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handoutMasterIdLst>
    <p:handoutMasterId r:id="rId34"/>
  </p:handoutMasterIdLst>
  <p:sldIdLst>
    <p:sldId id="382" r:id="rId5"/>
    <p:sldId id="383" r:id="rId6"/>
    <p:sldId id="428" r:id="rId7"/>
    <p:sldId id="2145708090" r:id="rId8"/>
    <p:sldId id="2145708092" r:id="rId9"/>
    <p:sldId id="440" r:id="rId10"/>
    <p:sldId id="430" r:id="rId11"/>
    <p:sldId id="465" r:id="rId12"/>
    <p:sldId id="411" r:id="rId13"/>
    <p:sldId id="427" r:id="rId14"/>
    <p:sldId id="459" r:id="rId15"/>
    <p:sldId id="442" r:id="rId16"/>
    <p:sldId id="460" r:id="rId17"/>
    <p:sldId id="1848" r:id="rId18"/>
    <p:sldId id="1887" r:id="rId19"/>
    <p:sldId id="1840" r:id="rId20"/>
    <p:sldId id="2145708093" r:id="rId21"/>
    <p:sldId id="2145708094" r:id="rId22"/>
    <p:sldId id="261" r:id="rId23"/>
    <p:sldId id="331" r:id="rId24"/>
    <p:sldId id="2145708098" r:id="rId25"/>
    <p:sldId id="2145708096" r:id="rId26"/>
    <p:sldId id="2145708099" r:id="rId27"/>
    <p:sldId id="2145708100" r:id="rId28"/>
    <p:sldId id="381" r:id="rId29"/>
    <p:sldId id="457" r:id="rId30"/>
    <p:sldId id="2145708095" r:id="rId31"/>
    <p:sldId id="214570810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EBFFF94-3FF3-4C7B-9939-4A6BB978E2E8}">
          <p14:sldIdLst>
            <p14:sldId id="382"/>
          </p14:sldIdLst>
        </p14:section>
        <p14:section name="Data Architecture" id="{A13C75EB-E1E0-40E5-BF22-4B6AA03BFB1B}">
          <p14:sldIdLst>
            <p14:sldId id="383"/>
            <p14:sldId id="428"/>
            <p14:sldId id="2145708090"/>
            <p14:sldId id="2145708092"/>
            <p14:sldId id="440"/>
            <p14:sldId id="430"/>
            <p14:sldId id="465"/>
            <p14:sldId id="411"/>
            <p14:sldId id="427"/>
            <p14:sldId id="459"/>
            <p14:sldId id="442"/>
            <p14:sldId id="460"/>
          </p14:sldIdLst>
        </p14:section>
        <p14:section name="Technology Platform" id="{6F74ADE2-F3A0-4C6A-BB35-77DD4F904E21}">
          <p14:sldIdLst>
            <p14:sldId id="1848"/>
            <p14:sldId id="1887"/>
            <p14:sldId id="1840"/>
            <p14:sldId id="2145708093"/>
          </p14:sldIdLst>
        </p14:section>
        <p14:section name="User Experience" id="{40132EBC-C945-4BC3-9F99-357F205D7CBD}">
          <p14:sldIdLst>
            <p14:sldId id="2145708094"/>
            <p14:sldId id="261"/>
            <p14:sldId id="331"/>
            <p14:sldId id="2145708098"/>
            <p14:sldId id="2145708096"/>
            <p14:sldId id="2145708099"/>
            <p14:sldId id="2145708100"/>
            <p14:sldId id="381"/>
            <p14:sldId id="457"/>
            <p14:sldId id="2145708095"/>
            <p14:sldId id="2145708101"/>
          </p14:sldIdLst>
        </p14:section>
      </p14:sectionLst>
    </p:ext>
    <p:ext uri="{EFAFB233-063F-42B5-8137-9DF3F51BA10A}">
      <p15:sldGuideLst xmlns:p15="http://schemas.microsoft.com/office/powerpoint/2012/main">
        <p15:guide id="1" orient="horz" pos="2160">
          <p15:clr>
            <a:srgbClr val="A4A3A4"/>
          </p15:clr>
        </p15:guide>
        <p15:guide id="2" pos="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85"/>
    <a:srgbClr val="4C4794"/>
    <a:srgbClr val="333D47"/>
    <a:srgbClr val="F1C400"/>
    <a:srgbClr val="D31145"/>
    <a:srgbClr val="42005B"/>
    <a:srgbClr val="4200FF"/>
    <a:srgbClr val="87027B"/>
    <a:srgbClr val="F89820"/>
    <a:srgbClr val="E352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894B97-79AF-4F63-9EBB-7E81E071C57B}" v="38" dt="2022-06-01T05:39:40.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96" autoAdjust="0"/>
    <p:restoredTop sz="94687"/>
  </p:normalViewPr>
  <p:slideViewPr>
    <p:cSldViewPr snapToGrid="0" showGuides="1">
      <p:cViewPr>
        <p:scale>
          <a:sx n="70" d="100"/>
          <a:sy n="70" d="100"/>
        </p:scale>
        <p:origin x="-754" y="346"/>
      </p:cViewPr>
      <p:guideLst>
        <p:guide orient="horz" pos="2160"/>
        <p:guide pos="3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26" d="100"/>
          <a:sy n="126" d="100"/>
        </p:scale>
        <p:origin x="4472"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p, Michael-CC" userId="f8a89f69-8c0a-4c17-a90c-35583de07aa8" providerId="ADAL" clId="{27894B97-79AF-4F63-9EBB-7E81E071C57B}"/>
    <pc:docChg chg="undo custSel addSld delSld modSld addSection modSection">
      <pc:chgData name="Yip, Michael-CC" userId="f8a89f69-8c0a-4c17-a90c-35583de07aa8" providerId="ADAL" clId="{27894B97-79AF-4F63-9EBB-7E81E071C57B}" dt="2022-06-01T06:19:06.746" v="254" actId="1076"/>
      <pc:docMkLst>
        <pc:docMk/>
      </pc:docMkLst>
      <pc:sldChg chg="add">
        <pc:chgData name="Yip, Michael-CC" userId="f8a89f69-8c0a-4c17-a90c-35583de07aa8" providerId="ADAL" clId="{27894B97-79AF-4F63-9EBB-7E81E071C57B}" dt="2022-06-01T04:18:21.222" v="138"/>
        <pc:sldMkLst>
          <pc:docMk/>
          <pc:sldMk cId="2024396051" sldId="261"/>
        </pc:sldMkLst>
      </pc:sldChg>
      <pc:sldChg chg="add">
        <pc:chgData name="Yip, Michael-CC" userId="f8a89f69-8c0a-4c17-a90c-35583de07aa8" providerId="ADAL" clId="{27894B97-79AF-4F63-9EBB-7E81E071C57B}" dt="2022-06-01T04:18:27.580" v="139"/>
        <pc:sldMkLst>
          <pc:docMk/>
          <pc:sldMk cId="965423571" sldId="331"/>
        </pc:sldMkLst>
      </pc:sldChg>
      <pc:sldChg chg="add">
        <pc:chgData name="Yip, Michael-CC" userId="f8a89f69-8c0a-4c17-a90c-35583de07aa8" providerId="ADAL" clId="{27894B97-79AF-4F63-9EBB-7E81E071C57B}" dt="2022-06-01T04:40:06.570" v="235"/>
        <pc:sldMkLst>
          <pc:docMk/>
          <pc:sldMk cId="874520330" sldId="381"/>
        </pc:sldMkLst>
      </pc:sldChg>
      <pc:sldChg chg="add del">
        <pc:chgData name="Yip, Michael-CC" userId="f8a89f69-8c0a-4c17-a90c-35583de07aa8" providerId="ADAL" clId="{27894B97-79AF-4F63-9EBB-7E81E071C57B}" dt="2022-06-01T04:40:03.739" v="234" actId="2696"/>
        <pc:sldMkLst>
          <pc:docMk/>
          <pc:sldMk cId="1820509497" sldId="381"/>
        </pc:sldMkLst>
      </pc:sldChg>
      <pc:sldChg chg="modSp mod">
        <pc:chgData name="Yip, Michael-CC" userId="f8a89f69-8c0a-4c17-a90c-35583de07aa8" providerId="ADAL" clId="{27894B97-79AF-4F63-9EBB-7E81E071C57B}" dt="2022-06-01T02:29:39.063" v="86"/>
        <pc:sldMkLst>
          <pc:docMk/>
          <pc:sldMk cId="1261591127" sldId="382"/>
        </pc:sldMkLst>
        <pc:spChg chg="mod">
          <ac:chgData name="Yip, Michael-CC" userId="f8a89f69-8c0a-4c17-a90c-35583de07aa8" providerId="ADAL" clId="{27894B97-79AF-4F63-9EBB-7E81E071C57B}" dt="2022-06-01T02:29:39.063" v="86"/>
          <ac:spMkLst>
            <pc:docMk/>
            <pc:sldMk cId="1261591127" sldId="382"/>
            <ac:spMk id="2" creationId="{598DBDC6-EA2A-4E42-8B1A-19A3976201B8}"/>
          </ac:spMkLst>
        </pc:spChg>
        <pc:spChg chg="mod">
          <ac:chgData name="Yip, Michael-CC" userId="f8a89f69-8c0a-4c17-a90c-35583de07aa8" providerId="ADAL" clId="{27894B97-79AF-4F63-9EBB-7E81E071C57B}" dt="2022-06-01T02:29:35.277" v="85" actId="21"/>
          <ac:spMkLst>
            <pc:docMk/>
            <pc:sldMk cId="1261591127" sldId="382"/>
            <ac:spMk id="3" creationId="{1BB55E8E-60B9-464B-B474-0F0B79BF9470}"/>
          </ac:spMkLst>
        </pc:spChg>
      </pc:sldChg>
      <pc:sldChg chg="del">
        <pc:chgData name="Yip, Michael-CC" userId="f8a89f69-8c0a-4c17-a90c-35583de07aa8" providerId="ADAL" clId="{27894B97-79AF-4F63-9EBB-7E81E071C57B}" dt="2022-06-01T02:28:10.800" v="0" actId="47"/>
        <pc:sldMkLst>
          <pc:docMk/>
          <pc:sldMk cId="1280346890" sldId="384"/>
        </pc:sldMkLst>
      </pc:sldChg>
      <pc:sldChg chg="del">
        <pc:chgData name="Yip, Michael-CC" userId="f8a89f69-8c0a-4c17-a90c-35583de07aa8" providerId="ADAL" clId="{27894B97-79AF-4F63-9EBB-7E81E071C57B}" dt="2022-06-01T02:28:10.800" v="0" actId="47"/>
        <pc:sldMkLst>
          <pc:docMk/>
          <pc:sldMk cId="2125078436" sldId="385"/>
        </pc:sldMkLst>
      </pc:sldChg>
      <pc:sldChg chg="del">
        <pc:chgData name="Yip, Michael-CC" userId="f8a89f69-8c0a-4c17-a90c-35583de07aa8" providerId="ADAL" clId="{27894B97-79AF-4F63-9EBB-7E81E071C57B}" dt="2022-06-01T02:28:10.800" v="0" actId="47"/>
        <pc:sldMkLst>
          <pc:docMk/>
          <pc:sldMk cId="456404957" sldId="386"/>
        </pc:sldMkLst>
      </pc:sldChg>
      <pc:sldChg chg="del">
        <pc:chgData name="Yip, Michael-CC" userId="f8a89f69-8c0a-4c17-a90c-35583de07aa8" providerId="ADAL" clId="{27894B97-79AF-4F63-9EBB-7E81E071C57B}" dt="2022-06-01T02:28:10.800" v="0" actId="47"/>
        <pc:sldMkLst>
          <pc:docMk/>
          <pc:sldMk cId="195178203" sldId="387"/>
        </pc:sldMkLst>
      </pc:sldChg>
      <pc:sldChg chg="del">
        <pc:chgData name="Yip, Michael-CC" userId="f8a89f69-8c0a-4c17-a90c-35583de07aa8" providerId="ADAL" clId="{27894B97-79AF-4F63-9EBB-7E81E071C57B}" dt="2022-06-01T02:28:10.800" v="0" actId="47"/>
        <pc:sldMkLst>
          <pc:docMk/>
          <pc:sldMk cId="2495539883" sldId="388"/>
        </pc:sldMkLst>
      </pc:sldChg>
      <pc:sldChg chg="del">
        <pc:chgData name="Yip, Michael-CC" userId="f8a89f69-8c0a-4c17-a90c-35583de07aa8" providerId="ADAL" clId="{27894B97-79AF-4F63-9EBB-7E81E071C57B}" dt="2022-06-01T02:28:10.800" v="0" actId="47"/>
        <pc:sldMkLst>
          <pc:docMk/>
          <pc:sldMk cId="1238176323" sldId="389"/>
        </pc:sldMkLst>
      </pc:sldChg>
      <pc:sldChg chg="del">
        <pc:chgData name="Yip, Michael-CC" userId="f8a89f69-8c0a-4c17-a90c-35583de07aa8" providerId="ADAL" clId="{27894B97-79AF-4F63-9EBB-7E81E071C57B}" dt="2022-06-01T02:28:10.800" v="0" actId="47"/>
        <pc:sldMkLst>
          <pc:docMk/>
          <pc:sldMk cId="2362937742" sldId="390"/>
        </pc:sldMkLst>
      </pc:sldChg>
      <pc:sldChg chg="add">
        <pc:chgData name="Yip, Michael-CC" userId="f8a89f69-8c0a-4c17-a90c-35583de07aa8" providerId="ADAL" clId="{27894B97-79AF-4F63-9EBB-7E81E071C57B}" dt="2022-06-01T05:39:40.668" v="249"/>
        <pc:sldMkLst>
          <pc:docMk/>
          <pc:sldMk cId="868670663" sldId="411"/>
        </pc:sldMkLst>
      </pc:sldChg>
      <pc:sldChg chg="add del">
        <pc:chgData name="Yip, Michael-CC" userId="f8a89f69-8c0a-4c17-a90c-35583de07aa8" providerId="ADAL" clId="{27894B97-79AF-4F63-9EBB-7E81E071C57B}" dt="2022-06-01T05:38:54.032" v="248" actId="47"/>
        <pc:sldMkLst>
          <pc:docMk/>
          <pc:sldMk cId="3518688262" sldId="414"/>
        </pc:sldMkLst>
      </pc:sldChg>
      <pc:sldChg chg="add">
        <pc:chgData name="Yip, Michael-CC" userId="f8a89f69-8c0a-4c17-a90c-35583de07aa8" providerId="ADAL" clId="{27894B97-79AF-4F63-9EBB-7E81E071C57B}" dt="2022-06-01T02:30:52.393" v="88"/>
        <pc:sldMkLst>
          <pc:docMk/>
          <pc:sldMk cId="4269663230" sldId="427"/>
        </pc:sldMkLst>
      </pc:sldChg>
      <pc:sldChg chg="add">
        <pc:chgData name="Yip, Michael-CC" userId="f8a89f69-8c0a-4c17-a90c-35583de07aa8" providerId="ADAL" clId="{27894B97-79AF-4F63-9EBB-7E81E071C57B}" dt="2022-06-01T02:28:29.397" v="1"/>
        <pc:sldMkLst>
          <pc:docMk/>
          <pc:sldMk cId="3271699857" sldId="428"/>
        </pc:sldMkLst>
      </pc:sldChg>
      <pc:sldChg chg="add">
        <pc:chgData name="Yip, Michael-CC" userId="f8a89f69-8c0a-4c17-a90c-35583de07aa8" providerId="ADAL" clId="{27894B97-79AF-4F63-9EBB-7E81E071C57B}" dt="2022-06-01T02:30:19.823" v="87"/>
        <pc:sldMkLst>
          <pc:docMk/>
          <pc:sldMk cId="3730307497" sldId="430"/>
        </pc:sldMkLst>
      </pc:sldChg>
      <pc:sldChg chg="add">
        <pc:chgData name="Yip, Michael-CC" userId="f8a89f69-8c0a-4c17-a90c-35583de07aa8" providerId="ADAL" clId="{27894B97-79AF-4F63-9EBB-7E81E071C57B}" dt="2022-06-01T02:28:57.327" v="4"/>
        <pc:sldMkLst>
          <pc:docMk/>
          <pc:sldMk cId="3906416642" sldId="440"/>
        </pc:sldMkLst>
      </pc:sldChg>
      <pc:sldChg chg="add">
        <pc:chgData name="Yip, Michael-CC" userId="f8a89f69-8c0a-4c17-a90c-35583de07aa8" providerId="ADAL" clId="{27894B97-79AF-4F63-9EBB-7E81E071C57B}" dt="2022-06-01T02:31:06.237" v="89"/>
        <pc:sldMkLst>
          <pc:docMk/>
          <pc:sldMk cId="3130987644" sldId="442"/>
        </pc:sldMkLst>
      </pc:sldChg>
      <pc:sldChg chg="add">
        <pc:chgData name="Yip, Michael-CC" userId="f8a89f69-8c0a-4c17-a90c-35583de07aa8" providerId="ADAL" clId="{27894B97-79AF-4F63-9EBB-7E81E071C57B}" dt="2022-06-01T04:27:15.049" v="141"/>
        <pc:sldMkLst>
          <pc:docMk/>
          <pc:sldMk cId="268281096" sldId="457"/>
        </pc:sldMkLst>
      </pc:sldChg>
      <pc:sldChg chg="add">
        <pc:chgData name="Yip, Michael-CC" userId="f8a89f69-8c0a-4c17-a90c-35583de07aa8" providerId="ADAL" clId="{27894B97-79AF-4F63-9EBB-7E81E071C57B}" dt="2022-06-01T02:32:34.766" v="91"/>
        <pc:sldMkLst>
          <pc:docMk/>
          <pc:sldMk cId="2641658654" sldId="459"/>
        </pc:sldMkLst>
      </pc:sldChg>
      <pc:sldChg chg="add">
        <pc:chgData name="Yip, Michael-CC" userId="f8a89f69-8c0a-4c17-a90c-35583de07aa8" providerId="ADAL" clId="{27894B97-79AF-4F63-9EBB-7E81E071C57B}" dt="2022-06-01T02:32:43.181" v="92"/>
        <pc:sldMkLst>
          <pc:docMk/>
          <pc:sldMk cId="3628838320" sldId="460"/>
        </pc:sldMkLst>
      </pc:sldChg>
      <pc:sldChg chg="add">
        <pc:chgData name="Yip, Michael-CC" userId="f8a89f69-8c0a-4c17-a90c-35583de07aa8" providerId="ADAL" clId="{27894B97-79AF-4F63-9EBB-7E81E071C57B}" dt="2022-06-01T02:32:00.816" v="90"/>
        <pc:sldMkLst>
          <pc:docMk/>
          <pc:sldMk cId="496048228" sldId="465"/>
        </pc:sldMkLst>
      </pc:sldChg>
      <pc:sldChg chg="add">
        <pc:chgData name="Yip, Michael-CC" userId="f8a89f69-8c0a-4c17-a90c-35583de07aa8" providerId="ADAL" clId="{27894B97-79AF-4F63-9EBB-7E81E071C57B}" dt="2022-06-01T03:28:47.793" v="98"/>
        <pc:sldMkLst>
          <pc:docMk/>
          <pc:sldMk cId="1957697159" sldId="1840"/>
        </pc:sldMkLst>
      </pc:sldChg>
      <pc:sldChg chg="add">
        <pc:chgData name="Yip, Michael-CC" userId="f8a89f69-8c0a-4c17-a90c-35583de07aa8" providerId="ADAL" clId="{27894B97-79AF-4F63-9EBB-7E81E071C57B}" dt="2022-06-01T03:22:24.433" v="97"/>
        <pc:sldMkLst>
          <pc:docMk/>
          <pc:sldMk cId="793846801" sldId="1848"/>
        </pc:sldMkLst>
      </pc:sldChg>
      <pc:sldChg chg="add">
        <pc:chgData name="Yip, Michael-CC" userId="f8a89f69-8c0a-4c17-a90c-35583de07aa8" providerId="ADAL" clId="{27894B97-79AF-4F63-9EBB-7E81E071C57B}" dt="2022-06-01T03:29:37.516" v="99"/>
        <pc:sldMkLst>
          <pc:docMk/>
          <pc:sldMk cId="4087942087" sldId="1887"/>
        </pc:sldMkLst>
      </pc:sldChg>
      <pc:sldChg chg="add">
        <pc:chgData name="Yip, Michael-CC" userId="f8a89f69-8c0a-4c17-a90c-35583de07aa8" providerId="ADAL" clId="{27894B97-79AF-4F63-9EBB-7E81E071C57B}" dt="2022-06-01T02:28:41.871" v="2"/>
        <pc:sldMkLst>
          <pc:docMk/>
          <pc:sldMk cId="854393956" sldId="2145708090"/>
        </pc:sldMkLst>
      </pc:sldChg>
      <pc:sldChg chg="add">
        <pc:chgData name="Yip, Michael-CC" userId="f8a89f69-8c0a-4c17-a90c-35583de07aa8" providerId="ADAL" clId="{27894B97-79AF-4F63-9EBB-7E81E071C57B}" dt="2022-06-01T02:28:48.787" v="3"/>
        <pc:sldMkLst>
          <pc:docMk/>
          <pc:sldMk cId="971069866" sldId="2145708092"/>
        </pc:sldMkLst>
      </pc:sldChg>
      <pc:sldChg chg="addSp delSp modSp add mod">
        <pc:chgData name="Yip, Michael-CC" userId="f8a89f69-8c0a-4c17-a90c-35583de07aa8" providerId="ADAL" clId="{27894B97-79AF-4F63-9EBB-7E81E071C57B}" dt="2022-06-01T04:15:41.304" v="135" actId="1076"/>
        <pc:sldMkLst>
          <pc:docMk/>
          <pc:sldMk cId="243105193" sldId="2145708093"/>
        </pc:sldMkLst>
        <pc:spChg chg="del">
          <ac:chgData name="Yip, Michael-CC" userId="f8a89f69-8c0a-4c17-a90c-35583de07aa8" providerId="ADAL" clId="{27894B97-79AF-4F63-9EBB-7E81E071C57B}" dt="2022-06-01T04:13:16.960" v="101" actId="478"/>
          <ac:spMkLst>
            <pc:docMk/>
            <pc:sldMk cId="243105193" sldId="2145708093"/>
            <ac:spMk id="2" creationId="{3555F864-8ACA-471D-8F05-1139E46396AD}"/>
          </ac:spMkLst>
        </pc:spChg>
        <pc:spChg chg="del">
          <ac:chgData name="Yip, Michael-CC" userId="f8a89f69-8c0a-4c17-a90c-35583de07aa8" providerId="ADAL" clId="{27894B97-79AF-4F63-9EBB-7E81E071C57B}" dt="2022-06-01T04:13:16.960" v="101" actId="478"/>
          <ac:spMkLst>
            <pc:docMk/>
            <pc:sldMk cId="243105193" sldId="2145708093"/>
            <ac:spMk id="3" creationId="{DCF8D540-B06B-4AF7-89C0-34EB3C30D1DE}"/>
          </ac:spMkLst>
        </pc:spChg>
        <pc:spChg chg="add mod">
          <ac:chgData name="Yip, Michael-CC" userId="f8a89f69-8c0a-4c17-a90c-35583de07aa8" providerId="ADAL" clId="{27894B97-79AF-4F63-9EBB-7E81E071C57B}" dt="2022-06-01T04:13:16.960" v="101" actId="478"/>
          <ac:spMkLst>
            <pc:docMk/>
            <pc:sldMk cId="243105193" sldId="2145708093"/>
            <ac:spMk id="5" creationId="{7C46CF18-2F8D-4AD2-BF01-0A639FE73F12}"/>
          </ac:spMkLst>
        </pc:spChg>
        <pc:spChg chg="add mod">
          <ac:chgData name="Yip, Michael-CC" userId="f8a89f69-8c0a-4c17-a90c-35583de07aa8" providerId="ADAL" clId="{27894B97-79AF-4F63-9EBB-7E81E071C57B}" dt="2022-06-01T04:14:38.792" v="127" actId="20577"/>
          <ac:spMkLst>
            <pc:docMk/>
            <pc:sldMk cId="243105193" sldId="2145708093"/>
            <ac:spMk id="7" creationId="{C23CFB67-0165-42C1-A9CF-95CBB97C429A}"/>
          </ac:spMkLst>
        </pc:spChg>
        <pc:picChg chg="add mod">
          <ac:chgData name="Yip, Michael-CC" userId="f8a89f69-8c0a-4c17-a90c-35583de07aa8" providerId="ADAL" clId="{27894B97-79AF-4F63-9EBB-7E81E071C57B}" dt="2022-06-01T04:14:28.179" v="110" actId="14100"/>
          <ac:picMkLst>
            <pc:docMk/>
            <pc:sldMk cId="243105193" sldId="2145708093"/>
            <ac:picMk id="9" creationId="{D3CAFC11-4FAC-4207-85EF-EB57DD42541B}"/>
          </ac:picMkLst>
        </pc:picChg>
        <pc:picChg chg="add mod">
          <ac:chgData name="Yip, Michael-CC" userId="f8a89f69-8c0a-4c17-a90c-35583de07aa8" providerId="ADAL" clId="{27894B97-79AF-4F63-9EBB-7E81E071C57B}" dt="2022-06-01T04:15:41.304" v="135" actId="1076"/>
          <ac:picMkLst>
            <pc:docMk/>
            <pc:sldMk cId="243105193" sldId="2145708093"/>
            <ac:picMk id="11" creationId="{12E1B9E7-6D01-4895-8215-B54C315C7A6A}"/>
          </ac:picMkLst>
        </pc:picChg>
        <pc:picChg chg="add del">
          <ac:chgData name="Yip, Michael-CC" userId="f8a89f69-8c0a-4c17-a90c-35583de07aa8" providerId="ADAL" clId="{27894B97-79AF-4F63-9EBB-7E81E071C57B}" dt="2022-06-01T04:15:16.514" v="129" actId="22"/>
          <ac:picMkLst>
            <pc:docMk/>
            <pc:sldMk cId="243105193" sldId="2145708093"/>
            <ac:picMk id="13" creationId="{2F6A82C0-C00D-41AC-8DA2-B384DF0AB11D}"/>
          </ac:picMkLst>
        </pc:picChg>
        <pc:picChg chg="add mod">
          <ac:chgData name="Yip, Michael-CC" userId="f8a89f69-8c0a-4c17-a90c-35583de07aa8" providerId="ADAL" clId="{27894B97-79AF-4F63-9EBB-7E81E071C57B}" dt="2022-06-01T04:15:32.760" v="134" actId="14100"/>
          <ac:picMkLst>
            <pc:docMk/>
            <pc:sldMk cId="243105193" sldId="2145708093"/>
            <ac:picMk id="15" creationId="{90167EA6-4C0E-4A43-AAAD-0F9B6EE2632F}"/>
          </ac:picMkLst>
        </pc:picChg>
      </pc:sldChg>
      <pc:sldChg chg="add">
        <pc:chgData name="Yip, Michael-CC" userId="f8a89f69-8c0a-4c17-a90c-35583de07aa8" providerId="ADAL" clId="{27894B97-79AF-4F63-9EBB-7E81E071C57B}" dt="2022-06-01T04:18:21.222" v="138"/>
        <pc:sldMkLst>
          <pc:docMk/>
          <pc:sldMk cId="516494205" sldId="2145708094"/>
        </pc:sldMkLst>
      </pc:sldChg>
      <pc:sldChg chg="add">
        <pc:chgData name="Yip, Michael-CC" userId="f8a89f69-8c0a-4c17-a90c-35583de07aa8" providerId="ADAL" clId="{27894B97-79AF-4F63-9EBB-7E81E071C57B}" dt="2022-06-01T04:27:15.049" v="141"/>
        <pc:sldMkLst>
          <pc:docMk/>
          <pc:sldMk cId="1272507087" sldId="2145708095"/>
        </pc:sldMkLst>
      </pc:sldChg>
      <pc:sldChg chg="addSp delSp modSp add mod">
        <pc:chgData name="Yip, Michael-CC" userId="f8a89f69-8c0a-4c17-a90c-35583de07aa8" providerId="ADAL" clId="{27894B97-79AF-4F63-9EBB-7E81E071C57B}" dt="2022-06-01T06:19:06.746" v="254" actId="1076"/>
        <pc:sldMkLst>
          <pc:docMk/>
          <pc:sldMk cId="599433225" sldId="2145708096"/>
        </pc:sldMkLst>
        <pc:spChg chg="mod">
          <ac:chgData name="Yip, Michael-CC" userId="f8a89f69-8c0a-4c17-a90c-35583de07aa8" providerId="ADAL" clId="{27894B97-79AF-4F63-9EBB-7E81E071C57B}" dt="2022-06-01T04:37:32.914" v="158" actId="20577"/>
          <ac:spMkLst>
            <pc:docMk/>
            <pc:sldMk cId="599433225" sldId="2145708096"/>
            <ac:spMk id="7" creationId="{C23CFB67-0165-42C1-A9CF-95CBB97C429A}"/>
          </ac:spMkLst>
        </pc:spChg>
        <pc:picChg chg="add del mod">
          <ac:chgData name="Yip, Michael-CC" userId="f8a89f69-8c0a-4c17-a90c-35583de07aa8" providerId="ADAL" clId="{27894B97-79AF-4F63-9EBB-7E81E071C57B}" dt="2022-06-01T06:18:42.616" v="250" actId="478"/>
          <ac:picMkLst>
            <pc:docMk/>
            <pc:sldMk cId="599433225" sldId="2145708096"/>
            <ac:picMk id="3" creationId="{70AFFE70-7C6E-40D1-B32E-2FF20A6D3BAA}"/>
          </ac:picMkLst>
        </pc:picChg>
        <pc:picChg chg="add mod">
          <ac:chgData name="Yip, Michael-CC" userId="f8a89f69-8c0a-4c17-a90c-35583de07aa8" providerId="ADAL" clId="{27894B97-79AF-4F63-9EBB-7E81E071C57B}" dt="2022-06-01T06:19:06.746" v="254" actId="1076"/>
          <ac:picMkLst>
            <pc:docMk/>
            <pc:sldMk cId="599433225" sldId="2145708096"/>
            <ac:picMk id="6" creationId="{FE0B6AD1-F31B-40E4-8E7E-5E89A346EF0D}"/>
          </ac:picMkLst>
        </pc:picChg>
        <pc:picChg chg="del">
          <ac:chgData name="Yip, Michael-CC" userId="f8a89f69-8c0a-4c17-a90c-35583de07aa8" providerId="ADAL" clId="{27894B97-79AF-4F63-9EBB-7E81E071C57B}" dt="2022-06-01T04:37:27.913" v="143" actId="478"/>
          <ac:picMkLst>
            <pc:docMk/>
            <pc:sldMk cId="599433225" sldId="2145708096"/>
            <ac:picMk id="9" creationId="{D3CAFC11-4FAC-4207-85EF-EB57DD42541B}"/>
          </ac:picMkLst>
        </pc:picChg>
        <pc:picChg chg="del">
          <ac:chgData name="Yip, Michael-CC" userId="f8a89f69-8c0a-4c17-a90c-35583de07aa8" providerId="ADAL" clId="{27894B97-79AF-4F63-9EBB-7E81E071C57B}" dt="2022-06-01T04:37:27.913" v="143" actId="478"/>
          <ac:picMkLst>
            <pc:docMk/>
            <pc:sldMk cId="599433225" sldId="2145708096"/>
            <ac:picMk id="11" creationId="{12E1B9E7-6D01-4895-8215-B54C315C7A6A}"/>
          </ac:picMkLst>
        </pc:picChg>
        <pc:picChg chg="del">
          <ac:chgData name="Yip, Michael-CC" userId="f8a89f69-8c0a-4c17-a90c-35583de07aa8" providerId="ADAL" clId="{27894B97-79AF-4F63-9EBB-7E81E071C57B}" dt="2022-06-01T04:37:27.913" v="143" actId="478"/>
          <ac:picMkLst>
            <pc:docMk/>
            <pc:sldMk cId="599433225" sldId="2145708096"/>
            <ac:picMk id="15" creationId="{90167EA6-4C0E-4A43-AAAD-0F9B6EE2632F}"/>
          </ac:picMkLst>
        </pc:picChg>
      </pc:sldChg>
      <pc:sldChg chg="delSp add del mod">
        <pc:chgData name="Yip, Michael-CC" userId="f8a89f69-8c0a-4c17-a90c-35583de07aa8" providerId="ADAL" clId="{27894B97-79AF-4F63-9EBB-7E81E071C57B}" dt="2022-06-01T04:38:39.662" v="184" actId="47"/>
        <pc:sldMkLst>
          <pc:docMk/>
          <pc:sldMk cId="1934430417" sldId="2145708097"/>
        </pc:sldMkLst>
        <pc:picChg chg="del">
          <ac:chgData name="Yip, Michael-CC" userId="f8a89f69-8c0a-4c17-a90c-35583de07aa8" providerId="ADAL" clId="{27894B97-79AF-4F63-9EBB-7E81E071C57B}" dt="2022-06-01T04:37:49.648" v="163" actId="478"/>
          <ac:picMkLst>
            <pc:docMk/>
            <pc:sldMk cId="1934430417" sldId="2145708097"/>
            <ac:picMk id="3" creationId="{70AFFE70-7C6E-40D1-B32E-2FF20A6D3BAA}"/>
          </ac:picMkLst>
        </pc:picChg>
      </pc:sldChg>
      <pc:sldChg chg="addSp delSp modSp add mod">
        <pc:chgData name="Yip, Michael-CC" userId="f8a89f69-8c0a-4c17-a90c-35583de07aa8" providerId="ADAL" clId="{27894B97-79AF-4F63-9EBB-7E81E071C57B}" dt="2022-06-01T04:38:32.275" v="182" actId="1076"/>
        <pc:sldMkLst>
          <pc:docMk/>
          <pc:sldMk cId="3633710080" sldId="2145708098"/>
        </pc:sldMkLst>
        <pc:spChg chg="add mod">
          <ac:chgData name="Yip, Michael-CC" userId="f8a89f69-8c0a-4c17-a90c-35583de07aa8" providerId="ADAL" clId="{27894B97-79AF-4F63-9EBB-7E81E071C57B}" dt="2022-06-01T04:38:24.710" v="180" actId="1076"/>
          <ac:spMkLst>
            <pc:docMk/>
            <pc:sldMk cId="3633710080" sldId="2145708098"/>
            <ac:spMk id="2" creationId="{43E7BBB5-7D9A-438E-97A3-B2AB47AABA98}"/>
          </ac:spMkLst>
        </pc:spChg>
        <pc:spChg chg="mod">
          <ac:chgData name="Yip, Michael-CC" userId="f8a89f69-8c0a-4c17-a90c-35583de07aa8" providerId="ADAL" clId="{27894B97-79AF-4F63-9EBB-7E81E071C57B}" dt="2022-06-01T04:38:13.335" v="177" actId="20577"/>
          <ac:spMkLst>
            <pc:docMk/>
            <pc:sldMk cId="3633710080" sldId="2145708098"/>
            <ac:spMk id="7" creationId="{C23CFB67-0165-42C1-A9CF-95CBB97C429A}"/>
          </ac:spMkLst>
        </pc:spChg>
        <pc:picChg chg="del">
          <ac:chgData name="Yip, Michael-CC" userId="f8a89f69-8c0a-4c17-a90c-35583de07aa8" providerId="ADAL" clId="{27894B97-79AF-4F63-9EBB-7E81E071C57B}" dt="2022-06-01T04:38:14.818" v="178" actId="478"/>
          <ac:picMkLst>
            <pc:docMk/>
            <pc:sldMk cId="3633710080" sldId="2145708098"/>
            <ac:picMk id="3" creationId="{70AFFE70-7C6E-40D1-B32E-2FF20A6D3BAA}"/>
          </ac:picMkLst>
        </pc:picChg>
        <pc:picChg chg="add mod">
          <ac:chgData name="Yip, Michael-CC" userId="f8a89f69-8c0a-4c17-a90c-35583de07aa8" providerId="ADAL" clId="{27894B97-79AF-4F63-9EBB-7E81E071C57B}" dt="2022-06-01T04:38:32.275" v="182" actId="1076"/>
          <ac:picMkLst>
            <pc:docMk/>
            <pc:sldMk cId="3633710080" sldId="2145708098"/>
            <ac:picMk id="1026" creationId="{F320A753-4F09-4BC3-9537-ADA1A3407E62}"/>
          </ac:picMkLst>
        </pc:picChg>
      </pc:sldChg>
      <pc:sldChg chg="addSp delSp modSp add mod">
        <pc:chgData name="Yip, Michael-CC" userId="f8a89f69-8c0a-4c17-a90c-35583de07aa8" providerId="ADAL" clId="{27894B97-79AF-4F63-9EBB-7E81E071C57B}" dt="2022-06-01T04:40:56.914" v="246" actId="313"/>
        <pc:sldMkLst>
          <pc:docMk/>
          <pc:sldMk cId="164453196" sldId="2145708099"/>
        </pc:sldMkLst>
        <pc:spChg chg="del">
          <ac:chgData name="Yip, Michael-CC" userId="f8a89f69-8c0a-4c17-a90c-35583de07aa8" providerId="ADAL" clId="{27894B97-79AF-4F63-9EBB-7E81E071C57B}" dt="2022-06-01T04:39:08.824" v="211" actId="478"/>
          <ac:spMkLst>
            <pc:docMk/>
            <pc:sldMk cId="164453196" sldId="2145708099"/>
            <ac:spMk id="2" creationId="{43E7BBB5-7D9A-438E-97A3-B2AB47AABA98}"/>
          </ac:spMkLst>
        </pc:spChg>
        <pc:spChg chg="mod">
          <ac:chgData name="Yip, Michael-CC" userId="f8a89f69-8c0a-4c17-a90c-35583de07aa8" providerId="ADAL" clId="{27894B97-79AF-4F63-9EBB-7E81E071C57B}" dt="2022-06-01T04:40:56.914" v="246" actId="313"/>
          <ac:spMkLst>
            <pc:docMk/>
            <pc:sldMk cId="164453196" sldId="2145708099"/>
            <ac:spMk id="7" creationId="{C23CFB67-0165-42C1-A9CF-95CBB97C429A}"/>
          </ac:spMkLst>
        </pc:spChg>
        <pc:picChg chg="add mod">
          <ac:chgData name="Yip, Michael-CC" userId="f8a89f69-8c0a-4c17-a90c-35583de07aa8" providerId="ADAL" clId="{27894B97-79AF-4F63-9EBB-7E81E071C57B}" dt="2022-06-01T04:39:21.562" v="216" actId="14100"/>
          <ac:picMkLst>
            <pc:docMk/>
            <pc:sldMk cId="164453196" sldId="2145708099"/>
            <ac:picMk id="4" creationId="{1CD2983E-02F1-42BF-9AE0-54E2C791FE31}"/>
          </ac:picMkLst>
        </pc:picChg>
        <pc:picChg chg="del">
          <ac:chgData name="Yip, Michael-CC" userId="f8a89f69-8c0a-4c17-a90c-35583de07aa8" providerId="ADAL" clId="{27894B97-79AF-4F63-9EBB-7E81E071C57B}" dt="2022-06-01T04:38:41.761" v="185" actId="478"/>
          <ac:picMkLst>
            <pc:docMk/>
            <pc:sldMk cId="164453196" sldId="2145708099"/>
            <ac:picMk id="1026" creationId="{F320A753-4F09-4BC3-9537-ADA1A3407E62}"/>
          </ac:picMkLst>
        </pc:picChg>
      </pc:sldChg>
      <pc:sldChg chg="addSp delSp modSp add mod">
        <pc:chgData name="Yip, Michael-CC" userId="f8a89f69-8c0a-4c17-a90c-35583de07aa8" providerId="ADAL" clId="{27894B97-79AF-4F63-9EBB-7E81E071C57B}" dt="2022-06-01T04:39:46.987" v="233" actId="1076"/>
        <pc:sldMkLst>
          <pc:docMk/>
          <pc:sldMk cId="221901178" sldId="2145708100"/>
        </pc:sldMkLst>
        <pc:spChg chg="mod">
          <ac:chgData name="Yip, Michael-CC" userId="f8a89f69-8c0a-4c17-a90c-35583de07aa8" providerId="ADAL" clId="{27894B97-79AF-4F63-9EBB-7E81E071C57B}" dt="2022-06-01T04:39:36.683" v="230" actId="20577"/>
          <ac:spMkLst>
            <pc:docMk/>
            <pc:sldMk cId="221901178" sldId="2145708100"/>
            <ac:spMk id="7" creationId="{C23CFB67-0165-42C1-A9CF-95CBB97C429A}"/>
          </ac:spMkLst>
        </pc:spChg>
        <pc:picChg chg="add mod">
          <ac:chgData name="Yip, Michael-CC" userId="f8a89f69-8c0a-4c17-a90c-35583de07aa8" providerId="ADAL" clId="{27894B97-79AF-4F63-9EBB-7E81E071C57B}" dt="2022-06-01T04:39:46.987" v="233" actId="1076"/>
          <ac:picMkLst>
            <pc:docMk/>
            <pc:sldMk cId="221901178" sldId="2145708100"/>
            <ac:picMk id="3" creationId="{6FDF2AAC-4CE8-4E8A-A097-40D5028D88DE}"/>
          </ac:picMkLst>
        </pc:picChg>
        <pc:picChg chg="del">
          <ac:chgData name="Yip, Michael-CC" userId="f8a89f69-8c0a-4c17-a90c-35583de07aa8" providerId="ADAL" clId="{27894B97-79AF-4F63-9EBB-7E81E071C57B}" dt="2022-06-01T04:39:28.696" v="219" actId="478"/>
          <ac:picMkLst>
            <pc:docMk/>
            <pc:sldMk cId="221901178" sldId="2145708100"/>
            <ac:picMk id="4" creationId="{1CD2983E-02F1-42BF-9AE0-54E2C791FE31}"/>
          </ac:picMkLst>
        </pc:picChg>
      </pc:sldChg>
      <pc:sldChg chg="add del">
        <pc:chgData name="Yip, Michael-CC" userId="f8a89f69-8c0a-4c17-a90c-35583de07aa8" providerId="ADAL" clId="{27894B97-79AF-4F63-9EBB-7E81E071C57B}" dt="2022-06-01T04:40:29.157" v="237"/>
        <pc:sldMkLst>
          <pc:docMk/>
          <pc:sldMk cId="355653642" sldId="2145708101"/>
        </pc:sldMkLst>
      </pc:sldChg>
      <pc:sldChg chg="addSp delSp modSp add mod">
        <pc:chgData name="Yip, Michael-CC" userId="f8a89f69-8c0a-4c17-a90c-35583de07aa8" providerId="ADAL" clId="{27894B97-79AF-4F63-9EBB-7E81E071C57B}" dt="2022-06-01T04:40:47.363" v="245" actId="20577"/>
        <pc:sldMkLst>
          <pc:docMk/>
          <pc:sldMk cId="3223321287" sldId="2145708101"/>
        </pc:sldMkLst>
        <pc:spChg chg="mod">
          <ac:chgData name="Yip, Michael-CC" userId="f8a89f69-8c0a-4c17-a90c-35583de07aa8" providerId="ADAL" clId="{27894B97-79AF-4F63-9EBB-7E81E071C57B}" dt="2022-06-01T04:40:47.363" v="245" actId="20577"/>
          <ac:spMkLst>
            <pc:docMk/>
            <pc:sldMk cId="3223321287" sldId="2145708101"/>
            <ac:spMk id="7" creationId="{C23CFB67-0165-42C1-A9CF-95CBB97C429A}"/>
          </ac:spMkLst>
        </pc:spChg>
        <pc:picChg chg="del">
          <ac:chgData name="Yip, Michael-CC" userId="f8a89f69-8c0a-4c17-a90c-35583de07aa8" providerId="ADAL" clId="{27894B97-79AF-4F63-9EBB-7E81E071C57B}" dt="2022-06-01T04:40:36.154" v="239" actId="478"/>
          <ac:picMkLst>
            <pc:docMk/>
            <pc:sldMk cId="3223321287" sldId="2145708101"/>
            <ac:picMk id="4" creationId="{1CD2983E-02F1-42BF-9AE0-54E2C791FE31}"/>
          </ac:picMkLst>
        </pc:picChg>
        <pc:picChg chg="add mod">
          <ac:chgData name="Yip, Michael-CC" userId="f8a89f69-8c0a-4c17-a90c-35583de07aa8" providerId="ADAL" clId="{27894B97-79AF-4F63-9EBB-7E81E071C57B}" dt="2022-06-01T04:40:44.985" v="242" actId="14100"/>
          <ac:picMkLst>
            <pc:docMk/>
            <pc:sldMk cId="3223321287" sldId="2145708101"/>
            <ac:picMk id="2050" creationId="{6DF0401A-7FA7-4809-B6CF-5164607F473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4214-47B7-9F2D-CE0C2E98DB72}"/>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4214-47B7-9F2D-CE0C2E98DB72}"/>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4214-47B7-9F2D-CE0C2E98DB7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788A-48FD-BF5A-A85D9D1DE5A5}"/>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788A-48FD-BF5A-A85D9D1DE5A5}"/>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788A-48FD-BF5A-A85D9D1DE5A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1086-48D5-B17A-CB1F59B48152}"/>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1086-48D5-B17A-CB1F59B48152}"/>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1086-48D5-B17A-CB1F59B4815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2">
                <a:shade val="76000"/>
              </a:schemeClr>
            </a:solidFill>
            <a:ln>
              <a:noFill/>
            </a:ln>
            <a:effectLst>
              <a:innerShdw blurRad="63500" dist="50800" dir="8100000">
                <a:prstClr val="black">
                  <a:alpha val="50000"/>
                </a:prstClr>
              </a:innerShdw>
            </a:effectLst>
          </c:spPr>
          <c:invertIfNegative val="0"/>
          <c:cat>
            <c:strRef>
              <c:f>Sheet1!$A$2:$A$5</c:f>
              <c:strCache>
                <c:ptCount val="4"/>
                <c:pt idx="0">
                  <c:v>Historical Data Support</c:v>
                </c:pt>
                <c:pt idx="1">
                  <c:v>Integrated with Analytics</c:v>
                </c:pt>
                <c:pt idx="2">
                  <c:v>Integrated with BI Platform</c:v>
                </c:pt>
                <c:pt idx="3">
                  <c:v>Ad-Hoc Analysis Support</c:v>
                </c:pt>
              </c:strCache>
            </c:strRef>
          </c:cat>
          <c:val>
            <c:numRef>
              <c:f>Sheet1!$B$2:$B$5</c:f>
              <c:numCache>
                <c:formatCode>General</c:formatCode>
                <c:ptCount val="4"/>
                <c:pt idx="0">
                  <c:v>100</c:v>
                </c:pt>
                <c:pt idx="1">
                  <c:v>100</c:v>
                </c:pt>
                <c:pt idx="2">
                  <c:v>100</c:v>
                </c:pt>
                <c:pt idx="3">
                  <c:v>100</c:v>
                </c:pt>
              </c:numCache>
            </c:numRef>
          </c:val>
          <c:extLst>
            <c:ext xmlns:c16="http://schemas.microsoft.com/office/drawing/2014/chart" uri="{C3380CC4-5D6E-409C-BE32-E72D297353CC}">
              <c16:uniqueId val="{00000000-43BE-4FD2-88B7-9A5474C3DA25}"/>
            </c:ext>
          </c:extLst>
        </c:ser>
        <c:ser>
          <c:idx val="1"/>
          <c:order val="1"/>
          <c:tx>
            <c:strRef>
              <c:f>Sheet1!$C$1</c:f>
              <c:strCache>
                <c:ptCount val="1"/>
                <c:pt idx="0">
                  <c:v>Series 2</c:v>
                </c:pt>
              </c:strCache>
            </c:strRef>
          </c:tx>
          <c:spPr>
            <a:solidFill>
              <a:schemeClr val="accent2">
                <a:tint val="77000"/>
              </a:schemeClr>
            </a:solidFill>
            <a:ln>
              <a:noFill/>
            </a:ln>
            <a:effectLst>
              <a:innerShdw blurRad="63500" dist="50800" dir="18900000">
                <a:prstClr val="black">
                  <a:alpha val="50000"/>
                </a:prstClr>
              </a:innerShdw>
            </a:effectLst>
          </c:spPr>
          <c:invertIfNegative val="0"/>
          <c:cat>
            <c:strRef>
              <c:f>Sheet1!$A$2:$A$5</c:f>
              <c:strCache>
                <c:ptCount val="4"/>
                <c:pt idx="0">
                  <c:v>Historical Data Support</c:v>
                </c:pt>
                <c:pt idx="1">
                  <c:v>Integrated with Analytics</c:v>
                </c:pt>
                <c:pt idx="2">
                  <c:v>Integrated with BI Platform</c:v>
                </c:pt>
                <c:pt idx="3">
                  <c:v>Ad-Hoc Analysis Support</c:v>
                </c:pt>
              </c:strCache>
            </c:strRef>
          </c:cat>
          <c:val>
            <c:numRef>
              <c:f>Sheet1!$C$2:$C$5</c:f>
              <c:numCache>
                <c:formatCode>General</c:formatCode>
                <c:ptCount val="4"/>
                <c:pt idx="0">
                  <c:v>0</c:v>
                </c:pt>
                <c:pt idx="1">
                  <c:v>0</c:v>
                </c:pt>
                <c:pt idx="2">
                  <c:v>0</c:v>
                </c:pt>
                <c:pt idx="3">
                  <c:v>0</c:v>
                </c:pt>
              </c:numCache>
            </c:numRef>
          </c:val>
          <c:extLst>
            <c:ext xmlns:c16="http://schemas.microsoft.com/office/drawing/2014/chart" uri="{C3380CC4-5D6E-409C-BE32-E72D297353CC}">
              <c16:uniqueId val="{00000001-43BE-4FD2-88B7-9A5474C3DA25}"/>
            </c:ext>
          </c:extLst>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8658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0.36005120442930216"/>
          <c:y val="0"/>
          <c:w val="0.60277473332979903"/>
          <c:h val="0.807916107260786"/>
        </c:manualLayout>
      </c:layout>
      <c:barChart>
        <c:barDir val="bar"/>
        <c:grouping val="percentStacked"/>
        <c:varyColors val="0"/>
        <c:ser>
          <c:idx val="0"/>
          <c:order val="0"/>
          <c:tx>
            <c:strRef>
              <c:f>Sheet1!$B$1</c:f>
              <c:strCache>
                <c:ptCount val="1"/>
                <c:pt idx="0">
                  <c:v>Series 1</c:v>
                </c:pt>
              </c:strCache>
            </c:strRef>
          </c:tx>
          <c:spPr>
            <a:solidFill>
              <a:schemeClr val="accent2">
                <a:shade val="76000"/>
              </a:schemeClr>
            </a:solidFill>
            <a:ln>
              <a:noFill/>
            </a:ln>
            <a:effectLst>
              <a:innerShdw blurRad="63500" dist="50800" dir="8100000">
                <a:prstClr val="black">
                  <a:alpha val="50000"/>
                </a:prstClr>
              </a:innerShdw>
            </a:effectLst>
          </c:spPr>
          <c:invertIfNegative val="0"/>
          <c:cat>
            <c:strRef>
              <c:f>Sheet1!$A$2:$A$7</c:f>
              <c:strCache>
                <c:ptCount val="6"/>
                <c:pt idx="0">
                  <c:v>Analytics Workbench</c:v>
                </c:pt>
                <c:pt idx="1">
                  <c:v>Batch Analytics</c:v>
                </c:pt>
                <c:pt idx="2">
                  <c:v>Streaming Analytics</c:v>
                </c:pt>
                <c:pt idx="3">
                  <c:v>Real-time Analytics</c:v>
                </c:pt>
                <c:pt idx="4">
                  <c:v>Machine Learning</c:v>
                </c:pt>
                <c:pt idx="5">
                  <c:v>Cognitive Services</c:v>
                </c:pt>
              </c:strCache>
            </c:strRef>
          </c:cat>
          <c:val>
            <c:numRef>
              <c:f>Sheet1!$B$2:$B$7</c:f>
              <c:numCache>
                <c:formatCode>General</c:formatCode>
                <c:ptCount val="6"/>
                <c:pt idx="0">
                  <c:v>100</c:v>
                </c:pt>
                <c:pt idx="1">
                  <c:v>100</c:v>
                </c:pt>
                <c:pt idx="2">
                  <c:v>0</c:v>
                </c:pt>
                <c:pt idx="3">
                  <c:v>0</c:v>
                </c:pt>
                <c:pt idx="4">
                  <c:v>100</c:v>
                </c:pt>
                <c:pt idx="5">
                  <c:v>100</c:v>
                </c:pt>
              </c:numCache>
            </c:numRef>
          </c:val>
          <c:extLst>
            <c:ext xmlns:c16="http://schemas.microsoft.com/office/drawing/2014/chart" uri="{C3380CC4-5D6E-409C-BE32-E72D297353CC}">
              <c16:uniqueId val="{00000000-FDE5-4AE9-A136-B9000C77E241}"/>
            </c:ext>
          </c:extLst>
        </c:ser>
        <c:ser>
          <c:idx val="1"/>
          <c:order val="1"/>
          <c:tx>
            <c:strRef>
              <c:f>Sheet1!$C$1</c:f>
              <c:strCache>
                <c:ptCount val="1"/>
                <c:pt idx="0">
                  <c:v>Series 2</c:v>
                </c:pt>
              </c:strCache>
            </c:strRef>
          </c:tx>
          <c:spPr>
            <a:solidFill>
              <a:schemeClr val="accent2">
                <a:tint val="77000"/>
              </a:schemeClr>
            </a:solidFill>
            <a:ln>
              <a:noFill/>
            </a:ln>
            <a:effectLst>
              <a:innerShdw blurRad="63500" dist="50800" dir="18900000">
                <a:prstClr val="black">
                  <a:alpha val="50000"/>
                </a:prstClr>
              </a:innerShdw>
            </a:effectLst>
          </c:spPr>
          <c:invertIfNegative val="0"/>
          <c:cat>
            <c:strRef>
              <c:f>Sheet1!$A$2:$A$7</c:f>
              <c:strCache>
                <c:ptCount val="6"/>
                <c:pt idx="0">
                  <c:v>Analytics Workbench</c:v>
                </c:pt>
                <c:pt idx="1">
                  <c:v>Batch Analytics</c:v>
                </c:pt>
                <c:pt idx="2">
                  <c:v>Streaming Analytics</c:v>
                </c:pt>
                <c:pt idx="3">
                  <c:v>Real-time Analytics</c:v>
                </c:pt>
                <c:pt idx="4">
                  <c:v>Machine Learning</c:v>
                </c:pt>
                <c:pt idx="5">
                  <c:v>Cognitive Services</c:v>
                </c:pt>
              </c:strCache>
            </c:strRef>
          </c:cat>
          <c:val>
            <c:numRef>
              <c:f>Sheet1!$C$2:$C$7</c:f>
              <c:numCache>
                <c:formatCode>General</c:formatCode>
                <c:ptCount val="6"/>
                <c:pt idx="0">
                  <c:v>0</c:v>
                </c:pt>
                <c:pt idx="1">
                  <c:v>0</c:v>
                </c:pt>
                <c:pt idx="2">
                  <c:v>0</c:v>
                </c:pt>
                <c:pt idx="3">
                  <c:v>0</c:v>
                </c:pt>
                <c:pt idx="4">
                  <c:v>0</c:v>
                </c:pt>
                <c:pt idx="5">
                  <c:v>0</c:v>
                </c:pt>
              </c:numCache>
            </c:numRef>
          </c:val>
          <c:extLst>
            <c:ext xmlns:c16="http://schemas.microsoft.com/office/drawing/2014/chart" uri="{C3380CC4-5D6E-409C-BE32-E72D297353CC}">
              <c16:uniqueId val="{00000001-FDE5-4AE9-A136-B9000C77E241}"/>
            </c:ext>
          </c:extLst>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8658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2"/>
            </a:solidFill>
            <a:ln>
              <a:noFill/>
            </a:ln>
            <a:effectLst>
              <a:innerShdw blurRad="63500" dist="50800" dir="8100000">
                <a:prstClr val="black">
                  <a:alpha val="50000"/>
                </a:prstClr>
              </a:innerShdw>
            </a:effectLst>
          </c:spPr>
          <c:invertIfNegative val="0"/>
          <c:cat>
            <c:strRef>
              <c:f>Sheet1!$A$2:$A$12</c:f>
              <c:strCache>
                <c:ptCount val="11"/>
                <c:pt idx="0">
                  <c:v>Data Ingestion</c:v>
                </c:pt>
                <c:pt idx="1">
                  <c:v>Data Variety Support</c:v>
                </c:pt>
                <c:pt idx="2">
                  <c:v>Business Intelligence platform</c:v>
                </c:pt>
                <c:pt idx="3">
                  <c:v>Operational Data Store</c:v>
                </c:pt>
                <c:pt idx="4">
                  <c:v>Analytical Data Store</c:v>
                </c:pt>
                <c:pt idx="5">
                  <c:v>24/7 Data Availability
(for front-end apps)</c:v>
                </c:pt>
                <c:pt idx="6">
                  <c:v>Customer 360</c:v>
                </c:pt>
                <c:pt idx="7">
                  <c:v>Data Analytics</c:v>
                </c:pt>
                <c:pt idx="8">
                  <c:v>Data Security </c:v>
                </c:pt>
                <c:pt idx="9">
                  <c:v>Infrastructure</c:v>
                </c:pt>
                <c:pt idx="10">
                  <c:v>Data Management</c:v>
                </c:pt>
              </c:strCache>
            </c:strRef>
          </c:cat>
          <c:val>
            <c:numRef>
              <c:f>Sheet1!$B$2:$B$12</c:f>
              <c:numCache>
                <c:formatCode>General</c:formatCode>
                <c:ptCount val="11"/>
                <c:pt idx="0">
                  <c:v>43.75</c:v>
                </c:pt>
                <c:pt idx="1">
                  <c:v>83.33</c:v>
                </c:pt>
                <c:pt idx="2">
                  <c:v>72.72</c:v>
                </c:pt>
                <c:pt idx="3">
                  <c:v>83.3</c:v>
                </c:pt>
                <c:pt idx="4">
                  <c:v>100</c:v>
                </c:pt>
                <c:pt idx="5">
                  <c:v>100</c:v>
                </c:pt>
                <c:pt idx="6">
                  <c:v>50</c:v>
                </c:pt>
                <c:pt idx="7">
                  <c:v>100</c:v>
                </c:pt>
                <c:pt idx="8">
                  <c:v>89.2</c:v>
                </c:pt>
                <c:pt idx="9">
                  <c:v>66.599999999999994</c:v>
                </c:pt>
                <c:pt idx="10">
                  <c:v>80</c:v>
                </c:pt>
              </c:numCache>
            </c:numRef>
          </c:val>
          <c:extLst>
            <c:ext xmlns:c16="http://schemas.microsoft.com/office/drawing/2014/chart" uri="{C3380CC4-5D6E-409C-BE32-E72D297353CC}">
              <c16:uniqueId val="{00000000-70E4-481D-8818-F5DE9655B608}"/>
            </c:ext>
          </c:extLst>
        </c:ser>
        <c:ser>
          <c:idx val="1"/>
          <c:order val="1"/>
          <c:tx>
            <c:strRef>
              <c:f>Sheet1!$C$1</c:f>
              <c:strCache>
                <c:ptCount val="1"/>
                <c:pt idx="0">
                  <c:v>Series 2</c:v>
                </c:pt>
              </c:strCache>
            </c:strRef>
          </c:tx>
          <c:spPr>
            <a:solidFill>
              <a:schemeClr val="accent4"/>
            </a:solidFill>
            <a:ln>
              <a:noFill/>
            </a:ln>
            <a:effectLst>
              <a:innerShdw blurRad="63500" dist="50800" dir="18900000">
                <a:prstClr val="black">
                  <a:alpha val="50000"/>
                </a:prstClr>
              </a:innerShdw>
            </a:effectLst>
          </c:spPr>
          <c:invertIfNegative val="0"/>
          <c:cat>
            <c:strRef>
              <c:f>Sheet1!$A$2:$A$12</c:f>
              <c:strCache>
                <c:ptCount val="11"/>
                <c:pt idx="0">
                  <c:v>Data Ingestion</c:v>
                </c:pt>
                <c:pt idx="1">
                  <c:v>Data Variety Support</c:v>
                </c:pt>
                <c:pt idx="2">
                  <c:v>Business Intelligence platform</c:v>
                </c:pt>
                <c:pt idx="3">
                  <c:v>Operational Data Store</c:v>
                </c:pt>
                <c:pt idx="4">
                  <c:v>Analytical Data Store</c:v>
                </c:pt>
                <c:pt idx="5">
                  <c:v>24/7 Data Availability
(for front-end apps)</c:v>
                </c:pt>
                <c:pt idx="6">
                  <c:v>Customer 360</c:v>
                </c:pt>
                <c:pt idx="7">
                  <c:v>Data Analytics</c:v>
                </c:pt>
                <c:pt idx="8">
                  <c:v>Data Security </c:v>
                </c:pt>
                <c:pt idx="9">
                  <c:v>Infrastructure</c:v>
                </c:pt>
                <c:pt idx="10">
                  <c:v>Data Management</c:v>
                </c:pt>
              </c:strCache>
            </c:strRef>
          </c:cat>
          <c:val>
            <c:numRef>
              <c:f>Sheet1!$C$2:$C$12</c:f>
              <c:numCache>
                <c:formatCode>General</c:formatCode>
                <c:ptCount val="11"/>
                <c:pt idx="0">
                  <c:v>56.25</c:v>
                </c:pt>
                <c:pt idx="1">
                  <c:v>16.670000000000002</c:v>
                </c:pt>
                <c:pt idx="2">
                  <c:v>27.28</c:v>
                </c:pt>
                <c:pt idx="3">
                  <c:v>16.700000000000003</c:v>
                </c:pt>
                <c:pt idx="4">
                  <c:v>0</c:v>
                </c:pt>
                <c:pt idx="5">
                  <c:v>0</c:v>
                </c:pt>
                <c:pt idx="6">
                  <c:v>50</c:v>
                </c:pt>
                <c:pt idx="7">
                  <c:v>0</c:v>
                </c:pt>
                <c:pt idx="8">
                  <c:v>10.799999999999997</c:v>
                </c:pt>
                <c:pt idx="9">
                  <c:v>33.400000000000006</c:v>
                </c:pt>
                <c:pt idx="10">
                  <c:v>20</c:v>
                </c:pt>
              </c:numCache>
            </c:numRef>
          </c:val>
          <c:extLst>
            <c:ext xmlns:c16="http://schemas.microsoft.com/office/drawing/2014/chart" uri="{C3380CC4-5D6E-409C-BE32-E72D297353CC}">
              <c16:uniqueId val="{00000001-70E4-481D-8818-F5DE9655B608}"/>
            </c:ext>
          </c:extLst>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8658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Series 1</c:v>
                </c:pt>
              </c:strCache>
            </c:strRef>
          </c:tx>
          <c:spPr>
            <a:solidFill>
              <a:schemeClr val="accent2"/>
            </a:solidFill>
            <a:ln>
              <a:noFill/>
            </a:ln>
            <a:effectLst>
              <a:innerShdw blurRad="63500" dist="50800" dir="8100000">
                <a:prstClr val="black">
                  <a:alpha val="50000"/>
                </a:prstClr>
              </a:innerShdw>
            </a:effectLst>
          </c:spPr>
          <c:invertIfNegative val="0"/>
          <c:cat>
            <c:strRef>
              <c:f>Sheet1!$A$2:$A$12</c:f>
              <c:strCache>
                <c:ptCount val="11"/>
                <c:pt idx="0">
                  <c:v>Data Ingestion</c:v>
                </c:pt>
                <c:pt idx="1">
                  <c:v>Data Variety Support</c:v>
                </c:pt>
                <c:pt idx="2">
                  <c:v>Business Intelligence platform</c:v>
                </c:pt>
                <c:pt idx="3">
                  <c:v>Operational Data Store</c:v>
                </c:pt>
                <c:pt idx="4">
                  <c:v>Analytical Data Store</c:v>
                </c:pt>
                <c:pt idx="5">
                  <c:v>24/7 Data Availability
(for front-end apps)</c:v>
                </c:pt>
                <c:pt idx="6">
                  <c:v>Customer 360</c:v>
                </c:pt>
                <c:pt idx="7">
                  <c:v>Data Analytics</c:v>
                </c:pt>
                <c:pt idx="8">
                  <c:v>Data Security </c:v>
                </c:pt>
                <c:pt idx="9">
                  <c:v>Infrastructure</c:v>
                </c:pt>
                <c:pt idx="10">
                  <c:v>Data Management</c:v>
                </c:pt>
              </c:strCache>
            </c:strRef>
          </c:cat>
          <c:val>
            <c:numRef>
              <c:f>Sheet1!$B$2:$B$12</c:f>
              <c:numCache>
                <c:formatCode>General</c:formatCode>
                <c:ptCount val="11"/>
                <c:pt idx="0">
                  <c:v>81.25</c:v>
                </c:pt>
                <c:pt idx="1">
                  <c:v>83.33</c:v>
                </c:pt>
                <c:pt idx="2">
                  <c:v>100</c:v>
                </c:pt>
                <c:pt idx="3">
                  <c:v>83.3</c:v>
                </c:pt>
                <c:pt idx="4">
                  <c:v>100</c:v>
                </c:pt>
                <c:pt idx="5">
                  <c:v>100</c:v>
                </c:pt>
                <c:pt idx="6">
                  <c:v>100</c:v>
                </c:pt>
                <c:pt idx="7">
                  <c:v>100</c:v>
                </c:pt>
                <c:pt idx="8">
                  <c:v>89.2</c:v>
                </c:pt>
                <c:pt idx="9">
                  <c:v>66.599999999999994</c:v>
                </c:pt>
                <c:pt idx="10">
                  <c:v>80</c:v>
                </c:pt>
              </c:numCache>
            </c:numRef>
          </c:val>
          <c:extLst>
            <c:ext xmlns:c16="http://schemas.microsoft.com/office/drawing/2014/chart" uri="{C3380CC4-5D6E-409C-BE32-E72D297353CC}">
              <c16:uniqueId val="{00000000-CB66-46F4-AD49-DEEF7DD65391}"/>
            </c:ext>
          </c:extLst>
        </c:ser>
        <c:ser>
          <c:idx val="1"/>
          <c:order val="1"/>
          <c:tx>
            <c:strRef>
              <c:f>Sheet1!$C$1</c:f>
              <c:strCache>
                <c:ptCount val="1"/>
                <c:pt idx="0">
                  <c:v>Series 2</c:v>
                </c:pt>
              </c:strCache>
            </c:strRef>
          </c:tx>
          <c:spPr>
            <a:solidFill>
              <a:schemeClr val="accent4"/>
            </a:solidFill>
            <a:ln>
              <a:noFill/>
            </a:ln>
            <a:effectLst>
              <a:innerShdw blurRad="63500" dist="50800" dir="18900000">
                <a:prstClr val="black">
                  <a:alpha val="50000"/>
                </a:prstClr>
              </a:innerShdw>
            </a:effectLst>
          </c:spPr>
          <c:invertIfNegative val="0"/>
          <c:cat>
            <c:strRef>
              <c:f>Sheet1!$A$2:$A$12</c:f>
              <c:strCache>
                <c:ptCount val="11"/>
                <c:pt idx="0">
                  <c:v>Data Ingestion</c:v>
                </c:pt>
                <c:pt idx="1">
                  <c:v>Data Variety Support</c:v>
                </c:pt>
                <c:pt idx="2">
                  <c:v>Business Intelligence platform</c:v>
                </c:pt>
                <c:pt idx="3">
                  <c:v>Operational Data Store</c:v>
                </c:pt>
                <c:pt idx="4">
                  <c:v>Analytical Data Store</c:v>
                </c:pt>
                <c:pt idx="5">
                  <c:v>24/7 Data Availability
(for front-end apps)</c:v>
                </c:pt>
                <c:pt idx="6">
                  <c:v>Customer 360</c:v>
                </c:pt>
                <c:pt idx="7">
                  <c:v>Data Analytics</c:v>
                </c:pt>
                <c:pt idx="8">
                  <c:v>Data Security </c:v>
                </c:pt>
                <c:pt idx="9">
                  <c:v>Infrastructure</c:v>
                </c:pt>
                <c:pt idx="10">
                  <c:v>Data Management</c:v>
                </c:pt>
              </c:strCache>
            </c:strRef>
          </c:cat>
          <c:val>
            <c:numRef>
              <c:f>Sheet1!$C$2:$C$12</c:f>
              <c:numCache>
                <c:formatCode>General</c:formatCode>
                <c:ptCount val="11"/>
                <c:pt idx="0">
                  <c:v>18.75</c:v>
                </c:pt>
                <c:pt idx="1">
                  <c:v>16.670000000000002</c:v>
                </c:pt>
                <c:pt idx="2">
                  <c:v>0</c:v>
                </c:pt>
                <c:pt idx="3">
                  <c:v>16.700000000000003</c:v>
                </c:pt>
                <c:pt idx="4">
                  <c:v>0</c:v>
                </c:pt>
                <c:pt idx="5">
                  <c:v>0</c:v>
                </c:pt>
                <c:pt idx="6">
                  <c:v>0</c:v>
                </c:pt>
                <c:pt idx="7">
                  <c:v>0</c:v>
                </c:pt>
                <c:pt idx="8">
                  <c:v>10.799999999999997</c:v>
                </c:pt>
                <c:pt idx="9">
                  <c:v>33.400000000000006</c:v>
                </c:pt>
                <c:pt idx="10">
                  <c:v>20</c:v>
                </c:pt>
              </c:numCache>
            </c:numRef>
          </c:val>
          <c:extLst>
            <c:ext xmlns:c16="http://schemas.microsoft.com/office/drawing/2014/chart" uri="{C3380CC4-5D6E-409C-BE32-E72D297353CC}">
              <c16:uniqueId val="{00000001-CB66-46F4-AD49-DEEF7DD65391}"/>
            </c:ext>
          </c:extLst>
        </c:ser>
        <c:dLbls>
          <c:showLegendKey val="0"/>
          <c:showVal val="0"/>
          <c:showCatName val="0"/>
          <c:showSerName val="0"/>
          <c:showPercent val="0"/>
          <c:showBubbleSize val="0"/>
        </c:dLbls>
        <c:gapWidth val="75"/>
        <c:overlap val="100"/>
        <c:axId val="386583984"/>
        <c:axId val="386623184"/>
      </c:barChart>
      <c:catAx>
        <c:axId val="386583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1"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386623184"/>
        <c:crosses val="autoZero"/>
        <c:auto val="1"/>
        <c:lblAlgn val="ctr"/>
        <c:lblOffset val="100"/>
        <c:noMultiLvlLbl val="0"/>
      </c:catAx>
      <c:valAx>
        <c:axId val="3866231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38658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A4F9-4363-8B72-B14E96E90749}"/>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A4F9-4363-8B72-B14E96E90749}"/>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A4F9-4363-8B72-B14E96E9074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074A-4309-A45B-F4AC149E81A8}"/>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074A-4309-A45B-F4AC149E81A8}"/>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074A-4309-A45B-F4AC149E81A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A32E-4132-B1BA-DDEE6614AA4E}"/>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A32E-4132-B1BA-DDEE6614AA4E}"/>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A32E-4132-B1BA-DDEE6614AA4E}"/>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6"/>
              </a:solidFill>
              <a:ln w="19050">
                <a:solidFill>
                  <a:schemeClr val="lt1"/>
                </a:solidFill>
              </a:ln>
              <a:effectLst/>
            </c:spPr>
            <c:extLst>
              <c:ext xmlns:c16="http://schemas.microsoft.com/office/drawing/2014/chart" uri="{C3380CC4-5D6E-409C-BE32-E72D297353CC}">
                <c16:uniqueId val="{00000001-3804-414B-B4BC-13750BA50D8C}"/>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3804-414B-B4BC-13750BA50D8C}"/>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3804-414B-B4BC-13750BA50D8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1D45-4C3C-98EE-AAA029781138}"/>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1D45-4C3C-98EE-AAA029781138}"/>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1D45-4C3C-98EE-AAA029781138}"/>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FA41-4CE7-9E7B-524F864C2022}"/>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FA41-4CE7-9E7B-524F864C2022}"/>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FA41-4CE7-9E7B-524F864C2022}"/>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6C82-4BDB-B2A7-A9DD00183C37}"/>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6C82-4BDB-B2A7-A9DD00183C37}"/>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6C82-4BDB-B2A7-A9DD00183C3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2">
                  <a:shade val="76000"/>
                </a:schemeClr>
              </a:solidFill>
              <a:ln w="19050">
                <a:solidFill>
                  <a:schemeClr val="lt1"/>
                </a:solidFill>
              </a:ln>
              <a:effectLst/>
            </c:spPr>
            <c:extLst>
              <c:ext xmlns:c16="http://schemas.microsoft.com/office/drawing/2014/chart" uri="{C3380CC4-5D6E-409C-BE32-E72D297353CC}">
                <c16:uniqueId val="{00000001-DD82-4662-A3F7-CA3B5FACACC5}"/>
              </c:ext>
            </c:extLst>
          </c:dPt>
          <c:dPt>
            <c:idx val="1"/>
            <c:bubble3D val="0"/>
            <c:spPr>
              <a:solidFill>
                <a:schemeClr val="accent2">
                  <a:tint val="77000"/>
                </a:schemeClr>
              </a:solidFill>
              <a:ln w="19050">
                <a:solidFill>
                  <a:schemeClr val="lt1"/>
                </a:solidFill>
              </a:ln>
              <a:effectLst/>
            </c:spPr>
            <c:extLst>
              <c:ext xmlns:c16="http://schemas.microsoft.com/office/drawing/2014/chart" uri="{C3380CC4-5D6E-409C-BE32-E72D297353CC}">
                <c16:uniqueId val="{00000003-DD82-4662-A3F7-CA3B5FACACC5}"/>
              </c:ext>
            </c:extLst>
          </c:dPt>
          <c:cat>
            <c:strRef>
              <c:f>Sheet1!$A$2:$A$3</c:f>
              <c:strCache>
                <c:ptCount val="2"/>
                <c:pt idx="0">
                  <c:v>1st Qtr</c:v>
                </c:pt>
                <c:pt idx="1">
                  <c:v>2nd Qtr</c:v>
                </c:pt>
              </c:strCache>
            </c:strRef>
          </c:cat>
          <c:val>
            <c:numRef>
              <c:f>Sheet1!$B$2:$B$3</c:f>
              <c:numCache>
                <c:formatCode>General</c:formatCode>
                <c:ptCount val="2"/>
                <c:pt idx="0">
                  <c:v>22</c:v>
                </c:pt>
                <c:pt idx="1">
                  <c:v>78</c:v>
                </c:pt>
              </c:numCache>
            </c:numRef>
          </c:val>
          <c:extLst>
            <c:ext xmlns:c16="http://schemas.microsoft.com/office/drawing/2014/chart" uri="{C3380CC4-5D6E-409C-BE32-E72D297353CC}">
              <c16:uniqueId val="{00000004-DD82-4662-A3F7-CA3B5FACACC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5">
  <a:schemeClr val="accent2"/>
</cs:colorStyle>
</file>

<file path=ppt/charts/colors11.xml><?xml version="1.0" encoding="utf-8"?>
<cs:colorStyle xmlns:cs="http://schemas.microsoft.com/office/drawing/2012/chartStyle" xmlns:a="http://schemas.openxmlformats.org/drawingml/2006/main" meth="withinLinear" id="15">
  <a:schemeClr val="accent2"/>
</cs:colorStyle>
</file>

<file path=ppt/charts/colors12.xml><?xml version="1.0" encoding="utf-8"?>
<cs:colorStyle xmlns:cs="http://schemas.microsoft.com/office/drawing/2012/chartStyle" xmlns:a="http://schemas.openxmlformats.org/drawingml/2006/main" meth="withinLinear" id="15">
  <a:schemeClr val="accent2"/>
</cs:colorStyle>
</file>

<file path=ppt/charts/colors13.xml><?xml version="1.0" encoding="utf-8"?>
<cs:colorStyle xmlns:cs="http://schemas.microsoft.com/office/drawing/2012/chartStyle" xmlns:a="http://schemas.openxmlformats.org/drawingml/2006/main" meth="withinLinear" id="15">
  <a:schemeClr val="accent2"/>
</cs:colorStyle>
</file>

<file path=ppt/charts/colors14.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5">
  <a:schemeClr val="accent2"/>
</cs:colorStyle>
</file>

<file path=ppt/charts/colors4.xml><?xml version="1.0" encoding="utf-8"?>
<cs:colorStyle xmlns:cs="http://schemas.microsoft.com/office/drawing/2012/chartStyle" xmlns:a="http://schemas.openxmlformats.org/drawingml/2006/main" meth="withinLinear" id="15">
  <a:schemeClr val="accent2"/>
</cs:colorStyle>
</file>

<file path=ppt/charts/colors5.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withinLinear" id="15">
  <a:schemeClr val="accent2"/>
</cs:colorStyle>
</file>

<file path=ppt/charts/colors7.xml><?xml version="1.0" encoding="utf-8"?>
<cs:colorStyle xmlns:cs="http://schemas.microsoft.com/office/drawing/2012/chartStyle" xmlns:a="http://schemas.openxmlformats.org/drawingml/2006/main" meth="withinLinear" id="15">
  <a:schemeClr val="accent2"/>
</cs:colorStyle>
</file>

<file path=ppt/charts/colors8.xml><?xml version="1.0" encoding="utf-8"?>
<cs:colorStyle xmlns:cs="http://schemas.microsoft.com/office/drawing/2012/chartStyle" xmlns:a="http://schemas.openxmlformats.org/drawingml/2006/main" meth="withinLinear" id="15">
  <a:schemeClr val="accent2"/>
</cs:colorStyle>
</file>

<file path=ppt/charts/colors9.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218ECE-A34A-49B3-9686-CAB705FE9FAE}" type="datetimeFigureOut">
              <a:rPr lang="en-GB" smtClean="0"/>
              <a:t>01/06/2022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CF2FCE-B231-44AD-BE06-D54B55D77B09}" type="slidenum">
              <a:rPr lang="en-GB" smtClean="0"/>
              <a:t>‹#›</a:t>
            </a:fld>
            <a:endParaRPr lang="en-GB"/>
          </a:p>
        </p:txBody>
      </p:sp>
    </p:spTree>
    <p:extLst>
      <p:ext uri="{BB962C8B-B14F-4D97-AF65-F5344CB8AC3E}">
        <p14:creationId xmlns:p14="http://schemas.microsoft.com/office/powerpoint/2010/main" val="1359141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CA36D-3A4E-49AB-8998-33E386CC9347}" type="datetimeFigureOut">
              <a:rPr lang="en-US" smtClean="0"/>
              <a:t>6/1/2022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A808D9-4A71-422D-8C20-E440E917BF93}" type="slidenum">
              <a:rPr lang="en-US" smtClean="0"/>
              <a:t>‹#›</a:t>
            </a:fld>
            <a:endParaRPr lang="en-US"/>
          </a:p>
        </p:txBody>
      </p:sp>
    </p:spTree>
    <p:extLst>
      <p:ext uri="{BB962C8B-B14F-4D97-AF65-F5344CB8AC3E}">
        <p14:creationId xmlns:p14="http://schemas.microsoft.com/office/powerpoint/2010/main" val="39127808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6A808D9-4A71-422D-8C20-E440E917BF93}" type="slidenum">
              <a:rPr lang="en-US" smtClean="0"/>
              <a:t>3</a:t>
            </a:fld>
            <a:endParaRPr lang="en-US"/>
          </a:p>
        </p:txBody>
      </p:sp>
    </p:spTree>
    <p:extLst>
      <p:ext uri="{BB962C8B-B14F-4D97-AF65-F5344CB8AC3E}">
        <p14:creationId xmlns:p14="http://schemas.microsoft.com/office/powerpoint/2010/main" val="2208515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16A808D9-4A71-422D-8C20-E440E917BF93}" type="slidenum">
              <a:rPr lang="en-US" smtClean="0"/>
              <a:t>5</a:t>
            </a:fld>
            <a:endParaRPr lang="en-US"/>
          </a:p>
        </p:txBody>
      </p:sp>
    </p:spTree>
    <p:extLst>
      <p:ext uri="{BB962C8B-B14F-4D97-AF65-F5344CB8AC3E}">
        <p14:creationId xmlns:p14="http://schemas.microsoft.com/office/powerpoint/2010/main" val="2891715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A_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C8B2D97-7482-B047-9B05-E59F4C8D454C}"/>
              </a:ext>
            </a:extLst>
          </p:cNvPr>
          <p:cNvGrpSpPr/>
          <p:nvPr userDrawn="1"/>
        </p:nvGrpSpPr>
        <p:grpSpPr>
          <a:xfrm>
            <a:off x="0" y="-5486"/>
            <a:ext cx="12192000" cy="6863486"/>
            <a:chOff x="0" y="-5486"/>
            <a:chExt cx="12192000" cy="6863486"/>
          </a:xfrm>
        </p:grpSpPr>
        <p:sp>
          <p:nvSpPr>
            <p:cNvPr id="7" name="Rectangle 6">
              <a:extLst>
                <a:ext uri="{FF2B5EF4-FFF2-40B4-BE49-F238E27FC236}">
                  <a16:creationId xmlns:a16="http://schemas.microsoft.com/office/drawing/2014/main" id="{F565177B-4800-6A4D-ACF1-A60D3E364849}"/>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4AB8107-860B-CD4F-9FC2-3EAC6C280383}"/>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546" r="5124"/>
            <a:stretch/>
          </p:blipFill>
          <p:spPr>
            <a:xfrm>
              <a:off x="624742" y="-5486"/>
              <a:ext cx="11567258" cy="6683445"/>
            </a:xfrm>
            <a:prstGeom prst="rect">
              <a:avLst/>
            </a:prstGeom>
          </p:spPr>
        </p:pic>
      </p:grpSp>
      <p:sp>
        <p:nvSpPr>
          <p:cNvPr id="11" name="Subtitle 2">
            <a:extLst>
              <a:ext uri="{FF2B5EF4-FFF2-40B4-BE49-F238E27FC236}">
                <a16:creationId xmlns:a16="http://schemas.microsoft.com/office/drawing/2014/main" id="{7418E04C-6267-3C40-8045-E595A3F20DE8}"/>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13" name="Text Placeholder 11">
            <a:extLst>
              <a:ext uri="{FF2B5EF4-FFF2-40B4-BE49-F238E27FC236}">
                <a16:creationId xmlns:a16="http://schemas.microsoft.com/office/drawing/2014/main" id="{DCC8A58C-864F-7041-A6F9-451CDBB94757}"/>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17" name="TextBox 16">
            <a:extLst>
              <a:ext uri="{FF2B5EF4-FFF2-40B4-BE49-F238E27FC236}">
                <a16:creationId xmlns:a16="http://schemas.microsoft.com/office/drawing/2014/main" id="{B55FA8A1-E8CC-7447-A8CA-4C3E1E53C399}"/>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0" name="TextBox 9">
            <a:extLst>
              <a:ext uri="{FF2B5EF4-FFF2-40B4-BE49-F238E27FC236}">
                <a16:creationId xmlns:a16="http://schemas.microsoft.com/office/drawing/2014/main" id="{FDC25017-062B-8F43-A169-03040D11D39C}"/>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8" name="Trapezoid 5">
            <a:extLst>
              <a:ext uri="{FF2B5EF4-FFF2-40B4-BE49-F238E27FC236}">
                <a16:creationId xmlns:a16="http://schemas.microsoft.com/office/drawing/2014/main" id="{2D70B633-359E-094E-8547-ABD066006107}"/>
              </a:ext>
            </a:extLst>
          </p:cNvPr>
          <p:cNvSpPr/>
          <p:nvPr userDrawn="1"/>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pic>
        <p:nvPicPr>
          <p:cNvPr id="12" name="Graphic 11">
            <a:extLst>
              <a:ext uri="{FF2B5EF4-FFF2-40B4-BE49-F238E27FC236}">
                <a16:creationId xmlns:a16="http://schemas.microsoft.com/office/drawing/2014/main" id="{C4720876-3CA7-744D-A10D-DA2A0D62BA9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045933808"/>
      </p:ext>
    </p:extLst>
  </p:cSld>
  <p:clrMapOvr>
    <a:masterClrMapping/>
  </p:clrMapOvr>
  <p:extLst>
    <p:ext uri="{DCECCB84-F9BA-43D5-87BE-67443E8EF086}">
      <p15:sldGuideLst xmlns:p15="http://schemas.microsoft.com/office/powerpoint/2012/main">
        <p15:guide id="1" pos="2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IA_Section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5A2ABB-4855-FB4F-849A-A8ABFB65E75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5AD99026-7E0D-414A-9B25-871F20E60D98}"/>
              </a:ext>
            </a:extLst>
          </p:cNvPr>
          <p:cNvSpPr>
            <a:spLocks noGrp="1"/>
          </p:cNvSpPr>
          <p:nvPr>
            <p:ph type="body" sz="quarter" idx="10" hasCustomPrompt="1"/>
          </p:nvPr>
        </p:nvSpPr>
        <p:spPr>
          <a:xfrm>
            <a:off x="359999"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dirty="0"/>
              <a:t>Section </a:t>
            </a:r>
            <a:br>
              <a:rPr lang="en-US" dirty="0"/>
            </a:br>
            <a:r>
              <a:rPr lang="en-US" dirty="0"/>
              <a:t>header</a:t>
            </a:r>
          </a:p>
        </p:txBody>
      </p:sp>
      <p:pic>
        <p:nvPicPr>
          <p:cNvPr id="3" name="Graphic 2">
            <a:extLst>
              <a:ext uri="{FF2B5EF4-FFF2-40B4-BE49-F238E27FC236}">
                <a16:creationId xmlns:a16="http://schemas.microsoft.com/office/drawing/2014/main" id="{E1978841-F933-844F-83FC-6B9D3B3E79A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5181"/>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0AE292BE-84AD-0845-94B5-0A58912ECE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84346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IA_section_v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F8A9F9-40B3-5148-BA51-5D71D673B1CF}"/>
              </a:ext>
            </a:extLst>
          </p:cNvPr>
          <p:cNvGrpSpPr/>
          <p:nvPr userDrawn="1"/>
        </p:nvGrpSpPr>
        <p:grpSpPr>
          <a:xfrm>
            <a:off x="0" y="0"/>
            <a:ext cx="12192000" cy="9047844"/>
            <a:chOff x="0" y="0"/>
            <a:chExt cx="12192000" cy="9047844"/>
          </a:xfrm>
        </p:grpSpPr>
        <p:sp>
          <p:nvSpPr>
            <p:cNvPr id="2" name="Rectangle 1">
              <a:extLst>
                <a:ext uri="{FF2B5EF4-FFF2-40B4-BE49-F238E27FC236}">
                  <a16:creationId xmlns:a16="http://schemas.microsoft.com/office/drawing/2014/main" id="{CE3614FA-9861-CB4F-A1FC-4DE840F05102}"/>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E888D095-ED2D-AD4A-849F-31AA6139595F}"/>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737" t="14122"/>
            <a:stretch/>
          </p:blipFill>
          <p:spPr>
            <a:xfrm flipH="1">
              <a:off x="3872072" y="0"/>
              <a:ext cx="8319928" cy="9047844"/>
            </a:xfrm>
            <a:prstGeom prst="rect">
              <a:avLst/>
            </a:prstGeom>
          </p:spPr>
        </p:pic>
      </p:grpSp>
      <p:sp>
        <p:nvSpPr>
          <p:cNvPr id="19" name="Text Placeholder 11">
            <a:extLst>
              <a:ext uri="{FF2B5EF4-FFF2-40B4-BE49-F238E27FC236}">
                <a16:creationId xmlns:a16="http://schemas.microsoft.com/office/drawing/2014/main" id="{B86C203D-47D6-2A46-91F0-AE1B0B643B19}"/>
              </a:ext>
            </a:extLst>
          </p:cNvPr>
          <p:cNvSpPr>
            <a:spLocks noGrp="1"/>
          </p:cNvSpPr>
          <p:nvPr userDrawn="1">
            <p:ph type="body" sz="quarter" idx="11" hasCustomPrompt="1"/>
          </p:nvPr>
        </p:nvSpPr>
        <p:spPr>
          <a:xfrm>
            <a:off x="360000" y="1980000"/>
            <a:ext cx="3519273"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dirty="0"/>
              <a:t>Section header</a:t>
            </a:r>
          </a:p>
        </p:txBody>
      </p:sp>
      <p:sp>
        <p:nvSpPr>
          <p:cNvPr id="20" name="Snip Same-side Corner of Rectangle 4">
            <a:extLst>
              <a:ext uri="{FF2B5EF4-FFF2-40B4-BE49-F238E27FC236}">
                <a16:creationId xmlns:a16="http://schemas.microsoft.com/office/drawing/2014/main" id="{3A3ADE73-21F8-BB4A-85F6-44C41128E4DF}"/>
              </a:ext>
            </a:extLst>
          </p:cNvPr>
          <p:cNvSpPr/>
          <p:nvPr userDrawn="1"/>
        </p:nvSpPr>
        <p:spPr>
          <a:xfrm>
            <a:off x="4239273" y="1478780"/>
            <a:ext cx="7960770" cy="5400604"/>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1835577 w 8186251"/>
              <a:gd name="connsiteY4" fmla="*/ 55593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579713"/>
              <a:gd name="connsiteX1" fmla="*/ 8185691 w 8186251"/>
              <a:gd name="connsiteY1" fmla="*/ 1994880 h 5579713"/>
              <a:gd name="connsiteX2" fmla="*/ 8183970 w 8186251"/>
              <a:gd name="connsiteY2" fmla="*/ 4104197 h 5579713"/>
              <a:gd name="connsiteX3" fmla="*/ 7136739 w 8186251"/>
              <a:gd name="connsiteY3" fmla="*/ 5579713 h 5579713"/>
              <a:gd name="connsiteX4" fmla="*/ 1835577 w 8186251"/>
              <a:gd name="connsiteY4" fmla="*/ 5559304 h 5579713"/>
              <a:gd name="connsiteX5" fmla="*/ 309020 w 8186251"/>
              <a:gd name="connsiteY5" fmla="*/ 3825486 h 5579713"/>
              <a:gd name="connsiteX6" fmla="*/ 18600 w 8186251"/>
              <a:gd name="connsiteY6" fmla="*/ 3296436 h 5579713"/>
              <a:gd name="connsiteX7" fmla="*/ 0 w 8186251"/>
              <a:gd name="connsiteY7" fmla="*/ 156391 h 5579713"/>
              <a:gd name="connsiteX8" fmla="*/ 270196 w 8186251"/>
              <a:gd name="connsiteY8" fmla="*/ 8433 h 5579713"/>
              <a:gd name="connsiteX0" fmla="*/ 270196 w 8183970"/>
              <a:gd name="connsiteY0" fmla="*/ 8433 h 5579713"/>
              <a:gd name="connsiteX1" fmla="*/ 7948091 w 8183970"/>
              <a:gd name="connsiteY1" fmla="*/ 1937280 h 5579713"/>
              <a:gd name="connsiteX2" fmla="*/ 8183970 w 8183970"/>
              <a:gd name="connsiteY2" fmla="*/ 4104197 h 5579713"/>
              <a:gd name="connsiteX3" fmla="*/ 7136739 w 8183970"/>
              <a:gd name="connsiteY3" fmla="*/ 5579713 h 5579713"/>
              <a:gd name="connsiteX4" fmla="*/ 1835577 w 8183970"/>
              <a:gd name="connsiteY4" fmla="*/ 5559304 h 5579713"/>
              <a:gd name="connsiteX5" fmla="*/ 309020 w 8183970"/>
              <a:gd name="connsiteY5" fmla="*/ 3825486 h 5579713"/>
              <a:gd name="connsiteX6" fmla="*/ 18600 w 8183970"/>
              <a:gd name="connsiteY6" fmla="*/ 3296436 h 5579713"/>
              <a:gd name="connsiteX7" fmla="*/ 0 w 8183970"/>
              <a:gd name="connsiteY7" fmla="*/ 156391 h 5579713"/>
              <a:gd name="connsiteX8" fmla="*/ 270196 w 81839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835577 w 7960770"/>
              <a:gd name="connsiteY4" fmla="*/ 5559304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694175 w 7960770"/>
              <a:gd name="connsiteY4" fmla="*/ 5380195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400604"/>
              <a:gd name="connsiteX1" fmla="*/ 7948091 w 7960770"/>
              <a:gd name="connsiteY1" fmla="*/ 1937280 h 5400604"/>
              <a:gd name="connsiteX2" fmla="*/ 7960770 w 7960770"/>
              <a:gd name="connsiteY2" fmla="*/ 4428197 h 5400604"/>
              <a:gd name="connsiteX3" fmla="*/ 7268714 w 7960770"/>
              <a:gd name="connsiteY3" fmla="*/ 5400604 h 5400604"/>
              <a:gd name="connsiteX4" fmla="*/ 1694175 w 7960770"/>
              <a:gd name="connsiteY4" fmla="*/ 5380195 h 5400604"/>
              <a:gd name="connsiteX5" fmla="*/ 309020 w 7960770"/>
              <a:gd name="connsiteY5" fmla="*/ 3825486 h 5400604"/>
              <a:gd name="connsiteX6" fmla="*/ 18600 w 7960770"/>
              <a:gd name="connsiteY6" fmla="*/ 3296436 h 5400604"/>
              <a:gd name="connsiteX7" fmla="*/ 0 w 7960770"/>
              <a:gd name="connsiteY7" fmla="*/ 156391 h 5400604"/>
              <a:gd name="connsiteX8" fmla="*/ 270196 w 7960770"/>
              <a:gd name="connsiteY8" fmla="*/ 8433 h 54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770" h="5400604">
                <a:moveTo>
                  <a:pt x="270196" y="8433"/>
                </a:moveTo>
                <a:lnTo>
                  <a:pt x="7948091" y="1937280"/>
                </a:lnTo>
                <a:cubicBezTo>
                  <a:pt x="7950565" y="2615737"/>
                  <a:pt x="7958296" y="3749740"/>
                  <a:pt x="7960770" y="4428197"/>
                </a:cubicBezTo>
                <a:lnTo>
                  <a:pt x="7268714" y="5400604"/>
                </a:lnTo>
                <a:lnTo>
                  <a:pt x="1694175" y="5380195"/>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2" name="Slide Number Placeholder 2">
            <a:extLst>
              <a:ext uri="{FF2B5EF4-FFF2-40B4-BE49-F238E27FC236}">
                <a16:creationId xmlns:a16="http://schemas.microsoft.com/office/drawing/2014/main" id="{ECE0D60F-CD43-EA41-8A59-26285821A678}"/>
              </a:ext>
            </a:extLst>
          </p:cNvPr>
          <p:cNvSpPr>
            <a:spLocks noGrp="1"/>
          </p:cNvSpPr>
          <p:nvPr userDrawn="1">
            <p:ph type="sldNum" sz="quarter" idx="10"/>
          </p:nvPr>
        </p:nvSpPr>
        <p:spPr>
          <a:xfrm>
            <a:off x="359999" y="6264872"/>
            <a:ext cx="360000" cy="360000"/>
          </a:xfrm>
          <a:prstGeom prst="rect">
            <a:avLst/>
          </a:prstGeom>
        </p:spPr>
        <p:txBody>
          <a:bodyPr/>
          <a:lstStyle>
            <a:lvl1pPr>
              <a:defRPr>
                <a:solidFill>
                  <a:schemeClr val="bg1"/>
                </a:solidFill>
              </a:defRPr>
            </a:lvl1pPr>
          </a:lstStyle>
          <a:p>
            <a:fld id="{18A41853-EF22-D446-BDBC-A7CF3FE93503}" type="slidenum">
              <a:rPr lang="en-US" smtClean="0"/>
              <a:pPr/>
              <a:t>‹#›</a:t>
            </a:fld>
            <a:endParaRPr lang="en-US" dirty="0"/>
          </a:p>
        </p:txBody>
      </p:sp>
      <p:sp>
        <p:nvSpPr>
          <p:cNvPr id="23" name="Slide Number Placeholder 5">
            <a:extLst>
              <a:ext uri="{FF2B5EF4-FFF2-40B4-BE49-F238E27FC236}">
                <a16:creationId xmlns:a16="http://schemas.microsoft.com/office/drawing/2014/main" id="{DA96A7F3-076E-B54D-817B-35746EEE8F42}"/>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12" name="TextBox 11">
            <a:extLst>
              <a:ext uri="{FF2B5EF4-FFF2-40B4-BE49-F238E27FC236}">
                <a16:creationId xmlns:a16="http://schemas.microsoft.com/office/drawing/2014/main" id="{609D1CEA-B97E-D544-AC6A-5F0AE5FC8F73}"/>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dirty="0">
              <a:solidFill>
                <a:schemeClr val="bg1"/>
              </a:solidFill>
            </a:endParaRPr>
          </a:p>
        </p:txBody>
      </p:sp>
      <p:sp>
        <p:nvSpPr>
          <p:cNvPr id="10" name="TextBox 9">
            <a:extLst>
              <a:ext uri="{FF2B5EF4-FFF2-40B4-BE49-F238E27FC236}">
                <a16:creationId xmlns:a16="http://schemas.microsoft.com/office/drawing/2014/main" id="{11A0048E-79BF-A049-B68B-C56670BF0E5D}"/>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3" name="Graphic 12">
            <a:extLst>
              <a:ext uri="{FF2B5EF4-FFF2-40B4-BE49-F238E27FC236}">
                <a16:creationId xmlns:a16="http://schemas.microsoft.com/office/drawing/2014/main" id="{2863ABB7-5747-0E4C-AA4F-367253C37E8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88786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IA_Copy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0FC5B1-0391-3048-AC42-6AF691245D10}"/>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F8B2A7D5-49A2-7C45-BA2B-85747CF0080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3760" b="26020"/>
          <a:stretch/>
        </p:blipFill>
        <p:spPr>
          <a:xfrm flipH="1">
            <a:off x="8928170" y="2968265"/>
            <a:ext cx="3263830" cy="3889735"/>
          </a:xfrm>
          <a:prstGeom prst="rect">
            <a:avLst/>
          </a:prstGeom>
        </p:spPr>
      </p:pic>
      <p:sp>
        <p:nvSpPr>
          <p:cNvPr id="10" name="Slide Number Placeholder 2">
            <a:extLst>
              <a:ext uri="{FF2B5EF4-FFF2-40B4-BE49-F238E27FC236}">
                <a16:creationId xmlns:a16="http://schemas.microsoft.com/office/drawing/2014/main" id="{15BCC1E8-DBEF-AF43-A596-2EDF3509C7F3}"/>
              </a:ext>
            </a:extLst>
          </p:cNvPr>
          <p:cNvSpPr>
            <a:spLocks noGrp="1"/>
          </p:cNvSpPr>
          <p:nvPr>
            <p:ph type="sldNum" sz="quarter" idx="13"/>
          </p:nvPr>
        </p:nvSpPr>
        <p:spPr>
          <a:xfrm>
            <a:off x="359999" y="6264872"/>
            <a:ext cx="360000" cy="360000"/>
          </a:xfrm>
          <a:prstGeom prst="rect">
            <a:avLst/>
          </a:prstGeom>
        </p:spPr>
        <p:txBody>
          <a:bodyPr/>
          <a:lstStyle>
            <a:lvl1pPr>
              <a:defRPr>
                <a:solidFill>
                  <a:schemeClr val="bg1"/>
                </a:solidFill>
              </a:defRPr>
            </a:lvl1pPr>
          </a:lstStyle>
          <a:p>
            <a:fld id="{18A41853-EF22-D446-BDBC-A7CF3FE93503}" type="slidenum">
              <a:rPr lang="en-US" smtClean="0"/>
              <a:pPr/>
              <a:t>‹#›</a:t>
            </a:fld>
            <a:endParaRPr lang="en-US" dirty="0"/>
          </a:p>
        </p:txBody>
      </p:sp>
      <p:sp>
        <p:nvSpPr>
          <p:cNvPr id="11" name="Slide Number Placeholder 5">
            <a:extLst>
              <a:ext uri="{FF2B5EF4-FFF2-40B4-BE49-F238E27FC236}">
                <a16:creationId xmlns:a16="http://schemas.microsoft.com/office/drawing/2014/main" id="{D8CDB758-CEB0-5148-B635-E100D47F31F1}"/>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6" name="Text Placeholder 5">
            <a:extLst>
              <a:ext uri="{FF2B5EF4-FFF2-40B4-BE49-F238E27FC236}">
                <a16:creationId xmlns:a16="http://schemas.microsoft.com/office/drawing/2014/main" id="{AB988360-6283-4346-BCB3-A904CEACB901}"/>
              </a:ext>
            </a:extLst>
          </p:cNvPr>
          <p:cNvSpPr>
            <a:spLocks noGrp="1"/>
          </p:cNvSpPr>
          <p:nvPr>
            <p:ph type="body" sz="quarter" idx="14" hasCustomPrompt="1"/>
          </p:nvPr>
        </p:nvSpPr>
        <p:spPr>
          <a:xfrm>
            <a:off x="359999" y="1800000"/>
            <a:ext cx="3600000" cy="2635250"/>
          </a:xfrm>
        </p:spPr>
        <p:txBody>
          <a:bodyPr>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600">
                <a:solidFill>
                  <a:schemeClr val="bg1"/>
                </a:solidFill>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p>
        </p:txBody>
      </p:sp>
      <p:sp>
        <p:nvSpPr>
          <p:cNvPr id="14" name="Text Placeholder 5">
            <a:extLst>
              <a:ext uri="{FF2B5EF4-FFF2-40B4-BE49-F238E27FC236}">
                <a16:creationId xmlns:a16="http://schemas.microsoft.com/office/drawing/2014/main" id="{E0F591B9-C0BB-4E4F-BC75-97F20CFE4BE8}"/>
              </a:ext>
            </a:extLst>
          </p:cNvPr>
          <p:cNvSpPr>
            <a:spLocks noGrp="1"/>
          </p:cNvSpPr>
          <p:nvPr>
            <p:ph type="body" sz="quarter" idx="15" hasCustomPrompt="1"/>
          </p:nvPr>
        </p:nvSpPr>
        <p:spPr>
          <a:xfrm>
            <a:off x="4237200" y="1800000"/>
            <a:ext cx="3600000" cy="2635250"/>
          </a:xfrm>
        </p:spPr>
        <p:txBody>
          <a:bodyPr>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600">
                <a:solidFill>
                  <a:schemeClr val="bg1"/>
                </a:solidFill>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endParaRPr lang="en-US" dirty="0"/>
          </a:p>
        </p:txBody>
      </p:sp>
      <p:sp>
        <p:nvSpPr>
          <p:cNvPr id="13" name="TextBox 12">
            <a:extLst>
              <a:ext uri="{FF2B5EF4-FFF2-40B4-BE49-F238E27FC236}">
                <a16:creationId xmlns:a16="http://schemas.microsoft.com/office/drawing/2014/main" id="{DCAF9A47-CB8F-A84F-9AEB-722A7CFB67AE}"/>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8" name="Text Placeholder 11">
            <a:extLst>
              <a:ext uri="{FF2B5EF4-FFF2-40B4-BE49-F238E27FC236}">
                <a16:creationId xmlns:a16="http://schemas.microsoft.com/office/drawing/2014/main" id="{23EDBE0F-EF85-154F-8CA6-B929FD6E8AC1}"/>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chemeClr val="bg1"/>
                </a:solidFill>
              </a:defRPr>
            </a:lvl1pPr>
            <a:lvl2pPr marL="457200" indent="0">
              <a:buNone/>
              <a:defRPr/>
            </a:lvl2pPr>
          </a:lstStyle>
          <a:p>
            <a:pPr lvl="0"/>
            <a:r>
              <a:rPr lang="en-US" dirty="0"/>
              <a:t>Headline</a:t>
            </a:r>
          </a:p>
        </p:txBody>
      </p:sp>
      <p:pic>
        <p:nvPicPr>
          <p:cNvPr id="15" name="Graphic 14">
            <a:extLst>
              <a:ext uri="{FF2B5EF4-FFF2-40B4-BE49-F238E27FC236}">
                <a16:creationId xmlns:a16="http://schemas.microsoft.com/office/drawing/2014/main" id="{F9DE488A-F055-9446-AAE2-110561B9F8A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4156406004"/>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IA_subheader white">
    <p:spTree>
      <p:nvGrpSpPr>
        <p:cNvPr id="1" name=""/>
        <p:cNvGrpSpPr/>
        <p:nvPr/>
      </p:nvGrpSpPr>
      <p:grpSpPr>
        <a:xfrm>
          <a:off x="0" y="0"/>
          <a:ext cx="0" cy="0"/>
          <a:chOff x="0" y="0"/>
          <a:chExt cx="0" cy="0"/>
        </a:xfrm>
      </p:grpSpPr>
      <p:sp>
        <p:nvSpPr>
          <p:cNvPr id="21" name="Text Placeholder 4"/>
          <p:cNvSpPr>
            <a:spLocks noGrp="1"/>
          </p:cNvSpPr>
          <p:nvPr>
            <p:ph type="body" sz="quarter" idx="15" hasCustomPrompt="1"/>
          </p:nvPr>
        </p:nvSpPr>
        <p:spPr>
          <a:xfrm>
            <a:off x="4237200" y="1800000"/>
            <a:ext cx="36072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22" name="Text Placeholder 4"/>
          <p:cNvSpPr>
            <a:spLocks noGrp="1"/>
          </p:cNvSpPr>
          <p:nvPr>
            <p:ph type="body" sz="quarter" idx="16" hasCustomPrompt="1"/>
          </p:nvPr>
        </p:nvSpPr>
        <p:spPr>
          <a:xfrm>
            <a:off x="360000" y="1800000"/>
            <a:ext cx="36000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7" name="Text Placeholder 11">
            <a:extLst>
              <a:ext uri="{FF2B5EF4-FFF2-40B4-BE49-F238E27FC236}">
                <a16:creationId xmlns:a16="http://schemas.microsoft.com/office/drawing/2014/main" id="{C4B34AF1-3AD0-DE4E-91C8-39A92B566589}"/>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10" name="Slide Number Placeholder 5">
            <a:extLst>
              <a:ext uri="{FF2B5EF4-FFF2-40B4-BE49-F238E27FC236}">
                <a16:creationId xmlns:a16="http://schemas.microsoft.com/office/drawing/2014/main" id="{3E493E1F-F28C-FD47-B996-3EBF17D328A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Tree>
    <p:extLst>
      <p:ext uri="{BB962C8B-B14F-4D97-AF65-F5344CB8AC3E}">
        <p14:creationId xmlns:p14="http://schemas.microsoft.com/office/powerpoint/2010/main" val="209451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IA_Content">
    <p:spTree>
      <p:nvGrpSpPr>
        <p:cNvPr id="1" name=""/>
        <p:cNvGrpSpPr/>
        <p:nvPr/>
      </p:nvGrpSpPr>
      <p:grpSpPr>
        <a:xfrm>
          <a:off x="0" y="0"/>
          <a:ext cx="0" cy="0"/>
          <a:chOff x="0" y="0"/>
          <a:chExt cx="0" cy="0"/>
        </a:xfrm>
      </p:grpSpPr>
      <p:sp>
        <p:nvSpPr>
          <p:cNvPr id="7" name="Text Placeholder 4"/>
          <p:cNvSpPr>
            <a:spLocks noGrp="1"/>
          </p:cNvSpPr>
          <p:nvPr>
            <p:ph type="body" sz="quarter" idx="15" hasCustomPrompt="1"/>
          </p:nvPr>
        </p:nvSpPr>
        <p:spPr>
          <a:xfrm>
            <a:off x="42372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8" name="Text Placeholder 4"/>
          <p:cNvSpPr>
            <a:spLocks noGrp="1"/>
          </p:cNvSpPr>
          <p:nvPr>
            <p:ph type="body" sz="quarter" idx="16" hasCustomPrompt="1"/>
          </p:nvPr>
        </p:nvSpPr>
        <p:spPr>
          <a:xfrm>
            <a:off x="3600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9" name="Text Placeholder 4"/>
          <p:cNvSpPr>
            <a:spLocks noGrp="1"/>
          </p:cNvSpPr>
          <p:nvPr>
            <p:ph type="body" sz="quarter" idx="17" hasCustomPrompt="1"/>
          </p:nvPr>
        </p:nvSpPr>
        <p:spPr>
          <a:xfrm>
            <a:off x="8074788"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12" name="Slide Number Placeholder 5">
            <a:extLst>
              <a:ext uri="{FF2B5EF4-FFF2-40B4-BE49-F238E27FC236}">
                <a16:creationId xmlns:a16="http://schemas.microsoft.com/office/drawing/2014/main" id="{AC86FCA0-09A2-DF48-9396-1E7B77D96015}"/>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1" name="Text Placeholder 11">
            <a:extLst>
              <a:ext uri="{FF2B5EF4-FFF2-40B4-BE49-F238E27FC236}">
                <a16:creationId xmlns:a16="http://schemas.microsoft.com/office/drawing/2014/main" id="{CADE9AD9-783B-9A42-96AE-67B95523C284}"/>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Tree>
    <p:extLst>
      <p:ext uri="{BB962C8B-B14F-4D97-AF65-F5344CB8AC3E}">
        <p14:creationId xmlns:p14="http://schemas.microsoft.com/office/powerpoint/2010/main" val="62492018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IA_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4ED79B-B077-274E-90C5-5A5E365E5535}"/>
              </a:ext>
            </a:extLst>
          </p:cNvPr>
          <p:cNvGrpSpPr/>
          <p:nvPr userDrawn="1"/>
        </p:nvGrpSpPr>
        <p:grpSpPr>
          <a:xfrm>
            <a:off x="5106938" y="-11628"/>
            <a:ext cx="7088670" cy="6870279"/>
            <a:chOff x="5106938" y="-11628"/>
            <a:chExt cx="7088670" cy="6870279"/>
          </a:xfrm>
        </p:grpSpPr>
        <p:sp>
          <p:nvSpPr>
            <p:cNvPr id="15" name="Manual Input 7">
              <a:extLst>
                <a:ext uri="{FF2B5EF4-FFF2-40B4-BE49-F238E27FC236}">
                  <a16:creationId xmlns:a16="http://schemas.microsoft.com/office/drawing/2014/main" id="{D4C6001D-CEDA-F845-AE0C-B7E6212CC974}"/>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anual Input 6">
              <a:extLst>
                <a:ext uri="{FF2B5EF4-FFF2-40B4-BE49-F238E27FC236}">
                  <a16:creationId xmlns:a16="http://schemas.microsoft.com/office/drawing/2014/main" id="{D9E2BE0D-BF1E-C44D-B0E0-F93886FB7544}"/>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a:extLst>
              <a:ext uri="{FF2B5EF4-FFF2-40B4-BE49-F238E27FC236}">
                <a16:creationId xmlns:a16="http://schemas.microsoft.com/office/drawing/2014/main" id="{84258552-1EDB-434B-862A-162D94E911C9}"/>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7" name="Text Placeholder 4">
            <a:extLst>
              <a:ext uri="{FF2B5EF4-FFF2-40B4-BE49-F238E27FC236}">
                <a16:creationId xmlns:a16="http://schemas.microsoft.com/office/drawing/2014/main" id="{7D3DC8F7-54F6-B642-89D7-DB5451673FF4}"/>
              </a:ext>
            </a:extLst>
          </p:cNvPr>
          <p:cNvSpPr>
            <a:spLocks noGrp="1"/>
          </p:cNvSpPr>
          <p:nvPr>
            <p:ph type="body" sz="quarter" idx="16" hasCustomPrompt="1"/>
          </p:nvPr>
        </p:nvSpPr>
        <p:spPr>
          <a:xfrm>
            <a:off x="360000" y="1800000"/>
            <a:ext cx="3600000" cy="3291177"/>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14" name="Text Placeholder 11">
            <a:extLst>
              <a:ext uri="{FF2B5EF4-FFF2-40B4-BE49-F238E27FC236}">
                <a16:creationId xmlns:a16="http://schemas.microsoft.com/office/drawing/2014/main" id="{CB847EAF-F54B-CA44-A1E3-40CA83724A77}"/>
              </a:ext>
            </a:extLst>
          </p:cNvPr>
          <p:cNvSpPr>
            <a:spLocks noGrp="1"/>
          </p:cNvSpPr>
          <p:nvPr>
            <p:ph type="body" sz="quarter" idx="10" hasCustomPrompt="1"/>
          </p:nvPr>
        </p:nvSpPr>
        <p:spPr>
          <a:xfrm>
            <a:off x="360000" y="540000"/>
            <a:ext cx="4725418"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9" name="TextBox 8">
            <a:extLst>
              <a:ext uri="{FF2B5EF4-FFF2-40B4-BE49-F238E27FC236}">
                <a16:creationId xmlns:a16="http://schemas.microsoft.com/office/drawing/2014/main" id="{2DD7FE2E-1757-2F4A-A90A-4B90F3AD3A92}"/>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0" name="Trapezoid 5">
            <a:extLst>
              <a:ext uri="{FF2B5EF4-FFF2-40B4-BE49-F238E27FC236}">
                <a16:creationId xmlns:a16="http://schemas.microsoft.com/office/drawing/2014/main" id="{418A450D-2739-A246-BFA4-B073D25DD8B4}"/>
              </a:ext>
            </a:extLst>
          </p:cNvPr>
          <p:cNvSpPr/>
          <p:nvPr userDrawn="1"/>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206168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IA Agenda_v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22D1722-8CA2-BB47-A328-C4C56AD3D87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195474A-0DBF-F749-83CC-FAA52C968C0A}"/>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915" r="2593" b="10865"/>
          <a:stretch/>
        </p:blipFill>
        <p:spPr>
          <a:xfrm>
            <a:off x="4989685" y="-1"/>
            <a:ext cx="7202315" cy="6858001"/>
          </a:xfrm>
          <a:prstGeom prst="rect">
            <a:avLst/>
          </a:prstGeom>
        </p:spPr>
      </p:pic>
      <p:sp>
        <p:nvSpPr>
          <p:cNvPr id="32" name="Slide Number Placeholder 2">
            <a:extLst>
              <a:ext uri="{FF2B5EF4-FFF2-40B4-BE49-F238E27FC236}">
                <a16:creationId xmlns:a16="http://schemas.microsoft.com/office/drawing/2014/main" id="{527A0808-5456-6A4F-B464-C01AD04D098A}"/>
              </a:ext>
            </a:extLst>
          </p:cNvPr>
          <p:cNvSpPr>
            <a:spLocks noGrp="1"/>
          </p:cNvSpPr>
          <p:nvPr>
            <p:ph type="sldNum" sz="quarter" idx="10"/>
          </p:nvPr>
        </p:nvSpPr>
        <p:spPr>
          <a:xfrm>
            <a:off x="359999" y="6264872"/>
            <a:ext cx="360000" cy="360000"/>
          </a:xfrm>
          <a:prstGeom prst="rect">
            <a:avLst/>
          </a:prstGeom>
        </p:spPr>
        <p:txBody>
          <a:bodyPr/>
          <a:lstStyle>
            <a:lvl1pPr>
              <a:defRPr>
                <a:solidFill>
                  <a:schemeClr val="bg1"/>
                </a:solidFill>
              </a:defRPr>
            </a:lvl1pPr>
          </a:lstStyle>
          <a:p>
            <a:fld id="{18A41853-EF22-D446-BDBC-A7CF3FE93503}" type="slidenum">
              <a:rPr lang="en-US" smtClean="0"/>
              <a:pPr/>
              <a:t>‹#›</a:t>
            </a:fld>
            <a:endParaRPr lang="en-US" dirty="0"/>
          </a:p>
        </p:txBody>
      </p:sp>
      <p:sp>
        <p:nvSpPr>
          <p:cNvPr id="33" name="Slide Number Placeholder 5">
            <a:extLst>
              <a:ext uri="{FF2B5EF4-FFF2-40B4-BE49-F238E27FC236}">
                <a16:creationId xmlns:a16="http://schemas.microsoft.com/office/drawing/2014/main" id="{1283853E-070D-1A43-BCD5-A2F62A51D3F7}"/>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18" name="Text Placeholder 4">
            <a:extLst>
              <a:ext uri="{FF2B5EF4-FFF2-40B4-BE49-F238E27FC236}">
                <a16:creationId xmlns:a16="http://schemas.microsoft.com/office/drawing/2014/main" id="{D6B25584-1DDF-EF47-8AC4-BB2EA58D7506}"/>
              </a:ext>
            </a:extLst>
          </p:cNvPr>
          <p:cNvSpPr>
            <a:spLocks noGrp="1"/>
          </p:cNvSpPr>
          <p:nvPr>
            <p:ph type="body" sz="quarter" idx="16" hasCustomPrompt="1"/>
          </p:nvPr>
        </p:nvSpPr>
        <p:spPr>
          <a:xfrm>
            <a:off x="360000" y="1800000"/>
            <a:ext cx="3600000" cy="3291177"/>
          </a:xfrm>
          <a:prstGeom prst="rect">
            <a:avLst/>
          </a:prstGeom>
        </p:spPr>
        <p:txBody>
          <a:bodyPr vert="horz">
            <a:noAutofit/>
          </a:bodyPr>
          <a:lstStyle>
            <a:lvl1pPr algn="l">
              <a:defRPr sz="1600">
                <a:solidFill>
                  <a:schemeClr val="bg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22" name="Text Placeholder 11">
            <a:extLst>
              <a:ext uri="{FF2B5EF4-FFF2-40B4-BE49-F238E27FC236}">
                <a16:creationId xmlns:a16="http://schemas.microsoft.com/office/drawing/2014/main" id="{0E13B197-728E-7B47-BCF9-72C861BF32E9}"/>
              </a:ext>
            </a:extLst>
          </p:cNvPr>
          <p:cNvSpPr>
            <a:spLocks noGrp="1"/>
          </p:cNvSpPr>
          <p:nvPr>
            <p:ph type="body" sz="quarter" idx="17" hasCustomPrompt="1"/>
          </p:nvPr>
        </p:nvSpPr>
        <p:spPr>
          <a:xfrm>
            <a:off x="360000" y="540000"/>
            <a:ext cx="5558662" cy="1338676"/>
          </a:xfrm>
          <a:prstGeom prst="rect">
            <a:avLst/>
          </a:prstGeom>
          <a:noFill/>
        </p:spPr>
        <p:txBody>
          <a:bodyPr>
            <a:noAutofit/>
          </a:bodyPr>
          <a:lstStyle>
            <a:lvl1pPr>
              <a:lnSpc>
                <a:spcPts val="3200"/>
              </a:lnSpc>
              <a:defRPr sz="3600">
                <a:solidFill>
                  <a:schemeClr val="bg1"/>
                </a:solidFill>
              </a:defRPr>
            </a:lvl1pPr>
            <a:lvl2pPr marL="457200" indent="0">
              <a:buNone/>
              <a:defRPr/>
            </a:lvl2pPr>
          </a:lstStyle>
          <a:p>
            <a:pPr lvl="0"/>
            <a:r>
              <a:rPr lang="en-US" dirty="0"/>
              <a:t>Headline</a:t>
            </a:r>
          </a:p>
        </p:txBody>
      </p:sp>
      <p:sp>
        <p:nvSpPr>
          <p:cNvPr id="11" name="TextBox 10">
            <a:extLst>
              <a:ext uri="{FF2B5EF4-FFF2-40B4-BE49-F238E27FC236}">
                <a16:creationId xmlns:a16="http://schemas.microsoft.com/office/drawing/2014/main" id="{33C594C9-C0B0-9044-AE63-DB0FF9144FA7}"/>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6" name="Round Same-side Corner of Rectangle 5">
            <a:extLst>
              <a:ext uri="{FF2B5EF4-FFF2-40B4-BE49-F238E27FC236}">
                <a16:creationId xmlns:a16="http://schemas.microsoft.com/office/drawing/2014/main" id="{5F060F5B-E4AE-6A43-85B7-A06A9BA0B80C}"/>
              </a:ext>
            </a:extLst>
          </p:cNvPr>
          <p:cNvSpPr/>
          <p:nvPr userDrawn="1"/>
        </p:nvSpPr>
        <p:spPr>
          <a:xfrm rot="21158795">
            <a:off x="5218262" y="2224066"/>
            <a:ext cx="7409112" cy="4726604"/>
          </a:xfrm>
          <a:custGeom>
            <a:avLst/>
            <a:gdLst>
              <a:gd name="connsiteX0" fmla="*/ 97625 w 7372190"/>
              <a:gd name="connsiteY0" fmla="*/ 0 h 871182"/>
              <a:gd name="connsiteX1" fmla="*/ 7274565 w 7372190"/>
              <a:gd name="connsiteY1" fmla="*/ 0 h 871182"/>
              <a:gd name="connsiteX2" fmla="*/ 7372190 w 7372190"/>
              <a:gd name="connsiteY2" fmla="*/ 97625 h 871182"/>
              <a:gd name="connsiteX3" fmla="*/ 7372190 w 7372190"/>
              <a:gd name="connsiteY3" fmla="*/ 739930 h 871182"/>
              <a:gd name="connsiteX4" fmla="*/ 7240938 w 7372190"/>
              <a:gd name="connsiteY4" fmla="*/ 871182 h 871182"/>
              <a:gd name="connsiteX5" fmla="*/ 131252 w 7372190"/>
              <a:gd name="connsiteY5" fmla="*/ 871182 h 871182"/>
              <a:gd name="connsiteX6" fmla="*/ 0 w 7372190"/>
              <a:gd name="connsiteY6" fmla="*/ 739930 h 871182"/>
              <a:gd name="connsiteX7" fmla="*/ 0 w 7372190"/>
              <a:gd name="connsiteY7" fmla="*/ 97625 h 871182"/>
              <a:gd name="connsiteX8" fmla="*/ 97625 w 7372190"/>
              <a:gd name="connsiteY8" fmla="*/ 0 h 871182"/>
              <a:gd name="connsiteX0" fmla="*/ 97625 w 7372190"/>
              <a:gd name="connsiteY0" fmla="*/ 0 h 871182"/>
              <a:gd name="connsiteX1" fmla="*/ 7274565 w 7372190"/>
              <a:gd name="connsiteY1" fmla="*/ 0 h 871182"/>
              <a:gd name="connsiteX2" fmla="*/ 7372190 w 7372190"/>
              <a:gd name="connsiteY2" fmla="*/ 97625 h 871182"/>
              <a:gd name="connsiteX3" fmla="*/ 7372190 w 7372190"/>
              <a:gd name="connsiteY3" fmla="*/ 739930 h 871182"/>
              <a:gd name="connsiteX4" fmla="*/ 7240938 w 7372190"/>
              <a:gd name="connsiteY4" fmla="*/ 871182 h 871182"/>
              <a:gd name="connsiteX5" fmla="*/ 1135042 w 7372190"/>
              <a:gd name="connsiteY5" fmla="*/ 867484 h 871182"/>
              <a:gd name="connsiteX6" fmla="*/ 131252 w 7372190"/>
              <a:gd name="connsiteY6" fmla="*/ 871182 h 871182"/>
              <a:gd name="connsiteX7" fmla="*/ 0 w 7372190"/>
              <a:gd name="connsiteY7" fmla="*/ 739930 h 871182"/>
              <a:gd name="connsiteX8" fmla="*/ 0 w 7372190"/>
              <a:gd name="connsiteY8" fmla="*/ 97625 h 871182"/>
              <a:gd name="connsiteX9" fmla="*/ 97625 w 7372190"/>
              <a:gd name="connsiteY9" fmla="*/ 0 h 871182"/>
              <a:gd name="connsiteX0" fmla="*/ 97625 w 7372190"/>
              <a:gd name="connsiteY0" fmla="*/ 0 h 4578722"/>
              <a:gd name="connsiteX1" fmla="*/ 7274565 w 7372190"/>
              <a:gd name="connsiteY1" fmla="*/ 0 h 4578722"/>
              <a:gd name="connsiteX2" fmla="*/ 7372190 w 7372190"/>
              <a:gd name="connsiteY2" fmla="*/ 97625 h 4578722"/>
              <a:gd name="connsiteX3" fmla="*/ 7372190 w 7372190"/>
              <a:gd name="connsiteY3" fmla="*/ 739930 h 4578722"/>
              <a:gd name="connsiteX4" fmla="*/ 7240938 w 7372190"/>
              <a:gd name="connsiteY4" fmla="*/ 871182 h 4578722"/>
              <a:gd name="connsiteX5" fmla="*/ 2810971 w 7372190"/>
              <a:gd name="connsiteY5" fmla="*/ 4578722 h 4578722"/>
              <a:gd name="connsiteX6" fmla="*/ 131252 w 7372190"/>
              <a:gd name="connsiteY6" fmla="*/ 871182 h 4578722"/>
              <a:gd name="connsiteX7" fmla="*/ 0 w 7372190"/>
              <a:gd name="connsiteY7" fmla="*/ 739930 h 4578722"/>
              <a:gd name="connsiteX8" fmla="*/ 0 w 7372190"/>
              <a:gd name="connsiteY8" fmla="*/ 97625 h 4578722"/>
              <a:gd name="connsiteX9" fmla="*/ 97625 w 7372190"/>
              <a:gd name="connsiteY9" fmla="*/ 0 h 4578722"/>
              <a:gd name="connsiteX0" fmla="*/ 97625 w 7372190"/>
              <a:gd name="connsiteY0" fmla="*/ 0 h 4578722"/>
              <a:gd name="connsiteX1" fmla="*/ 7274565 w 7372190"/>
              <a:gd name="connsiteY1" fmla="*/ 0 h 4578722"/>
              <a:gd name="connsiteX2" fmla="*/ 7372190 w 7372190"/>
              <a:gd name="connsiteY2" fmla="*/ 97625 h 4578722"/>
              <a:gd name="connsiteX3" fmla="*/ 7372190 w 7372190"/>
              <a:gd name="connsiteY3" fmla="*/ 739930 h 4578722"/>
              <a:gd name="connsiteX4" fmla="*/ 7240938 w 7372190"/>
              <a:gd name="connsiteY4" fmla="*/ 871182 h 4578722"/>
              <a:gd name="connsiteX5" fmla="*/ 3735895 w 7372190"/>
              <a:gd name="connsiteY5" fmla="*/ 3808263 h 4578722"/>
              <a:gd name="connsiteX6" fmla="*/ 2810971 w 7372190"/>
              <a:gd name="connsiteY6" fmla="*/ 4578722 h 4578722"/>
              <a:gd name="connsiteX7" fmla="*/ 131252 w 7372190"/>
              <a:gd name="connsiteY7" fmla="*/ 871182 h 4578722"/>
              <a:gd name="connsiteX8" fmla="*/ 0 w 7372190"/>
              <a:gd name="connsiteY8" fmla="*/ 739930 h 4578722"/>
              <a:gd name="connsiteX9" fmla="*/ 0 w 7372190"/>
              <a:gd name="connsiteY9" fmla="*/ 97625 h 4578722"/>
              <a:gd name="connsiteX10" fmla="*/ 97625 w 7372190"/>
              <a:gd name="connsiteY10" fmla="*/ 0 h 4578722"/>
              <a:gd name="connsiteX0" fmla="*/ 97625 w 7372190"/>
              <a:gd name="connsiteY0" fmla="*/ 0 h 4695083"/>
              <a:gd name="connsiteX1" fmla="*/ 7274565 w 7372190"/>
              <a:gd name="connsiteY1" fmla="*/ 0 h 4695083"/>
              <a:gd name="connsiteX2" fmla="*/ 7372190 w 7372190"/>
              <a:gd name="connsiteY2" fmla="*/ 97625 h 4695083"/>
              <a:gd name="connsiteX3" fmla="*/ 7372190 w 7372190"/>
              <a:gd name="connsiteY3" fmla="*/ 739930 h 4695083"/>
              <a:gd name="connsiteX4" fmla="*/ 7240938 w 7372190"/>
              <a:gd name="connsiteY4" fmla="*/ 871182 h 4695083"/>
              <a:gd name="connsiteX5" fmla="*/ 4211091 w 7372190"/>
              <a:gd name="connsiteY5" fmla="*/ 4695083 h 4695083"/>
              <a:gd name="connsiteX6" fmla="*/ 2810971 w 7372190"/>
              <a:gd name="connsiteY6" fmla="*/ 4578722 h 4695083"/>
              <a:gd name="connsiteX7" fmla="*/ 131252 w 7372190"/>
              <a:gd name="connsiteY7" fmla="*/ 871182 h 4695083"/>
              <a:gd name="connsiteX8" fmla="*/ 0 w 7372190"/>
              <a:gd name="connsiteY8" fmla="*/ 739930 h 4695083"/>
              <a:gd name="connsiteX9" fmla="*/ 0 w 7372190"/>
              <a:gd name="connsiteY9" fmla="*/ 97625 h 4695083"/>
              <a:gd name="connsiteX10" fmla="*/ 97625 w 7372190"/>
              <a:gd name="connsiteY10"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131252 w 7372190"/>
              <a:gd name="connsiteY6" fmla="*/ 871182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235523 w 7372190"/>
              <a:gd name="connsiteY6" fmla="*/ 1071298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235523 w 7372190"/>
              <a:gd name="connsiteY6" fmla="*/ 1071298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449988 w 7372190"/>
              <a:gd name="connsiteY6" fmla="*/ 1381791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449988 w 7372190"/>
              <a:gd name="connsiteY6" fmla="*/ 1381791 h 4695083"/>
              <a:gd name="connsiteX7" fmla="*/ 0 w 7372190"/>
              <a:gd name="connsiteY7" fmla="*/ 739930 h 4695083"/>
              <a:gd name="connsiteX8" fmla="*/ 0 w 7372190"/>
              <a:gd name="connsiteY8" fmla="*/ 97625 h 4695083"/>
              <a:gd name="connsiteX9" fmla="*/ 97625 w 7372190"/>
              <a:gd name="connsiteY9" fmla="*/ 0 h 4695083"/>
              <a:gd name="connsiteX0" fmla="*/ 134237 w 7408802"/>
              <a:gd name="connsiteY0" fmla="*/ 0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36612 w 7408802"/>
              <a:gd name="connsiteY8" fmla="*/ 97625 h 4695083"/>
              <a:gd name="connsiteX9" fmla="*/ 134237 w 7408802"/>
              <a:gd name="connsiteY9" fmla="*/ 0 h 4695083"/>
              <a:gd name="connsiteX0" fmla="*/ 134237 w 7408802"/>
              <a:gd name="connsiteY0" fmla="*/ 0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17407 w 7408802"/>
              <a:gd name="connsiteY8" fmla="*/ 202617 h 4695083"/>
              <a:gd name="connsiteX9" fmla="*/ 134237 w 7408802"/>
              <a:gd name="connsiteY9" fmla="*/ 0 h 4695083"/>
              <a:gd name="connsiteX0" fmla="*/ 190592 w 7408802"/>
              <a:gd name="connsiteY0" fmla="*/ 1617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17407 w 7408802"/>
              <a:gd name="connsiteY8" fmla="*/ 202617 h 4695083"/>
              <a:gd name="connsiteX9" fmla="*/ 190592 w 7408802"/>
              <a:gd name="connsiteY9" fmla="*/ 1617 h 4695083"/>
              <a:gd name="connsiteX0" fmla="*/ 190592 w 7408802"/>
              <a:gd name="connsiteY0" fmla="*/ 1617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25305 w 7408802"/>
              <a:gd name="connsiteY8" fmla="*/ 141417 h 4695083"/>
              <a:gd name="connsiteX9" fmla="*/ 190592 w 7408802"/>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65 w 7409175"/>
              <a:gd name="connsiteY0" fmla="*/ 1617 h 4695083"/>
              <a:gd name="connsiteX1" fmla="*/ 7311550 w 7409175"/>
              <a:gd name="connsiteY1" fmla="*/ 0 h 4695083"/>
              <a:gd name="connsiteX2" fmla="*/ 7409175 w 7409175"/>
              <a:gd name="connsiteY2" fmla="*/ 97625 h 4695083"/>
              <a:gd name="connsiteX3" fmla="*/ 7277923 w 7409175"/>
              <a:gd name="connsiteY3" fmla="*/ 871182 h 4695083"/>
              <a:gd name="connsiteX4" fmla="*/ 4248076 w 7409175"/>
              <a:gd name="connsiteY4" fmla="*/ 4695083 h 4695083"/>
              <a:gd name="connsiteX5" fmla="*/ 2847956 w 7409175"/>
              <a:gd name="connsiteY5" fmla="*/ 4578722 h 4695083"/>
              <a:gd name="connsiteX6" fmla="*/ 486973 w 7409175"/>
              <a:gd name="connsiteY6" fmla="*/ 1381791 h 4695083"/>
              <a:gd name="connsiteX7" fmla="*/ 373 w 7409175"/>
              <a:gd name="connsiteY7" fmla="*/ 672985 h 4695083"/>
              <a:gd name="connsiteX8" fmla="*/ 25678 w 7409175"/>
              <a:gd name="connsiteY8" fmla="*/ 141417 h 4695083"/>
              <a:gd name="connsiteX9" fmla="*/ 190965 w 7409175"/>
              <a:gd name="connsiteY9" fmla="*/ 1617 h 4695083"/>
              <a:gd name="connsiteX0" fmla="*/ 190921 w 7409131"/>
              <a:gd name="connsiteY0" fmla="*/ 1617 h 4695083"/>
              <a:gd name="connsiteX1" fmla="*/ 7311506 w 7409131"/>
              <a:gd name="connsiteY1" fmla="*/ 0 h 4695083"/>
              <a:gd name="connsiteX2" fmla="*/ 7409131 w 7409131"/>
              <a:gd name="connsiteY2" fmla="*/ 97625 h 4695083"/>
              <a:gd name="connsiteX3" fmla="*/ 7277879 w 7409131"/>
              <a:gd name="connsiteY3" fmla="*/ 871182 h 4695083"/>
              <a:gd name="connsiteX4" fmla="*/ 4248032 w 7409131"/>
              <a:gd name="connsiteY4" fmla="*/ 4695083 h 4695083"/>
              <a:gd name="connsiteX5" fmla="*/ 2847912 w 7409131"/>
              <a:gd name="connsiteY5" fmla="*/ 4578722 h 4695083"/>
              <a:gd name="connsiteX6" fmla="*/ 537360 w 7409131"/>
              <a:gd name="connsiteY6" fmla="*/ 1473144 h 4695083"/>
              <a:gd name="connsiteX7" fmla="*/ 329 w 7409131"/>
              <a:gd name="connsiteY7" fmla="*/ 672985 h 4695083"/>
              <a:gd name="connsiteX8" fmla="*/ 25634 w 7409131"/>
              <a:gd name="connsiteY8" fmla="*/ 141417 h 4695083"/>
              <a:gd name="connsiteX9" fmla="*/ 190921 w 7409131"/>
              <a:gd name="connsiteY9" fmla="*/ 1617 h 4695083"/>
              <a:gd name="connsiteX0" fmla="*/ 190902 w 7409112"/>
              <a:gd name="connsiteY0" fmla="*/ 1617 h 4695083"/>
              <a:gd name="connsiteX1" fmla="*/ 7311487 w 7409112"/>
              <a:gd name="connsiteY1" fmla="*/ 0 h 4695083"/>
              <a:gd name="connsiteX2" fmla="*/ 7409112 w 7409112"/>
              <a:gd name="connsiteY2" fmla="*/ 97625 h 4695083"/>
              <a:gd name="connsiteX3" fmla="*/ 7277860 w 7409112"/>
              <a:gd name="connsiteY3" fmla="*/ 871182 h 4695083"/>
              <a:gd name="connsiteX4" fmla="*/ 4248013 w 7409112"/>
              <a:gd name="connsiteY4" fmla="*/ 4695083 h 4695083"/>
              <a:gd name="connsiteX5" fmla="*/ 2847893 w 7409112"/>
              <a:gd name="connsiteY5" fmla="*/ 4578722 h 4695083"/>
              <a:gd name="connsiteX6" fmla="*/ 562317 w 7409112"/>
              <a:gd name="connsiteY6" fmla="*/ 1530284 h 4695083"/>
              <a:gd name="connsiteX7" fmla="*/ 310 w 7409112"/>
              <a:gd name="connsiteY7" fmla="*/ 672985 h 4695083"/>
              <a:gd name="connsiteX8" fmla="*/ 25615 w 7409112"/>
              <a:gd name="connsiteY8" fmla="*/ 141417 h 4695083"/>
              <a:gd name="connsiteX9" fmla="*/ 190902 w 7409112"/>
              <a:gd name="connsiteY9" fmla="*/ 1617 h 4695083"/>
              <a:gd name="connsiteX0" fmla="*/ 190902 w 7409112"/>
              <a:gd name="connsiteY0" fmla="*/ 1617 h 4695083"/>
              <a:gd name="connsiteX1" fmla="*/ 7311487 w 7409112"/>
              <a:gd name="connsiteY1" fmla="*/ 0 h 4695083"/>
              <a:gd name="connsiteX2" fmla="*/ 7409112 w 7409112"/>
              <a:gd name="connsiteY2" fmla="*/ 97625 h 4695083"/>
              <a:gd name="connsiteX3" fmla="*/ 7277860 w 7409112"/>
              <a:gd name="connsiteY3" fmla="*/ 871182 h 4695083"/>
              <a:gd name="connsiteX4" fmla="*/ 4248013 w 7409112"/>
              <a:gd name="connsiteY4" fmla="*/ 4695083 h 4695083"/>
              <a:gd name="connsiteX5" fmla="*/ 2824798 w 7409112"/>
              <a:gd name="connsiteY5" fmla="*/ 4548782 h 4695083"/>
              <a:gd name="connsiteX6" fmla="*/ 562317 w 7409112"/>
              <a:gd name="connsiteY6" fmla="*/ 1530284 h 4695083"/>
              <a:gd name="connsiteX7" fmla="*/ 310 w 7409112"/>
              <a:gd name="connsiteY7" fmla="*/ 672985 h 4695083"/>
              <a:gd name="connsiteX8" fmla="*/ 25615 w 7409112"/>
              <a:gd name="connsiteY8" fmla="*/ 141417 h 4695083"/>
              <a:gd name="connsiteX9" fmla="*/ 190902 w 7409112"/>
              <a:gd name="connsiteY9" fmla="*/ 1617 h 4695083"/>
              <a:gd name="connsiteX0" fmla="*/ 190902 w 7409112"/>
              <a:gd name="connsiteY0" fmla="*/ 1617 h 4720231"/>
              <a:gd name="connsiteX1" fmla="*/ 7311487 w 7409112"/>
              <a:gd name="connsiteY1" fmla="*/ 0 h 4720231"/>
              <a:gd name="connsiteX2" fmla="*/ 7409112 w 7409112"/>
              <a:gd name="connsiteY2" fmla="*/ 97625 h 4720231"/>
              <a:gd name="connsiteX3" fmla="*/ 7277860 w 7409112"/>
              <a:gd name="connsiteY3" fmla="*/ 871182 h 4720231"/>
              <a:gd name="connsiteX4" fmla="*/ 4233984 w 7409112"/>
              <a:gd name="connsiteY4" fmla="*/ 4720231 h 4720231"/>
              <a:gd name="connsiteX5" fmla="*/ 2824798 w 7409112"/>
              <a:gd name="connsiteY5" fmla="*/ 4548782 h 4720231"/>
              <a:gd name="connsiteX6" fmla="*/ 562317 w 7409112"/>
              <a:gd name="connsiteY6" fmla="*/ 1530284 h 4720231"/>
              <a:gd name="connsiteX7" fmla="*/ 310 w 7409112"/>
              <a:gd name="connsiteY7" fmla="*/ 672985 h 4720231"/>
              <a:gd name="connsiteX8" fmla="*/ 25615 w 7409112"/>
              <a:gd name="connsiteY8" fmla="*/ 141417 h 4720231"/>
              <a:gd name="connsiteX9" fmla="*/ 190902 w 7409112"/>
              <a:gd name="connsiteY9" fmla="*/ 1617 h 4720231"/>
              <a:gd name="connsiteX0" fmla="*/ 190902 w 7409112"/>
              <a:gd name="connsiteY0" fmla="*/ 1617 h 4720231"/>
              <a:gd name="connsiteX1" fmla="*/ 7311487 w 7409112"/>
              <a:gd name="connsiteY1" fmla="*/ 0 h 4720231"/>
              <a:gd name="connsiteX2" fmla="*/ 7409112 w 7409112"/>
              <a:gd name="connsiteY2" fmla="*/ 97625 h 4720231"/>
              <a:gd name="connsiteX3" fmla="*/ 7232523 w 7409112"/>
              <a:gd name="connsiteY3" fmla="*/ 930033 h 4720231"/>
              <a:gd name="connsiteX4" fmla="*/ 4233984 w 7409112"/>
              <a:gd name="connsiteY4" fmla="*/ 4720231 h 4720231"/>
              <a:gd name="connsiteX5" fmla="*/ 2824798 w 7409112"/>
              <a:gd name="connsiteY5" fmla="*/ 4548782 h 4720231"/>
              <a:gd name="connsiteX6" fmla="*/ 562317 w 7409112"/>
              <a:gd name="connsiteY6" fmla="*/ 1530284 h 4720231"/>
              <a:gd name="connsiteX7" fmla="*/ 310 w 7409112"/>
              <a:gd name="connsiteY7" fmla="*/ 672985 h 4720231"/>
              <a:gd name="connsiteX8" fmla="*/ 25615 w 7409112"/>
              <a:gd name="connsiteY8" fmla="*/ 141417 h 4720231"/>
              <a:gd name="connsiteX9" fmla="*/ 190902 w 7409112"/>
              <a:gd name="connsiteY9" fmla="*/ 1617 h 4720231"/>
              <a:gd name="connsiteX0" fmla="*/ 190902 w 7409112"/>
              <a:gd name="connsiteY0" fmla="*/ 7949 h 4726563"/>
              <a:gd name="connsiteX1" fmla="*/ 7220645 w 7409112"/>
              <a:gd name="connsiteY1" fmla="*/ 0 h 4726563"/>
              <a:gd name="connsiteX2" fmla="*/ 7409112 w 7409112"/>
              <a:gd name="connsiteY2" fmla="*/ 103957 h 4726563"/>
              <a:gd name="connsiteX3" fmla="*/ 7232523 w 7409112"/>
              <a:gd name="connsiteY3" fmla="*/ 936365 h 4726563"/>
              <a:gd name="connsiteX4" fmla="*/ 4233984 w 7409112"/>
              <a:gd name="connsiteY4" fmla="*/ 4726563 h 4726563"/>
              <a:gd name="connsiteX5" fmla="*/ 2824798 w 7409112"/>
              <a:gd name="connsiteY5" fmla="*/ 4555114 h 4726563"/>
              <a:gd name="connsiteX6" fmla="*/ 562317 w 7409112"/>
              <a:gd name="connsiteY6" fmla="*/ 1536616 h 4726563"/>
              <a:gd name="connsiteX7" fmla="*/ 310 w 7409112"/>
              <a:gd name="connsiteY7" fmla="*/ 679317 h 4726563"/>
              <a:gd name="connsiteX8" fmla="*/ 25615 w 7409112"/>
              <a:gd name="connsiteY8" fmla="*/ 147749 h 4726563"/>
              <a:gd name="connsiteX9" fmla="*/ 190902 w 7409112"/>
              <a:gd name="connsiteY9" fmla="*/ 7949 h 4726563"/>
              <a:gd name="connsiteX0" fmla="*/ 190902 w 7409112"/>
              <a:gd name="connsiteY0" fmla="*/ 7990 h 4726604"/>
              <a:gd name="connsiteX1" fmla="*/ 7220645 w 7409112"/>
              <a:gd name="connsiteY1" fmla="*/ 41 h 4726604"/>
              <a:gd name="connsiteX2" fmla="*/ 7409112 w 7409112"/>
              <a:gd name="connsiteY2" fmla="*/ 103998 h 4726604"/>
              <a:gd name="connsiteX3" fmla="*/ 7232523 w 7409112"/>
              <a:gd name="connsiteY3" fmla="*/ 936406 h 4726604"/>
              <a:gd name="connsiteX4" fmla="*/ 4233984 w 7409112"/>
              <a:gd name="connsiteY4" fmla="*/ 4726604 h 4726604"/>
              <a:gd name="connsiteX5" fmla="*/ 2824798 w 7409112"/>
              <a:gd name="connsiteY5" fmla="*/ 4555155 h 4726604"/>
              <a:gd name="connsiteX6" fmla="*/ 562317 w 7409112"/>
              <a:gd name="connsiteY6" fmla="*/ 1536657 h 4726604"/>
              <a:gd name="connsiteX7" fmla="*/ 310 w 7409112"/>
              <a:gd name="connsiteY7" fmla="*/ 679358 h 4726604"/>
              <a:gd name="connsiteX8" fmla="*/ 25615 w 7409112"/>
              <a:gd name="connsiteY8" fmla="*/ 147790 h 4726604"/>
              <a:gd name="connsiteX9" fmla="*/ 190902 w 7409112"/>
              <a:gd name="connsiteY9" fmla="*/ 7990 h 472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112" h="4726604">
                <a:moveTo>
                  <a:pt x="190902" y="7990"/>
                </a:moveTo>
                <a:lnTo>
                  <a:pt x="7220645" y="41"/>
                </a:lnTo>
                <a:cubicBezTo>
                  <a:pt x="7344876" y="-1669"/>
                  <a:pt x="7409112" y="50081"/>
                  <a:pt x="7409112" y="103998"/>
                </a:cubicBezTo>
                <a:lnTo>
                  <a:pt x="7232523" y="936406"/>
                </a:lnTo>
                <a:lnTo>
                  <a:pt x="4233984" y="4726604"/>
                </a:lnTo>
                <a:lnTo>
                  <a:pt x="2824798" y="4555155"/>
                </a:lnTo>
                <a:lnTo>
                  <a:pt x="562317" y="1536657"/>
                </a:lnTo>
                <a:cubicBezTo>
                  <a:pt x="427195" y="1364538"/>
                  <a:pt x="-13332" y="857556"/>
                  <a:pt x="310" y="679358"/>
                </a:cubicBezTo>
                <a:cubicBezTo>
                  <a:pt x="1388" y="427687"/>
                  <a:pt x="17180" y="324979"/>
                  <a:pt x="25615" y="147790"/>
                </a:cubicBezTo>
                <a:cubicBezTo>
                  <a:pt x="25615" y="93873"/>
                  <a:pt x="103603" y="3682"/>
                  <a:pt x="190902" y="7990"/>
                </a:cubicBezTo>
                <a:close/>
              </a:path>
            </a:pathLst>
          </a:cu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01B2B9E-CD6F-8B48-AC3E-666452F4AAD2}"/>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4" name="Graphic 13">
            <a:extLst>
              <a:ext uri="{FF2B5EF4-FFF2-40B4-BE49-F238E27FC236}">
                <a16:creationId xmlns:a16="http://schemas.microsoft.com/office/drawing/2014/main" id="{B5FFF001-9F6B-3C49-A1EA-2D11300659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3584070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IA_image white_v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10013C-F476-EB40-A314-6D2E576F8AE3}"/>
              </a:ext>
            </a:extLst>
          </p:cNvPr>
          <p:cNvGrpSpPr/>
          <p:nvPr userDrawn="1"/>
        </p:nvGrpSpPr>
        <p:grpSpPr>
          <a:xfrm>
            <a:off x="5106938" y="-11628"/>
            <a:ext cx="7088670" cy="6870279"/>
            <a:chOff x="5106938" y="-11628"/>
            <a:chExt cx="7088670" cy="6870279"/>
          </a:xfrm>
        </p:grpSpPr>
        <p:sp>
          <p:nvSpPr>
            <p:cNvPr id="12" name="Manual Input 7">
              <a:extLst>
                <a:ext uri="{FF2B5EF4-FFF2-40B4-BE49-F238E27FC236}">
                  <a16:creationId xmlns:a16="http://schemas.microsoft.com/office/drawing/2014/main" id="{B0F7D974-CB36-A341-8950-D148B9B8F6D1}"/>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anual Input 6">
              <a:extLst>
                <a:ext uri="{FF2B5EF4-FFF2-40B4-BE49-F238E27FC236}">
                  <a16:creationId xmlns:a16="http://schemas.microsoft.com/office/drawing/2014/main" id="{8FF2E42F-26E0-7142-B179-F24F4BFCBD8E}"/>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a:extLst>
              <a:ext uri="{FF2B5EF4-FFF2-40B4-BE49-F238E27FC236}">
                <a16:creationId xmlns:a16="http://schemas.microsoft.com/office/drawing/2014/main" id="{5F816A80-5BBF-1E47-88C4-EBA80563F44D}"/>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26" name="Text Placeholder 4">
            <a:extLst>
              <a:ext uri="{FF2B5EF4-FFF2-40B4-BE49-F238E27FC236}">
                <a16:creationId xmlns:a16="http://schemas.microsoft.com/office/drawing/2014/main" id="{DC2EF7AB-FA76-E740-AA3A-B85DC08846B9}"/>
              </a:ext>
            </a:extLst>
          </p:cNvPr>
          <p:cNvSpPr>
            <a:spLocks noGrp="1"/>
          </p:cNvSpPr>
          <p:nvPr>
            <p:ph type="body" sz="quarter" idx="12" hasCustomPrompt="1"/>
          </p:nvPr>
        </p:nvSpPr>
        <p:spPr>
          <a:xfrm>
            <a:off x="360000" y="1800000"/>
            <a:ext cx="3600000" cy="2916793"/>
          </a:xfrm>
        </p:spPr>
        <p:txBody>
          <a:bodyPr>
            <a:noAutofit/>
          </a:bodyPr>
          <a:lstStyle>
            <a:lvl1pPr marL="0" indent="0">
              <a:buClr>
                <a:schemeClr val="tx2"/>
              </a:buClr>
              <a:buSzPct val="125000"/>
              <a:buFontTx/>
              <a:buNone/>
              <a:defRPr/>
            </a:lvl1pPr>
            <a:lvl2pPr marL="742950" indent="-285750">
              <a:buClr>
                <a:schemeClr val="tx2"/>
              </a:buClr>
              <a:buSzPct val="125000"/>
              <a:buFont typeface="Courier New" panose="02070309020205020404" pitchFamily="49" charset="0"/>
              <a:buChar char="o"/>
              <a:defRPr/>
            </a:lvl2pPr>
            <a:lvl3pPr marL="1143000" indent="-228600">
              <a:buClr>
                <a:schemeClr val="tx2"/>
              </a:buClr>
              <a:buSzPct val="125000"/>
              <a:buFont typeface="Courier New" panose="02070309020205020404" pitchFamily="49" charset="0"/>
              <a:buChar char="o"/>
              <a:defRPr/>
            </a:lvl3pPr>
            <a:lvl4pPr marL="1600200" indent="-228600">
              <a:buClr>
                <a:schemeClr val="tx2"/>
              </a:buClr>
              <a:buSzPct val="125000"/>
              <a:buFont typeface="Courier New" panose="02070309020205020404" pitchFamily="49" charset="0"/>
              <a:buChar char="o"/>
              <a:defRPr/>
            </a:lvl4pPr>
            <a:lvl5pPr marL="2057400" indent="-228600">
              <a:buClr>
                <a:schemeClr val="tx2"/>
              </a:buClr>
              <a:buSzPct val="125000"/>
              <a:buFont typeface="Courier New" panose="02070309020205020404" pitchFamily="49" charset="0"/>
              <a:buChar char="o"/>
              <a:defRPr/>
            </a:lvl5pPr>
          </a:lstStyle>
          <a:p>
            <a:pPr lvl="0"/>
            <a:r>
              <a:rPr lang="en-GB" dirty="0" err="1"/>
              <a:t>Bodycopy</a:t>
            </a:r>
            <a:r>
              <a:rPr lang="en-GB" dirty="0"/>
              <a:t> in here</a:t>
            </a:r>
            <a:endParaRPr lang="en-US" dirty="0"/>
          </a:p>
        </p:txBody>
      </p:sp>
      <p:sp>
        <p:nvSpPr>
          <p:cNvPr id="11" name="Text Placeholder 11">
            <a:extLst>
              <a:ext uri="{FF2B5EF4-FFF2-40B4-BE49-F238E27FC236}">
                <a16:creationId xmlns:a16="http://schemas.microsoft.com/office/drawing/2014/main" id="{C416DFEB-DACB-924F-A0DE-B4316BAC521B}"/>
              </a:ext>
            </a:extLst>
          </p:cNvPr>
          <p:cNvSpPr>
            <a:spLocks noGrp="1"/>
          </p:cNvSpPr>
          <p:nvPr>
            <p:ph type="body" sz="quarter" idx="10" hasCustomPrompt="1"/>
          </p:nvPr>
        </p:nvSpPr>
        <p:spPr>
          <a:xfrm>
            <a:off x="360000" y="540000"/>
            <a:ext cx="4703377"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13" name="TextBox 12">
            <a:extLst>
              <a:ext uri="{FF2B5EF4-FFF2-40B4-BE49-F238E27FC236}">
                <a16:creationId xmlns:a16="http://schemas.microsoft.com/office/drawing/2014/main" id="{20EFCF51-C41D-BA4F-BDFF-31E461EE73D2}"/>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9" name="Trapezoid 5">
            <a:extLst>
              <a:ext uri="{FF2B5EF4-FFF2-40B4-BE49-F238E27FC236}">
                <a16:creationId xmlns:a16="http://schemas.microsoft.com/office/drawing/2014/main" id="{85CACE13-5B9C-0341-8ED9-D566C17DA216}"/>
              </a:ext>
            </a:extLst>
          </p:cNvPr>
          <p:cNvSpPr/>
          <p:nvPr userDrawn="1"/>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print">
              <a:extLst>
                <a:ext uri="{28A0092B-C50C-407E-A947-70E740481C1C}">
                  <a14:useLocalDpi xmlns:a14="http://schemas.microsoft.com/office/drawing/2010/main"/>
                </a:ext>
              </a:extLst>
            </a:blip>
            <a:srcRect/>
            <a:stretch>
              <a:fillRect t="3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2261903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IA_Image Bullet Point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C2DFE-FC06-A548-89EB-E2FF0A7831BC}"/>
              </a:ext>
            </a:extLst>
          </p:cNvPr>
          <p:cNvGrpSpPr/>
          <p:nvPr userDrawn="1"/>
        </p:nvGrpSpPr>
        <p:grpSpPr>
          <a:xfrm>
            <a:off x="5106938" y="-11628"/>
            <a:ext cx="7088670" cy="6870279"/>
            <a:chOff x="5106938" y="-11628"/>
            <a:chExt cx="7088670" cy="6870279"/>
          </a:xfrm>
        </p:grpSpPr>
        <p:sp>
          <p:nvSpPr>
            <p:cNvPr id="18" name="Manual Input 7">
              <a:extLst>
                <a:ext uri="{FF2B5EF4-FFF2-40B4-BE49-F238E27FC236}">
                  <a16:creationId xmlns:a16="http://schemas.microsoft.com/office/drawing/2014/main" id="{7A4D7415-91EB-2D48-9A63-B3A540D994D4}"/>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anual Input 6">
              <a:extLst>
                <a:ext uri="{FF2B5EF4-FFF2-40B4-BE49-F238E27FC236}">
                  <a16:creationId xmlns:a16="http://schemas.microsoft.com/office/drawing/2014/main" id="{D16E2F02-F7C4-AD42-ABF1-F08126318039}"/>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rapezoid 5">
            <a:extLst>
              <a:ext uri="{FF2B5EF4-FFF2-40B4-BE49-F238E27FC236}">
                <a16:creationId xmlns:a16="http://schemas.microsoft.com/office/drawing/2014/main" id="{7110A3BA-6984-4B42-A764-9AC55E71FB36}"/>
              </a:ext>
            </a:extLst>
          </p:cNvPr>
          <p:cNvSpPr/>
          <p:nvPr userDrawn="1"/>
        </p:nvSpPr>
        <p:spPr>
          <a:xfrm>
            <a:off x="5111479" y="325839"/>
            <a:ext cx="7084961" cy="6536530"/>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961" h="6536530">
                <a:moveTo>
                  <a:pt x="4996130" y="6532712"/>
                </a:moveTo>
                <a:lnTo>
                  <a:pt x="4182168" y="6536530"/>
                </a:lnTo>
                <a:lnTo>
                  <a:pt x="146818" y="2427369"/>
                </a:lnTo>
                <a:cubicBezTo>
                  <a:pt x="-69953" y="2216324"/>
                  <a:pt x="-5053" y="2212053"/>
                  <a:pt x="78234" y="2172301"/>
                </a:cubicBezTo>
                <a:lnTo>
                  <a:pt x="7084961" y="0"/>
                </a:lnTo>
                <a:cubicBezTo>
                  <a:pt x="7084382" y="1134743"/>
                  <a:pt x="7083804" y="2269487"/>
                  <a:pt x="7083225" y="3404230"/>
                </a:cubicBezTo>
                <a:lnTo>
                  <a:pt x="4996130" y="6532712"/>
                </a:lnTo>
                <a:close/>
              </a:path>
            </a:pathLst>
          </a:custGeom>
          <a:blipFill rotWithShape="1">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4">
            <a:extLst>
              <a:ext uri="{FF2B5EF4-FFF2-40B4-BE49-F238E27FC236}">
                <a16:creationId xmlns:a16="http://schemas.microsoft.com/office/drawing/2014/main" id="{9C2A525A-9C3A-9844-AA70-6EF9DB3DB6AD}"/>
              </a:ext>
            </a:extLst>
          </p:cNvPr>
          <p:cNvSpPr>
            <a:spLocks noGrp="1"/>
          </p:cNvSpPr>
          <p:nvPr>
            <p:ph type="body" sz="quarter" idx="12"/>
          </p:nvPr>
        </p:nvSpPr>
        <p:spPr>
          <a:xfrm>
            <a:off x="360000" y="1800000"/>
            <a:ext cx="4526793" cy="2916793"/>
          </a:xfrm>
        </p:spPr>
        <p:txBody>
          <a:bodyPr>
            <a:noAutofit/>
          </a:bodyPr>
          <a:lstStyle>
            <a:lvl1pPr marL="285750" indent="-285750">
              <a:lnSpc>
                <a:spcPct val="100000"/>
              </a:lnSpc>
              <a:spcBef>
                <a:spcPts val="1200"/>
              </a:spcBef>
              <a:buClr>
                <a:schemeClr val="accent1"/>
              </a:buClr>
              <a:buSzPct val="125000"/>
              <a:buFont typeface="Courier New" panose="02070309020205020404" pitchFamily="49" charset="0"/>
              <a:buChar char="o"/>
              <a:defRPr/>
            </a:lvl1pPr>
            <a:lvl2pPr marL="742950" indent="-285750">
              <a:lnSpc>
                <a:spcPct val="100000"/>
              </a:lnSpc>
              <a:spcBef>
                <a:spcPts val="1200"/>
              </a:spcBef>
              <a:buClr>
                <a:schemeClr val="accent1"/>
              </a:buClr>
              <a:buSzPct val="125000"/>
              <a:buFont typeface="Courier New" panose="02070309020205020404" pitchFamily="49" charset="0"/>
              <a:buChar char="o"/>
              <a:defRPr/>
            </a:lvl2pPr>
            <a:lvl3pPr marL="1143000" indent="-228600">
              <a:lnSpc>
                <a:spcPct val="100000"/>
              </a:lnSpc>
              <a:spcBef>
                <a:spcPts val="1200"/>
              </a:spcBef>
              <a:buClr>
                <a:schemeClr val="accent1"/>
              </a:buClr>
              <a:buSzPct val="125000"/>
              <a:buFont typeface="Courier New" panose="02070309020205020404" pitchFamily="49" charset="0"/>
              <a:buChar char="o"/>
              <a:defRPr/>
            </a:lvl3pPr>
            <a:lvl4pPr marL="1600200" indent="-228600">
              <a:lnSpc>
                <a:spcPct val="100000"/>
              </a:lnSpc>
              <a:spcBef>
                <a:spcPts val="1200"/>
              </a:spcBef>
              <a:buClr>
                <a:schemeClr val="accent1"/>
              </a:buClr>
              <a:buSzPct val="125000"/>
              <a:buFont typeface="Courier New" panose="02070309020205020404" pitchFamily="49" charset="0"/>
              <a:buChar char="o"/>
              <a:defRPr/>
            </a:lvl4pPr>
            <a:lvl5pPr marL="2057400" indent="-228600">
              <a:lnSpc>
                <a:spcPct val="100000"/>
              </a:lnSpc>
              <a:spcBef>
                <a:spcPts val="1200"/>
              </a:spcBef>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a:extLst>
              <a:ext uri="{FF2B5EF4-FFF2-40B4-BE49-F238E27FC236}">
                <a16:creationId xmlns:a16="http://schemas.microsoft.com/office/drawing/2014/main" id="{6321A811-C267-3F48-8718-A1C952D3C5F3}"/>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7" name="Text Placeholder 11">
            <a:extLst>
              <a:ext uri="{FF2B5EF4-FFF2-40B4-BE49-F238E27FC236}">
                <a16:creationId xmlns:a16="http://schemas.microsoft.com/office/drawing/2014/main" id="{AE5B2288-C075-7B4D-B708-E6ADAF59832A}"/>
              </a:ext>
            </a:extLst>
          </p:cNvPr>
          <p:cNvSpPr>
            <a:spLocks noGrp="1"/>
          </p:cNvSpPr>
          <p:nvPr>
            <p:ph type="body" sz="quarter" idx="10" hasCustomPrompt="1"/>
          </p:nvPr>
        </p:nvSpPr>
        <p:spPr>
          <a:xfrm>
            <a:off x="360000" y="540000"/>
            <a:ext cx="4619324"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10" name="TextBox 9">
            <a:extLst>
              <a:ext uri="{FF2B5EF4-FFF2-40B4-BE49-F238E27FC236}">
                <a16:creationId xmlns:a16="http://schemas.microsoft.com/office/drawing/2014/main" id="{EDFCB76F-DFD4-754E-86E3-5D80F5F5D23A}"/>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2" name="Trapezoid 5">
            <a:extLst>
              <a:ext uri="{FF2B5EF4-FFF2-40B4-BE49-F238E27FC236}">
                <a16:creationId xmlns:a16="http://schemas.microsoft.com/office/drawing/2014/main" id="{F04B3118-33B5-5443-A7CA-93365D3FC725}"/>
              </a:ext>
            </a:extLst>
          </p:cNvPr>
          <p:cNvSpPr/>
          <p:nvPr userDrawn="1"/>
        </p:nvSpPr>
        <p:spPr>
          <a:xfrm>
            <a:off x="5114672" y="315416"/>
            <a:ext cx="7094891"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66691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47555"/>
                </a:lnTo>
                <a:cubicBezTo>
                  <a:pt x="-87432" y="2236510"/>
                  <a:pt x="15569" y="2206443"/>
                  <a:pt x="98856" y="2166691"/>
                </a:cubicBezTo>
                <a:lnTo>
                  <a:pt x="7095052" y="0"/>
                </a:lnTo>
                <a:cubicBezTo>
                  <a:pt x="7094473" y="1134743"/>
                  <a:pt x="7093389" y="2274199"/>
                  <a:pt x="7092810" y="3408942"/>
                </a:cubicBezTo>
                <a:lnTo>
                  <a:pt x="5006391" y="6560112"/>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1524962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IA_blank_lef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6F1A2C-85B1-3C4E-A0E9-756180B27E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0456" t="-5939" r="-15620" b="35071"/>
          <a:stretch/>
        </p:blipFill>
        <p:spPr>
          <a:xfrm>
            <a:off x="0" y="3536954"/>
            <a:ext cx="2835114" cy="3321046"/>
          </a:xfrm>
          <a:prstGeom prst="rect">
            <a:avLst/>
          </a:prstGeom>
        </p:spPr>
      </p:pic>
      <p:sp>
        <p:nvSpPr>
          <p:cNvPr id="10" name="Text Placeholder 4">
            <a:extLst>
              <a:ext uri="{FF2B5EF4-FFF2-40B4-BE49-F238E27FC236}">
                <a16:creationId xmlns:a16="http://schemas.microsoft.com/office/drawing/2014/main" id="{9BEC8354-91B5-B741-A729-AAAB6D47D8A0}"/>
              </a:ext>
            </a:extLst>
          </p:cNvPr>
          <p:cNvSpPr>
            <a:spLocks noGrp="1"/>
          </p:cNvSpPr>
          <p:nvPr>
            <p:ph type="body" sz="quarter" idx="12"/>
          </p:nvPr>
        </p:nvSpPr>
        <p:spPr>
          <a:xfrm>
            <a:off x="360001"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31686D1F-65F1-D243-A6BB-7F4FDAE00C37}"/>
              </a:ext>
            </a:extLst>
          </p:cNvPr>
          <p:cNvSpPr>
            <a:spLocks noGrp="1"/>
          </p:cNvSpPr>
          <p:nvPr>
            <p:ph type="body" sz="quarter" idx="13"/>
          </p:nvPr>
        </p:nvSpPr>
        <p:spPr>
          <a:xfrm>
            <a:off x="4237200"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0ECC66CC-A393-7F4C-979B-FDDEAFA5E591}"/>
              </a:ext>
            </a:extLst>
          </p:cNvPr>
          <p:cNvSpPr>
            <a:spLocks noGrp="1"/>
          </p:cNvSpPr>
          <p:nvPr>
            <p:ph type="body" sz="quarter" idx="14"/>
          </p:nvPr>
        </p:nvSpPr>
        <p:spPr>
          <a:xfrm>
            <a:off x="8231999"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5">
            <a:extLst>
              <a:ext uri="{FF2B5EF4-FFF2-40B4-BE49-F238E27FC236}">
                <a16:creationId xmlns:a16="http://schemas.microsoft.com/office/drawing/2014/main" id="{DAC8733E-4F4A-5F47-AA73-501DAFC186B6}"/>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4" name="Slide Number Placeholder 2">
            <a:extLst>
              <a:ext uri="{FF2B5EF4-FFF2-40B4-BE49-F238E27FC236}">
                <a16:creationId xmlns:a16="http://schemas.microsoft.com/office/drawing/2014/main" id="{B5BFE482-4CC1-E246-9AA6-EAEEFA2AED5E}"/>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a:t>
            </a:fld>
            <a:endParaRPr lang="en-US" dirty="0"/>
          </a:p>
        </p:txBody>
      </p:sp>
      <p:sp>
        <p:nvSpPr>
          <p:cNvPr id="15" name="Slide Number Placeholder 5">
            <a:extLst>
              <a:ext uri="{FF2B5EF4-FFF2-40B4-BE49-F238E27FC236}">
                <a16:creationId xmlns:a16="http://schemas.microsoft.com/office/drawing/2014/main" id="{AEEC052F-52DD-FE4A-889F-AC3F76E25CFA}"/>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tx1"/>
                </a:solidFill>
              </a:rPr>
              <a:pPr/>
              <a:t>‹#›</a:t>
            </a:fld>
            <a:endParaRPr lang="en-US" dirty="0">
              <a:solidFill>
                <a:schemeClr val="tx1"/>
              </a:solidFill>
            </a:endParaRPr>
          </a:p>
        </p:txBody>
      </p:sp>
      <p:sp>
        <p:nvSpPr>
          <p:cNvPr id="19" name="TextBox 18">
            <a:extLst>
              <a:ext uri="{FF2B5EF4-FFF2-40B4-BE49-F238E27FC236}">
                <a16:creationId xmlns:a16="http://schemas.microsoft.com/office/drawing/2014/main" id="{D04E53F9-4E55-F442-9DC9-248F3C131634}"/>
              </a:ext>
            </a:extLst>
          </p:cNvPr>
          <p:cNvSpPr txBox="1"/>
          <p:nvPr userDrawn="1"/>
        </p:nvSpPr>
        <p:spPr>
          <a:xfrm>
            <a:off x="720000" y="6264000"/>
            <a:ext cx="5400000" cy="360000"/>
          </a:xfrm>
          <a:prstGeom prst="rect">
            <a:avLst/>
          </a:prstGeom>
          <a:noFill/>
        </p:spPr>
        <p:txBody>
          <a:bodyPr wrap="square" lIns="90000" rtlCol="0" anchor="ctr" anchorCtr="0">
            <a:spAutoFit/>
          </a:bodyPr>
          <a:lstStyle/>
          <a:p>
            <a:r>
              <a:rPr lang="en-GB" sz="800" dirty="0">
                <a:solidFill>
                  <a:schemeClr val="tx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dirty="0">
              <a:solidFill>
                <a:schemeClr val="tx1"/>
              </a:solidFill>
            </a:endParaRPr>
          </a:p>
        </p:txBody>
      </p:sp>
      <p:sp>
        <p:nvSpPr>
          <p:cNvPr id="16" name="Text Placeholder 11">
            <a:extLst>
              <a:ext uri="{FF2B5EF4-FFF2-40B4-BE49-F238E27FC236}">
                <a16:creationId xmlns:a16="http://schemas.microsoft.com/office/drawing/2014/main" id="{7DA0BB44-EC3C-2B40-8DEC-832709E3AD9F}"/>
              </a:ext>
            </a:extLst>
          </p:cNvPr>
          <p:cNvSpPr>
            <a:spLocks noGrp="1"/>
          </p:cNvSpPr>
          <p:nvPr>
            <p:ph type="body" sz="quarter" idx="10" hasCustomPrompt="1"/>
          </p:nvPr>
        </p:nvSpPr>
        <p:spPr>
          <a:xfrm>
            <a:off x="359999" y="540000"/>
            <a:ext cx="11471999"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Tree>
    <p:extLst>
      <p:ext uri="{BB962C8B-B14F-4D97-AF65-F5344CB8AC3E}">
        <p14:creationId xmlns:p14="http://schemas.microsoft.com/office/powerpoint/2010/main" val="1627761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IA_Title Slid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223563-98FE-AC4E-940F-EEEAE5A4B623}"/>
              </a:ext>
            </a:extLst>
          </p:cNvPr>
          <p:cNvGrpSpPr/>
          <p:nvPr userDrawn="1"/>
        </p:nvGrpSpPr>
        <p:grpSpPr>
          <a:xfrm>
            <a:off x="0" y="-5486"/>
            <a:ext cx="12192000" cy="6863486"/>
            <a:chOff x="0" y="-5486"/>
            <a:chExt cx="12192000" cy="6863486"/>
          </a:xfrm>
        </p:grpSpPr>
        <p:sp>
          <p:nvSpPr>
            <p:cNvPr id="16" name="Rectangle 15">
              <a:extLst>
                <a:ext uri="{FF2B5EF4-FFF2-40B4-BE49-F238E27FC236}">
                  <a16:creationId xmlns:a16="http://schemas.microsoft.com/office/drawing/2014/main" id="{B0110122-8D60-4645-8F05-D749B549541B}"/>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76653886-6BD8-C944-A6C9-812872F20CE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546" r="5124"/>
            <a:stretch/>
          </p:blipFill>
          <p:spPr>
            <a:xfrm>
              <a:off x="624742" y="-5486"/>
              <a:ext cx="11567258" cy="6683445"/>
            </a:xfrm>
            <a:prstGeom prst="rect">
              <a:avLst/>
            </a:prstGeom>
          </p:spPr>
        </p:pic>
      </p:grpSp>
      <p:sp>
        <p:nvSpPr>
          <p:cNvPr id="14" name="Trapezoid 5">
            <a:extLst>
              <a:ext uri="{FF2B5EF4-FFF2-40B4-BE49-F238E27FC236}">
                <a16:creationId xmlns:a16="http://schemas.microsoft.com/office/drawing/2014/main" id="{DB6AAA24-C157-AE4C-A0B8-57332E43E758}"/>
              </a:ext>
            </a:extLst>
          </p:cNvPr>
          <p:cNvSpPr/>
          <p:nvPr userDrawn="1"/>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19" name="Subtitle 2">
            <a:extLst>
              <a:ext uri="{FF2B5EF4-FFF2-40B4-BE49-F238E27FC236}">
                <a16:creationId xmlns:a16="http://schemas.microsoft.com/office/drawing/2014/main" id="{047ED81C-9966-114B-8029-F692D15EE9B3}"/>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20" name="Text Placeholder 11">
            <a:extLst>
              <a:ext uri="{FF2B5EF4-FFF2-40B4-BE49-F238E27FC236}">
                <a16:creationId xmlns:a16="http://schemas.microsoft.com/office/drawing/2014/main" id="{DCC1742E-35C2-EA41-871A-6A370574810A}"/>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12" name="TextBox 11">
            <a:extLst>
              <a:ext uri="{FF2B5EF4-FFF2-40B4-BE49-F238E27FC236}">
                <a16:creationId xmlns:a16="http://schemas.microsoft.com/office/drawing/2014/main" id="{1A32AEF0-08ED-5740-8D91-BBEFF1A040F7}"/>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AF5C379-837D-3B47-B591-745420730101}"/>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3" name="Graphic 12">
            <a:extLst>
              <a:ext uri="{FF2B5EF4-FFF2-40B4-BE49-F238E27FC236}">
                <a16:creationId xmlns:a16="http://schemas.microsoft.com/office/drawing/2014/main" id="{B9B2E6C6-C310-EA4F-874C-0B46C5E42AA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2853682761"/>
      </p:ext>
    </p:extLst>
  </p:cSld>
  <p:clrMapOvr>
    <a:masterClrMapping/>
  </p:clrMapOvr>
  <p:extLst>
    <p:ext uri="{DCECCB84-F9BA-43D5-87BE-67443E8EF086}">
      <p15:sldGuideLst xmlns:p15="http://schemas.microsoft.com/office/powerpoint/2012/main">
        <p15:guide id="1" pos="2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ia_blank_right_larg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0C0796C-1AE4-C045-9079-CEB572C3E49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r="30407" b="21820"/>
          <a:stretch/>
        </p:blipFill>
        <p:spPr>
          <a:xfrm>
            <a:off x="9558173" y="2975841"/>
            <a:ext cx="2633827" cy="3882159"/>
          </a:xfrm>
          <a:prstGeom prst="rect">
            <a:avLst/>
          </a:prstGeom>
        </p:spPr>
      </p:pic>
      <p:sp>
        <p:nvSpPr>
          <p:cNvPr id="9" name="Text Placeholder 4">
            <a:extLst>
              <a:ext uri="{FF2B5EF4-FFF2-40B4-BE49-F238E27FC236}">
                <a16:creationId xmlns:a16="http://schemas.microsoft.com/office/drawing/2014/main" id="{B4135A89-6802-F94C-BB00-90334B27F2C4}"/>
              </a:ext>
            </a:extLst>
          </p:cNvPr>
          <p:cNvSpPr>
            <a:spLocks noGrp="1"/>
          </p:cNvSpPr>
          <p:nvPr>
            <p:ph type="body" sz="quarter" idx="12"/>
          </p:nvPr>
        </p:nvSpPr>
        <p:spPr>
          <a:xfrm>
            <a:off x="360001"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91838555-31F6-CA4A-AF86-A5B38A07ED1F}"/>
              </a:ext>
            </a:extLst>
          </p:cNvPr>
          <p:cNvSpPr>
            <a:spLocks noGrp="1"/>
          </p:cNvSpPr>
          <p:nvPr>
            <p:ph type="body" sz="quarter" idx="13"/>
          </p:nvPr>
        </p:nvSpPr>
        <p:spPr>
          <a:xfrm>
            <a:off x="4237200"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D4008E62-2FF1-D247-819A-620065B8A679}"/>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4" name="Text Placeholder 11">
            <a:extLst>
              <a:ext uri="{FF2B5EF4-FFF2-40B4-BE49-F238E27FC236}">
                <a16:creationId xmlns:a16="http://schemas.microsoft.com/office/drawing/2014/main" id="{944E74A2-72F9-9E49-879A-F96B731C1BC5}"/>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pic>
        <p:nvPicPr>
          <p:cNvPr id="10" name="Graphic 9">
            <a:extLst>
              <a:ext uri="{FF2B5EF4-FFF2-40B4-BE49-F238E27FC236}">
                <a16:creationId xmlns:a16="http://schemas.microsoft.com/office/drawing/2014/main" id="{415A11F5-A132-0049-BFF6-4ED990A1E9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4026399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IA_blankGraphic">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1E97CF3-1B2B-3C4F-B98D-C24E6E08FCF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004" t="5114" r="34651" b="24263"/>
          <a:stretch/>
        </p:blipFill>
        <p:spPr>
          <a:xfrm>
            <a:off x="10178106" y="4184921"/>
            <a:ext cx="2021388" cy="2673079"/>
          </a:xfrm>
          <a:prstGeom prst="rect">
            <a:avLst/>
          </a:prstGeom>
        </p:spPr>
      </p:pic>
      <p:sp>
        <p:nvSpPr>
          <p:cNvPr id="8" name="Text Placeholder 4">
            <a:extLst>
              <a:ext uri="{FF2B5EF4-FFF2-40B4-BE49-F238E27FC236}">
                <a16:creationId xmlns:a16="http://schemas.microsoft.com/office/drawing/2014/main" id="{8283C79D-02B2-7C4C-ACCB-2BC606AA32AD}"/>
              </a:ext>
            </a:extLst>
          </p:cNvPr>
          <p:cNvSpPr>
            <a:spLocks noGrp="1"/>
          </p:cNvSpPr>
          <p:nvPr>
            <p:ph type="body" sz="quarter" idx="12"/>
          </p:nvPr>
        </p:nvSpPr>
        <p:spPr>
          <a:xfrm>
            <a:off x="3600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B6DAD27A-8F08-5A49-AF70-761746D020E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9" name="Text Placeholder 4">
            <a:extLst>
              <a:ext uri="{FF2B5EF4-FFF2-40B4-BE49-F238E27FC236}">
                <a16:creationId xmlns:a16="http://schemas.microsoft.com/office/drawing/2014/main" id="{355F38DE-1350-2D4C-B6FB-3A271A28F85A}"/>
              </a:ext>
            </a:extLst>
          </p:cNvPr>
          <p:cNvSpPr>
            <a:spLocks noGrp="1"/>
          </p:cNvSpPr>
          <p:nvPr>
            <p:ph type="body" sz="quarter" idx="16"/>
          </p:nvPr>
        </p:nvSpPr>
        <p:spPr>
          <a:xfrm>
            <a:off x="42372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3F80291D-9E0D-4F4E-B07E-13D3B4C2306F}"/>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pic>
        <p:nvPicPr>
          <p:cNvPr id="10" name="Graphic 9">
            <a:extLst>
              <a:ext uri="{FF2B5EF4-FFF2-40B4-BE49-F238E27FC236}">
                <a16:creationId xmlns:a16="http://schemas.microsoft.com/office/drawing/2014/main" id="{33BE3CB4-AD8C-5A4B-A57E-EC5458BD22F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1928909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IA_thank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2B5BE0-8CB1-E247-A12A-51429A1939EB}"/>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4A93DA94-6D62-D040-97F3-1DFA5A72C689}"/>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Email</a:t>
            </a:r>
          </a:p>
          <a:p>
            <a:r>
              <a:rPr lang="en-US" dirty="0"/>
              <a:t>Date</a:t>
            </a:r>
          </a:p>
        </p:txBody>
      </p:sp>
      <p:sp>
        <p:nvSpPr>
          <p:cNvPr id="6" name="Text Placeholder 11">
            <a:extLst>
              <a:ext uri="{FF2B5EF4-FFF2-40B4-BE49-F238E27FC236}">
                <a16:creationId xmlns:a16="http://schemas.microsoft.com/office/drawing/2014/main" id="{0C3F0DB7-93FA-D243-9648-A59C82E13702}"/>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Thank you</a:t>
            </a:r>
          </a:p>
        </p:txBody>
      </p:sp>
      <p:sp>
        <p:nvSpPr>
          <p:cNvPr id="8" name="TextBox 7">
            <a:extLst>
              <a:ext uri="{FF2B5EF4-FFF2-40B4-BE49-F238E27FC236}">
                <a16:creationId xmlns:a16="http://schemas.microsoft.com/office/drawing/2014/main" id="{F7BF49BF-4968-8D47-AB2D-21AB12177162}"/>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a:t>
            </a:r>
            <a:endParaRPr lang="en-US" sz="800" b="0" i="0" dirty="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3ED15D05-C961-8646-BB6D-8FC2CD9308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811844A6-A542-4643-96E7-3B2146FB59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756306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IA_thankyou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52BB14-76F8-2944-B40F-795C33C35009}"/>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4" name="Rectangle 3">
            <a:extLst>
              <a:ext uri="{FF2B5EF4-FFF2-40B4-BE49-F238E27FC236}">
                <a16:creationId xmlns:a16="http://schemas.microsoft.com/office/drawing/2014/main" id="{C1C215C4-D502-1145-BEDE-9135BB569AC8}"/>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918A5D15-09DA-7143-BC88-C61C2ED4BD47}"/>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Eamil</a:t>
            </a:r>
            <a:endParaRPr lang="en-US" dirty="0"/>
          </a:p>
          <a:p>
            <a:r>
              <a:rPr lang="en-US" dirty="0"/>
              <a:t>Date</a:t>
            </a:r>
          </a:p>
        </p:txBody>
      </p:sp>
      <p:sp>
        <p:nvSpPr>
          <p:cNvPr id="6" name="Text Placeholder 11">
            <a:extLst>
              <a:ext uri="{FF2B5EF4-FFF2-40B4-BE49-F238E27FC236}">
                <a16:creationId xmlns:a16="http://schemas.microsoft.com/office/drawing/2014/main" id="{0DBD8FA2-009B-A343-8A6F-852906184FBC}"/>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Thank you</a:t>
            </a:r>
          </a:p>
        </p:txBody>
      </p:sp>
      <p:sp>
        <p:nvSpPr>
          <p:cNvPr id="8" name="TextBox 7">
            <a:extLst>
              <a:ext uri="{FF2B5EF4-FFF2-40B4-BE49-F238E27FC236}">
                <a16:creationId xmlns:a16="http://schemas.microsoft.com/office/drawing/2014/main" id="{F0B79503-7237-3641-981E-325DCCE41061}"/>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a:t>
            </a:r>
            <a:endParaRPr lang="en-US" sz="800" b="0" i="0" dirty="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6C0B189B-4F21-1C47-A5F1-FB51AA20F98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5A2EC191-932C-BB44-87E4-8E59744F10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634085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IA_Instruction_Edit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F8FAA8-3667-594D-B276-4C1A8BC692E3}"/>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10" name="TextBox 9">
            <a:extLst>
              <a:ext uri="{FF2B5EF4-FFF2-40B4-BE49-F238E27FC236}">
                <a16:creationId xmlns:a16="http://schemas.microsoft.com/office/drawing/2014/main" id="{B26295BD-213E-DC41-A739-1873573BBDE4}"/>
              </a:ext>
            </a:extLst>
          </p:cNvPr>
          <p:cNvSpPr txBox="1"/>
          <p:nvPr userDrawn="1"/>
        </p:nvSpPr>
        <p:spPr>
          <a:xfrm>
            <a:off x="552905" y="2522880"/>
            <a:ext cx="3360629" cy="2431435"/>
          </a:xfrm>
          <a:prstGeom prst="rect">
            <a:avLst/>
          </a:prstGeom>
          <a:noFill/>
        </p:spPr>
        <p:txBody>
          <a:bodyPr wrap="square" rtlCol="0">
            <a:spAutoFit/>
          </a:bodyPr>
          <a:lstStyle/>
          <a:p>
            <a:pPr algn="l"/>
            <a:r>
              <a:rPr lang="en-US" dirty="0">
                <a:solidFill>
                  <a:srgbClr val="333D47"/>
                </a:solidFill>
                <a:latin typeface="+mn-lt"/>
                <a:cs typeface="Arial" panose="020B0604020202020204" pitchFamily="34" charset="0"/>
              </a:rPr>
              <a:t>This shape </a:t>
            </a:r>
            <a:r>
              <a:rPr lang="en-US" baseline="0" dirty="0">
                <a:solidFill>
                  <a:srgbClr val="333D47"/>
                </a:solidFill>
                <a:latin typeface="+mn-lt"/>
                <a:cs typeface="Arial" panose="020B0604020202020204" pitchFamily="34" charset="0"/>
              </a:rPr>
              <a:t>is a photo mask. </a:t>
            </a:r>
          </a:p>
          <a:p>
            <a:pPr algn="l"/>
            <a:endParaRPr lang="en-US" baseline="0" dirty="0">
              <a:solidFill>
                <a:srgbClr val="333D47"/>
              </a:solidFill>
              <a:latin typeface="+mn-lt"/>
              <a:cs typeface="Arial" panose="020B0604020202020204" pitchFamily="34" charset="0"/>
            </a:endParaRPr>
          </a:p>
          <a:p>
            <a:pPr algn="l"/>
            <a:endParaRPr lang="en-US" baseline="0" dirty="0">
              <a:solidFill>
                <a:srgbClr val="333D47"/>
              </a:solidFill>
              <a:latin typeface="+mn-lt"/>
              <a:cs typeface="Arial" panose="020B0604020202020204" pitchFamily="34" charset="0"/>
            </a:endParaRPr>
          </a:p>
          <a:p>
            <a:pPr algn="l"/>
            <a:r>
              <a:rPr lang="en-US" sz="1400" dirty="0">
                <a:solidFill>
                  <a:srgbClr val="333D47"/>
                </a:solidFill>
                <a:latin typeface="+mn-lt"/>
              </a:rPr>
              <a:t>On the </a:t>
            </a:r>
            <a:r>
              <a:rPr lang="en-US" sz="1400" b="1" dirty="0">
                <a:solidFill>
                  <a:srgbClr val="333D47"/>
                </a:solidFill>
                <a:latin typeface="+mn-lt"/>
              </a:rPr>
              <a:t>Format Object</a:t>
            </a:r>
            <a:r>
              <a:rPr lang="en-US" sz="1400" dirty="0">
                <a:solidFill>
                  <a:srgbClr val="333D47"/>
                </a:solidFill>
                <a:latin typeface="+mn-lt"/>
              </a:rPr>
              <a:t> pane, on the </a:t>
            </a:r>
            <a:r>
              <a:rPr lang="en-US" sz="1400" b="1" dirty="0">
                <a:solidFill>
                  <a:srgbClr val="333D47"/>
                </a:solidFill>
                <a:latin typeface="+mn-lt"/>
              </a:rPr>
              <a:t>Shape Options</a:t>
            </a:r>
            <a:r>
              <a:rPr lang="en-US" sz="1400" dirty="0">
                <a:solidFill>
                  <a:srgbClr val="333D47"/>
                </a:solidFill>
                <a:latin typeface="+mn-lt"/>
              </a:rPr>
              <a:t> tab, in the </a:t>
            </a:r>
            <a:r>
              <a:rPr lang="en-US" sz="1400" b="1" dirty="0">
                <a:solidFill>
                  <a:srgbClr val="333D47"/>
                </a:solidFill>
                <a:latin typeface="+mn-lt"/>
              </a:rPr>
              <a:t>Fill &amp; Line</a:t>
            </a:r>
            <a:r>
              <a:rPr lang="en-US" sz="1400" dirty="0">
                <a:solidFill>
                  <a:srgbClr val="333D47"/>
                </a:solidFill>
                <a:latin typeface="+mn-lt"/>
              </a:rPr>
              <a:t> group: </a:t>
            </a:r>
          </a:p>
          <a:p>
            <a:pPr algn="l"/>
            <a:r>
              <a:rPr lang="en-US" sz="1400" dirty="0">
                <a:solidFill>
                  <a:srgbClr val="333D47"/>
                </a:solidFill>
                <a:latin typeface="+mn-lt"/>
              </a:rPr>
              <a:t>In the </a:t>
            </a:r>
            <a:r>
              <a:rPr lang="en-US" sz="1400" b="1" dirty="0">
                <a:solidFill>
                  <a:srgbClr val="333D47"/>
                </a:solidFill>
                <a:latin typeface="+mn-lt"/>
              </a:rPr>
              <a:t>Fill</a:t>
            </a:r>
            <a:r>
              <a:rPr lang="en-US" sz="1400" dirty="0">
                <a:solidFill>
                  <a:srgbClr val="333D47"/>
                </a:solidFill>
                <a:latin typeface="+mn-lt"/>
              </a:rPr>
              <a:t> section: </a:t>
            </a:r>
            <a:br>
              <a:rPr lang="en-US" sz="1400" dirty="0">
                <a:solidFill>
                  <a:srgbClr val="333D47"/>
                </a:solidFill>
                <a:latin typeface="+mn-lt"/>
              </a:rPr>
            </a:br>
            <a:r>
              <a:rPr lang="en-US" sz="1400" dirty="0">
                <a:solidFill>
                  <a:srgbClr val="333D47"/>
                </a:solidFill>
                <a:latin typeface="+mn-lt"/>
              </a:rPr>
              <a:t>Choose </a:t>
            </a:r>
            <a:r>
              <a:rPr lang="en-US" sz="1400" b="1" dirty="0">
                <a:solidFill>
                  <a:srgbClr val="333D47"/>
                </a:solidFill>
                <a:latin typeface="+mn-lt"/>
              </a:rPr>
              <a:t>Picture or texture fill</a:t>
            </a:r>
            <a:r>
              <a:rPr lang="en-US" sz="1400" dirty="0">
                <a:solidFill>
                  <a:srgbClr val="333D47"/>
                </a:solidFill>
                <a:latin typeface="+mn-lt"/>
              </a:rPr>
              <a:t>,</a:t>
            </a:r>
            <a:br>
              <a:rPr lang="en-US" sz="1400" dirty="0">
                <a:solidFill>
                  <a:srgbClr val="333D47"/>
                </a:solidFill>
                <a:latin typeface="+mn-lt"/>
              </a:rPr>
            </a:br>
            <a:r>
              <a:rPr lang="en-US" sz="1400" dirty="0">
                <a:solidFill>
                  <a:srgbClr val="333D47"/>
                </a:solidFill>
                <a:latin typeface="+mn-lt"/>
              </a:rPr>
              <a:t>Click on the </a:t>
            </a:r>
            <a:r>
              <a:rPr lang="en-US" sz="1400" b="1" dirty="0">
                <a:solidFill>
                  <a:srgbClr val="333D47"/>
                </a:solidFill>
                <a:latin typeface="+mn-lt"/>
              </a:rPr>
              <a:t>insert...</a:t>
            </a:r>
            <a:r>
              <a:rPr lang="en-US" sz="1400" dirty="0">
                <a:solidFill>
                  <a:srgbClr val="333D47"/>
                </a:solidFill>
                <a:latin typeface="+mn-lt"/>
              </a:rPr>
              <a:t> button and then choose the picture you prefer:</a:t>
            </a:r>
          </a:p>
        </p:txBody>
      </p:sp>
      <p:sp>
        <p:nvSpPr>
          <p:cNvPr id="11" name="Manual Input 7">
            <a:extLst>
              <a:ext uri="{FF2B5EF4-FFF2-40B4-BE49-F238E27FC236}">
                <a16:creationId xmlns:a16="http://schemas.microsoft.com/office/drawing/2014/main" id="{D38D3221-DA6A-1041-9128-A245568D215E}"/>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anual Input 6">
            <a:extLst>
              <a:ext uri="{FF2B5EF4-FFF2-40B4-BE49-F238E27FC236}">
                <a16:creationId xmlns:a16="http://schemas.microsoft.com/office/drawing/2014/main" id="{08ACB6E3-B89E-4049-B1DB-98EC7097ACA8}"/>
              </a:ext>
            </a:extLst>
          </p:cNvPr>
          <p:cNvSpPr/>
          <p:nvPr userDrawn="1"/>
        </p:nvSpPr>
        <p:spPr>
          <a:xfrm>
            <a:off x="5106468" y="0"/>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apezoid 5">
            <a:extLst>
              <a:ext uri="{FF2B5EF4-FFF2-40B4-BE49-F238E27FC236}">
                <a16:creationId xmlns:a16="http://schemas.microsoft.com/office/drawing/2014/main" id="{2353DF7A-2B86-1847-B936-379DA3080D60}"/>
              </a:ext>
            </a:extLst>
          </p:cNvPr>
          <p:cNvSpPr/>
          <p:nvPr userDrawn="1"/>
        </p:nvSpPr>
        <p:spPr>
          <a:xfrm>
            <a:off x="5111479" y="325839"/>
            <a:ext cx="7084961" cy="6536530"/>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961" h="6536530">
                <a:moveTo>
                  <a:pt x="4996130" y="6532712"/>
                </a:moveTo>
                <a:lnTo>
                  <a:pt x="4182168" y="6536530"/>
                </a:lnTo>
                <a:lnTo>
                  <a:pt x="146818" y="2427369"/>
                </a:lnTo>
                <a:cubicBezTo>
                  <a:pt x="-69953" y="2216324"/>
                  <a:pt x="-5053" y="2212053"/>
                  <a:pt x="78234" y="2172301"/>
                </a:cubicBezTo>
                <a:lnTo>
                  <a:pt x="7084961" y="0"/>
                </a:lnTo>
                <a:cubicBezTo>
                  <a:pt x="7084382" y="1134743"/>
                  <a:pt x="7083804" y="2269487"/>
                  <a:pt x="7083225" y="3404230"/>
                </a:cubicBezTo>
                <a:lnTo>
                  <a:pt x="4996130" y="6532712"/>
                </a:lnTo>
                <a:close/>
              </a:path>
            </a:pathLst>
          </a:custGeom>
          <a:blipFill rotWithShape="1">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5">
            <a:extLst>
              <a:ext uri="{FF2B5EF4-FFF2-40B4-BE49-F238E27FC236}">
                <a16:creationId xmlns:a16="http://schemas.microsoft.com/office/drawing/2014/main" id="{3C55506D-5F13-B14C-A34E-E2604E8043C9}"/>
              </a:ext>
            </a:extLst>
          </p:cNvPr>
          <p:cNvSpPr/>
          <p:nvPr userDrawn="1"/>
        </p:nvSpPr>
        <p:spPr>
          <a:xfrm>
            <a:off x="5114672" y="315416"/>
            <a:ext cx="7094891"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66691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47555"/>
                </a:lnTo>
                <a:cubicBezTo>
                  <a:pt x="-87432" y="2236510"/>
                  <a:pt x="15569" y="2206443"/>
                  <a:pt x="98856" y="2166691"/>
                </a:cubicBezTo>
                <a:lnTo>
                  <a:pt x="7095052" y="0"/>
                </a:lnTo>
                <a:cubicBezTo>
                  <a:pt x="7094473" y="1134743"/>
                  <a:pt x="7093389" y="2274199"/>
                  <a:pt x="7092810" y="3408942"/>
                </a:cubicBezTo>
                <a:lnTo>
                  <a:pt x="5006391" y="6560112"/>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9" name="TextBox 8">
            <a:extLst>
              <a:ext uri="{FF2B5EF4-FFF2-40B4-BE49-F238E27FC236}">
                <a16:creationId xmlns:a16="http://schemas.microsoft.com/office/drawing/2014/main" id="{42C0A711-88E4-2549-859D-F28F9F1672C5}"/>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Tree>
    <p:extLst>
      <p:ext uri="{BB962C8B-B14F-4D97-AF65-F5344CB8AC3E}">
        <p14:creationId xmlns:p14="http://schemas.microsoft.com/office/powerpoint/2010/main" val="2695691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IA_Instruction_EditImage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63307C-C5A4-8242-A54A-D9046BFAB989}"/>
              </a:ext>
            </a:extLst>
          </p:cNvPr>
          <p:cNvSpPr/>
          <p:nvPr userDrawn="1"/>
        </p:nvSpPr>
        <p:spPr>
          <a:xfrm>
            <a:off x="10280073" y="5347855"/>
            <a:ext cx="1787236" cy="151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747152B-A5CB-E342-9EAA-8F58C2EA42FB}"/>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4" name="TextBox 3">
            <a:extLst>
              <a:ext uri="{FF2B5EF4-FFF2-40B4-BE49-F238E27FC236}">
                <a16:creationId xmlns:a16="http://schemas.microsoft.com/office/drawing/2014/main" id="{8FBECE48-0E27-9A4B-90D2-57A84139F268}"/>
              </a:ext>
            </a:extLst>
          </p:cNvPr>
          <p:cNvSpPr txBox="1"/>
          <p:nvPr userDrawn="1"/>
        </p:nvSpPr>
        <p:spPr>
          <a:xfrm>
            <a:off x="552905" y="2522880"/>
            <a:ext cx="3360629" cy="2215992"/>
          </a:xfrm>
          <a:prstGeom prst="rect">
            <a:avLst/>
          </a:prstGeom>
          <a:noFill/>
        </p:spPr>
        <p:txBody>
          <a:bodyPr wrap="square" rtlCol="0">
            <a:spAutoFit/>
          </a:bodyPr>
          <a:lstStyle/>
          <a:p>
            <a:pPr algn="l"/>
            <a:r>
              <a:rPr lang="en-US" dirty="0">
                <a:solidFill>
                  <a:srgbClr val="333D47"/>
                </a:solidFill>
                <a:latin typeface="Arial" panose="020B0604020202020204" pitchFamily="34" charset="0"/>
                <a:cs typeface="Arial" panose="020B0604020202020204" pitchFamily="34" charset="0"/>
              </a:rPr>
              <a:t>This shape </a:t>
            </a:r>
            <a:r>
              <a:rPr lang="en-US" baseline="0" dirty="0">
                <a:solidFill>
                  <a:srgbClr val="333D47"/>
                </a:solidFill>
                <a:latin typeface="Arial" panose="020B0604020202020204" pitchFamily="34" charset="0"/>
                <a:cs typeface="Arial" panose="020B0604020202020204" pitchFamily="34" charset="0"/>
              </a:rPr>
              <a:t>is a photo mask. </a:t>
            </a:r>
          </a:p>
          <a:p>
            <a:pPr algn="l"/>
            <a:endParaRPr lang="en-US" baseline="0" dirty="0">
              <a:solidFill>
                <a:srgbClr val="333D47"/>
              </a:solidFill>
              <a:latin typeface="Arial" panose="020B0604020202020204" pitchFamily="34" charset="0"/>
              <a:cs typeface="Arial" panose="020B0604020202020204" pitchFamily="34" charset="0"/>
            </a:endParaRPr>
          </a:p>
          <a:p>
            <a:pPr algn="l"/>
            <a:endParaRPr lang="en-US" baseline="0" dirty="0">
              <a:solidFill>
                <a:srgbClr val="333D47"/>
              </a:solidFill>
              <a:latin typeface="Arial" panose="020B0604020202020204" pitchFamily="34" charset="0"/>
              <a:cs typeface="Arial" panose="020B0604020202020204" pitchFamily="34" charset="0"/>
            </a:endParaRPr>
          </a:p>
          <a:p>
            <a:pPr algn="l"/>
            <a:r>
              <a:rPr lang="en-US" sz="1400" dirty="0">
                <a:solidFill>
                  <a:srgbClr val="333D47"/>
                </a:solidFill>
              </a:rPr>
              <a:t>On the </a:t>
            </a:r>
            <a:r>
              <a:rPr lang="en-US" sz="1400" b="1" dirty="0">
                <a:solidFill>
                  <a:srgbClr val="333D47"/>
                </a:solidFill>
              </a:rPr>
              <a:t>Format Object</a:t>
            </a:r>
            <a:r>
              <a:rPr lang="en-US" sz="1400" dirty="0">
                <a:solidFill>
                  <a:srgbClr val="333D47"/>
                </a:solidFill>
              </a:rPr>
              <a:t> pane, on the </a:t>
            </a:r>
            <a:r>
              <a:rPr lang="en-US" sz="1400" b="1" dirty="0">
                <a:solidFill>
                  <a:srgbClr val="333D47"/>
                </a:solidFill>
              </a:rPr>
              <a:t>Shape Options</a:t>
            </a:r>
            <a:r>
              <a:rPr lang="en-US" sz="1400" dirty="0">
                <a:solidFill>
                  <a:srgbClr val="333D47"/>
                </a:solidFill>
              </a:rPr>
              <a:t> tab, in the </a:t>
            </a:r>
            <a:r>
              <a:rPr lang="en-US" sz="1400" b="1" dirty="0">
                <a:solidFill>
                  <a:srgbClr val="333D47"/>
                </a:solidFill>
              </a:rPr>
              <a:t>Fill &amp; Line</a:t>
            </a:r>
            <a:r>
              <a:rPr lang="en-US" sz="1400" dirty="0">
                <a:solidFill>
                  <a:srgbClr val="333D47"/>
                </a:solidFill>
              </a:rPr>
              <a:t> group: </a:t>
            </a:r>
          </a:p>
          <a:p>
            <a:pPr algn="l"/>
            <a:r>
              <a:rPr lang="en-US" sz="1400" dirty="0">
                <a:solidFill>
                  <a:srgbClr val="333D47"/>
                </a:solidFill>
              </a:rPr>
              <a:t>In the </a:t>
            </a:r>
            <a:r>
              <a:rPr lang="en-US" sz="1400" b="1" dirty="0">
                <a:solidFill>
                  <a:srgbClr val="333D47"/>
                </a:solidFill>
              </a:rPr>
              <a:t>Fill</a:t>
            </a:r>
            <a:r>
              <a:rPr lang="en-US" sz="1400" dirty="0">
                <a:solidFill>
                  <a:srgbClr val="333D47"/>
                </a:solidFill>
              </a:rPr>
              <a:t> section: </a:t>
            </a:r>
            <a:br>
              <a:rPr lang="en-US" sz="1400" dirty="0">
                <a:solidFill>
                  <a:srgbClr val="333D47"/>
                </a:solidFill>
              </a:rPr>
            </a:br>
            <a:r>
              <a:rPr lang="en-US" sz="1400" dirty="0">
                <a:solidFill>
                  <a:srgbClr val="333D47"/>
                </a:solidFill>
              </a:rPr>
              <a:t>Choose </a:t>
            </a:r>
            <a:r>
              <a:rPr lang="en-US" sz="1400" b="1" dirty="0">
                <a:solidFill>
                  <a:srgbClr val="333D47"/>
                </a:solidFill>
              </a:rPr>
              <a:t>Picture or texture fill</a:t>
            </a:r>
            <a:r>
              <a:rPr lang="en-US" sz="1400" dirty="0">
                <a:solidFill>
                  <a:srgbClr val="333D47"/>
                </a:solidFill>
              </a:rPr>
              <a:t>,</a:t>
            </a:r>
            <a:br>
              <a:rPr lang="en-US" sz="1400" dirty="0">
                <a:solidFill>
                  <a:srgbClr val="333D47"/>
                </a:solidFill>
              </a:rPr>
            </a:br>
            <a:r>
              <a:rPr lang="en-US" sz="1400" dirty="0">
                <a:solidFill>
                  <a:srgbClr val="333D47"/>
                </a:solidFill>
              </a:rPr>
              <a:t>Click on the </a:t>
            </a:r>
            <a:r>
              <a:rPr lang="en-US" sz="1400" b="1" dirty="0">
                <a:solidFill>
                  <a:srgbClr val="333D47"/>
                </a:solidFill>
              </a:rPr>
              <a:t>insert...</a:t>
            </a:r>
            <a:r>
              <a:rPr lang="en-US" sz="1400" dirty="0">
                <a:solidFill>
                  <a:srgbClr val="333D47"/>
                </a:solidFill>
              </a:rPr>
              <a:t> button and then choose the picture you prefer</a:t>
            </a:r>
          </a:p>
        </p:txBody>
      </p:sp>
      <p:sp>
        <p:nvSpPr>
          <p:cNvPr id="9" name="Snip Same-side Corner of Rectangle 4">
            <a:extLst>
              <a:ext uri="{FF2B5EF4-FFF2-40B4-BE49-F238E27FC236}">
                <a16:creationId xmlns:a16="http://schemas.microsoft.com/office/drawing/2014/main" id="{07866AF9-5B0C-AE4A-BFBD-4159379CB1DC}"/>
              </a:ext>
            </a:extLst>
          </p:cNvPr>
          <p:cNvSpPr/>
          <p:nvPr userDrawn="1"/>
        </p:nvSpPr>
        <p:spPr>
          <a:xfrm>
            <a:off x="4239273" y="1478780"/>
            <a:ext cx="7960770" cy="5400604"/>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1835577 w 8186251"/>
              <a:gd name="connsiteY4" fmla="*/ 55593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579713"/>
              <a:gd name="connsiteX1" fmla="*/ 8185691 w 8186251"/>
              <a:gd name="connsiteY1" fmla="*/ 1994880 h 5579713"/>
              <a:gd name="connsiteX2" fmla="*/ 8183970 w 8186251"/>
              <a:gd name="connsiteY2" fmla="*/ 4104197 h 5579713"/>
              <a:gd name="connsiteX3" fmla="*/ 7136739 w 8186251"/>
              <a:gd name="connsiteY3" fmla="*/ 5579713 h 5579713"/>
              <a:gd name="connsiteX4" fmla="*/ 1835577 w 8186251"/>
              <a:gd name="connsiteY4" fmla="*/ 5559304 h 5579713"/>
              <a:gd name="connsiteX5" fmla="*/ 309020 w 8186251"/>
              <a:gd name="connsiteY5" fmla="*/ 3825486 h 5579713"/>
              <a:gd name="connsiteX6" fmla="*/ 18600 w 8186251"/>
              <a:gd name="connsiteY6" fmla="*/ 3296436 h 5579713"/>
              <a:gd name="connsiteX7" fmla="*/ 0 w 8186251"/>
              <a:gd name="connsiteY7" fmla="*/ 156391 h 5579713"/>
              <a:gd name="connsiteX8" fmla="*/ 270196 w 8186251"/>
              <a:gd name="connsiteY8" fmla="*/ 8433 h 5579713"/>
              <a:gd name="connsiteX0" fmla="*/ 270196 w 8183970"/>
              <a:gd name="connsiteY0" fmla="*/ 8433 h 5579713"/>
              <a:gd name="connsiteX1" fmla="*/ 7948091 w 8183970"/>
              <a:gd name="connsiteY1" fmla="*/ 1937280 h 5579713"/>
              <a:gd name="connsiteX2" fmla="*/ 8183970 w 8183970"/>
              <a:gd name="connsiteY2" fmla="*/ 4104197 h 5579713"/>
              <a:gd name="connsiteX3" fmla="*/ 7136739 w 8183970"/>
              <a:gd name="connsiteY3" fmla="*/ 5579713 h 5579713"/>
              <a:gd name="connsiteX4" fmla="*/ 1835577 w 8183970"/>
              <a:gd name="connsiteY4" fmla="*/ 5559304 h 5579713"/>
              <a:gd name="connsiteX5" fmla="*/ 309020 w 8183970"/>
              <a:gd name="connsiteY5" fmla="*/ 3825486 h 5579713"/>
              <a:gd name="connsiteX6" fmla="*/ 18600 w 8183970"/>
              <a:gd name="connsiteY6" fmla="*/ 3296436 h 5579713"/>
              <a:gd name="connsiteX7" fmla="*/ 0 w 8183970"/>
              <a:gd name="connsiteY7" fmla="*/ 156391 h 5579713"/>
              <a:gd name="connsiteX8" fmla="*/ 270196 w 81839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835577 w 7960770"/>
              <a:gd name="connsiteY4" fmla="*/ 5559304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694175 w 7960770"/>
              <a:gd name="connsiteY4" fmla="*/ 5380195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400604"/>
              <a:gd name="connsiteX1" fmla="*/ 7948091 w 7960770"/>
              <a:gd name="connsiteY1" fmla="*/ 1937280 h 5400604"/>
              <a:gd name="connsiteX2" fmla="*/ 7960770 w 7960770"/>
              <a:gd name="connsiteY2" fmla="*/ 4428197 h 5400604"/>
              <a:gd name="connsiteX3" fmla="*/ 7268714 w 7960770"/>
              <a:gd name="connsiteY3" fmla="*/ 5400604 h 5400604"/>
              <a:gd name="connsiteX4" fmla="*/ 1694175 w 7960770"/>
              <a:gd name="connsiteY4" fmla="*/ 5380195 h 5400604"/>
              <a:gd name="connsiteX5" fmla="*/ 309020 w 7960770"/>
              <a:gd name="connsiteY5" fmla="*/ 3825486 h 5400604"/>
              <a:gd name="connsiteX6" fmla="*/ 18600 w 7960770"/>
              <a:gd name="connsiteY6" fmla="*/ 3296436 h 5400604"/>
              <a:gd name="connsiteX7" fmla="*/ 0 w 7960770"/>
              <a:gd name="connsiteY7" fmla="*/ 156391 h 5400604"/>
              <a:gd name="connsiteX8" fmla="*/ 270196 w 7960770"/>
              <a:gd name="connsiteY8" fmla="*/ 8433 h 54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770" h="5400604">
                <a:moveTo>
                  <a:pt x="270196" y="8433"/>
                </a:moveTo>
                <a:lnTo>
                  <a:pt x="7948091" y="1937280"/>
                </a:lnTo>
                <a:cubicBezTo>
                  <a:pt x="7950565" y="2615737"/>
                  <a:pt x="7958296" y="3749740"/>
                  <a:pt x="7960770" y="4428197"/>
                </a:cubicBezTo>
                <a:lnTo>
                  <a:pt x="7268714" y="5400604"/>
                </a:lnTo>
                <a:lnTo>
                  <a:pt x="1694175" y="5380195"/>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a:extLst>
              <a:ext uri="{FF2B5EF4-FFF2-40B4-BE49-F238E27FC236}">
                <a16:creationId xmlns:a16="http://schemas.microsoft.com/office/drawing/2014/main" id="{E5F808EF-C334-EB4E-97E8-161D41D52758}"/>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Tree>
    <p:extLst>
      <p:ext uri="{BB962C8B-B14F-4D97-AF65-F5344CB8AC3E}">
        <p14:creationId xmlns:p14="http://schemas.microsoft.com/office/powerpoint/2010/main" val="3344032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IA_ShapeAs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BEC3-559C-4A41-9DF6-940C5F1D1F8D}"/>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4" name="TextBox 3">
            <a:extLst>
              <a:ext uri="{FF2B5EF4-FFF2-40B4-BE49-F238E27FC236}">
                <a16:creationId xmlns:a16="http://schemas.microsoft.com/office/drawing/2014/main" id="{122BCF65-787D-8644-8CC7-70E444D84792}"/>
              </a:ext>
            </a:extLst>
          </p:cNvPr>
          <p:cNvSpPr txBox="1"/>
          <p:nvPr userDrawn="1"/>
        </p:nvSpPr>
        <p:spPr>
          <a:xfrm>
            <a:off x="552905" y="2534507"/>
            <a:ext cx="3360629" cy="1569661"/>
          </a:xfrm>
          <a:prstGeom prst="rect">
            <a:avLst/>
          </a:prstGeom>
          <a:noFill/>
        </p:spPr>
        <p:txBody>
          <a:bodyPr wrap="square" rtlCol="0">
            <a:spAutoFit/>
          </a:bodyPr>
          <a:lstStyle/>
          <a:p>
            <a:pPr algn="l"/>
            <a:r>
              <a:rPr lang="en-US" dirty="0">
                <a:solidFill>
                  <a:srgbClr val="333D47"/>
                </a:solidFill>
                <a:latin typeface="Arial" panose="020B0604020202020204" pitchFamily="34" charset="0"/>
                <a:cs typeface="Arial" panose="020B0604020202020204" pitchFamily="34" charset="0"/>
              </a:rPr>
              <a:t>This shape </a:t>
            </a:r>
            <a:r>
              <a:rPr lang="en-US" baseline="0" dirty="0">
                <a:solidFill>
                  <a:srgbClr val="333D47"/>
                </a:solidFill>
                <a:latin typeface="Arial" panose="020B0604020202020204" pitchFamily="34" charset="0"/>
                <a:cs typeface="Arial" panose="020B0604020202020204" pitchFamily="34" charset="0"/>
              </a:rPr>
              <a:t>is a photo mask. </a:t>
            </a:r>
          </a:p>
          <a:p>
            <a:pPr algn="l"/>
            <a:endParaRPr lang="en-US" baseline="0" dirty="0">
              <a:solidFill>
                <a:srgbClr val="333D47"/>
              </a:solidFill>
              <a:latin typeface="Arial" panose="020B0604020202020204" pitchFamily="34" charset="0"/>
              <a:cs typeface="Arial" panose="020B0604020202020204" pitchFamily="34" charset="0"/>
            </a:endParaRPr>
          </a:p>
          <a:p>
            <a:pPr algn="l"/>
            <a:endParaRPr lang="en-US" baseline="0" dirty="0">
              <a:solidFill>
                <a:srgbClr val="333D47"/>
              </a:solidFill>
              <a:latin typeface="Arial" panose="020B0604020202020204" pitchFamily="34" charset="0"/>
              <a:cs typeface="Arial" panose="020B0604020202020204" pitchFamily="34" charset="0"/>
            </a:endParaRPr>
          </a:p>
          <a:p>
            <a:pPr algn="l"/>
            <a:r>
              <a:rPr lang="en-US" sz="1400" dirty="0">
                <a:solidFill>
                  <a:srgbClr val="333D47"/>
                </a:solidFill>
              </a:rPr>
              <a:t>The ‘moving mountain’ shapes are editable on this page </a:t>
            </a:r>
            <a:r>
              <a:rPr lang="en-US" sz="1400" baseline="0" dirty="0">
                <a:solidFill>
                  <a:srgbClr val="333D47"/>
                </a:solidFill>
              </a:rPr>
              <a:t> if needed for increased flexibility.</a:t>
            </a:r>
            <a:endParaRPr lang="en-US" sz="1400" dirty="0">
              <a:solidFill>
                <a:srgbClr val="333D47"/>
              </a:solidFill>
            </a:endParaRPr>
          </a:p>
        </p:txBody>
      </p:sp>
      <p:sp>
        <p:nvSpPr>
          <p:cNvPr id="5" name="Manual Input 7">
            <a:extLst>
              <a:ext uri="{FF2B5EF4-FFF2-40B4-BE49-F238E27FC236}">
                <a16:creationId xmlns:a16="http://schemas.microsoft.com/office/drawing/2014/main" id="{E44B81EF-B789-AD4F-B233-9010B9526BA6}"/>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anual Input 6">
            <a:extLst>
              <a:ext uri="{FF2B5EF4-FFF2-40B4-BE49-F238E27FC236}">
                <a16:creationId xmlns:a16="http://schemas.microsoft.com/office/drawing/2014/main" id="{BE91B04B-DAC7-AB4B-BA92-2D095A844CBF}"/>
              </a:ext>
            </a:extLst>
          </p:cNvPr>
          <p:cNvSpPr/>
          <p:nvPr userDrawn="1"/>
        </p:nvSpPr>
        <p:spPr>
          <a:xfrm>
            <a:off x="5106468" y="0"/>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5">
            <a:extLst>
              <a:ext uri="{FF2B5EF4-FFF2-40B4-BE49-F238E27FC236}">
                <a16:creationId xmlns:a16="http://schemas.microsoft.com/office/drawing/2014/main" id="{AABDC5E1-9587-F743-BA4E-58E6F65A619F}"/>
              </a:ext>
            </a:extLst>
          </p:cNvPr>
          <p:cNvSpPr/>
          <p:nvPr userDrawn="1"/>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print">
              <a:extLst>
                <a:ext uri="{28A0092B-C50C-407E-A947-70E740481C1C}">
                  <a14:useLocalDpi xmlns:a14="http://schemas.microsoft.com/office/drawing/2010/main"/>
                </a:ext>
              </a:extLst>
            </a:blip>
            <a:srcRect/>
            <a:stretch>
              <a:fillRect t="3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7" name="TextBox 6">
            <a:extLst>
              <a:ext uri="{FF2B5EF4-FFF2-40B4-BE49-F238E27FC236}">
                <a16:creationId xmlns:a16="http://schemas.microsoft.com/office/drawing/2014/main" id="{114F817D-90FB-6045-A70C-067AF3C409A9}"/>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Tree>
    <p:extLst>
      <p:ext uri="{BB962C8B-B14F-4D97-AF65-F5344CB8AC3E}">
        <p14:creationId xmlns:p14="http://schemas.microsoft.com/office/powerpoint/2010/main" val="4519857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6DEA8AF-48B4-3044-AAC9-09B82866649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93629" y="6227545"/>
            <a:ext cx="385011" cy="428324"/>
          </a:xfrm>
          <a:prstGeom prst="rect">
            <a:avLst/>
          </a:prstGeom>
        </p:spPr>
      </p:pic>
      <p:sp>
        <p:nvSpPr>
          <p:cNvPr id="13" name="Text Placeholder 12">
            <a:extLst>
              <a:ext uri="{FF2B5EF4-FFF2-40B4-BE49-F238E27FC236}">
                <a16:creationId xmlns:a16="http://schemas.microsoft.com/office/drawing/2014/main" id="{FB39D6F7-7364-5042-AA40-2DF56C72FF4A}"/>
              </a:ext>
            </a:extLst>
          </p:cNvPr>
          <p:cNvSpPr>
            <a:spLocks noGrp="1"/>
          </p:cNvSpPr>
          <p:nvPr>
            <p:ph type="body" sz="quarter" idx="10" hasCustomPrompt="1"/>
          </p:nvPr>
        </p:nvSpPr>
        <p:spPr>
          <a:xfrm>
            <a:off x="457199" y="1096962"/>
            <a:ext cx="10897565" cy="5083918"/>
          </a:xfrm>
          <a:prstGeom prst="rect">
            <a:avLst/>
          </a:prstGeom>
        </p:spPr>
        <p:txBody>
          <a:bodyPr lIns="0" tIns="0" rIns="0" bIns="0" anchor="t"/>
          <a:lstStyle>
            <a:lvl1pPr>
              <a:lnSpc>
                <a:spcPct val="125000"/>
              </a:lnSpc>
              <a:defRPr sz="1400">
                <a:solidFill>
                  <a:srgbClr val="585858"/>
                </a:solidFill>
              </a:defRPr>
            </a:lvl1pPr>
            <a:lvl2pPr marL="457200" indent="0">
              <a:buNone/>
              <a:defRPr/>
            </a:lvl2pPr>
          </a:lstStyle>
          <a:p>
            <a:pPr lvl="0"/>
            <a:r>
              <a:rPr lang="en-US"/>
              <a:t>Content</a:t>
            </a:r>
          </a:p>
        </p:txBody>
      </p:sp>
      <p:sp>
        <p:nvSpPr>
          <p:cNvPr id="17" name="Text Placeholder 16">
            <a:extLst>
              <a:ext uri="{FF2B5EF4-FFF2-40B4-BE49-F238E27FC236}">
                <a16:creationId xmlns:a16="http://schemas.microsoft.com/office/drawing/2014/main" id="{1C887C4D-4D8E-5941-88BE-BECE9C947E6F}"/>
              </a:ext>
            </a:extLst>
          </p:cNvPr>
          <p:cNvSpPr>
            <a:spLocks noGrp="1"/>
          </p:cNvSpPr>
          <p:nvPr>
            <p:ph type="body" sz="quarter" idx="11" hasCustomPrompt="1"/>
          </p:nvPr>
        </p:nvSpPr>
        <p:spPr>
          <a:xfrm>
            <a:off x="457198" y="266217"/>
            <a:ext cx="10897566" cy="758577"/>
          </a:xfrm>
          <a:prstGeom prst="rect">
            <a:avLst/>
          </a:prstGeom>
        </p:spPr>
        <p:txBody>
          <a:bodyPr lIns="0" tIns="0" rIns="0" bIns="0" anchor="t"/>
          <a:lstStyle>
            <a:lvl1pPr>
              <a:lnSpc>
                <a:spcPts val="2400"/>
              </a:lnSpc>
              <a:defRPr sz="2400">
                <a:solidFill>
                  <a:srgbClr val="D31145"/>
                </a:solidFill>
              </a:defRPr>
            </a:lvl1pPr>
          </a:lstStyle>
          <a:p>
            <a:pPr lvl="0"/>
            <a:r>
              <a:rPr lang="en-US"/>
              <a:t>Content Title</a:t>
            </a:r>
            <a:br>
              <a:rPr lang="en-US"/>
            </a:br>
            <a:r>
              <a:rPr lang="en-US"/>
              <a:t>Divider</a:t>
            </a:r>
          </a:p>
        </p:txBody>
      </p:sp>
      <p:sp>
        <p:nvSpPr>
          <p:cNvPr id="3" name="TextBox 2">
            <a:extLst>
              <a:ext uri="{FF2B5EF4-FFF2-40B4-BE49-F238E27FC236}">
                <a16:creationId xmlns:a16="http://schemas.microsoft.com/office/drawing/2014/main" id="{B8D70E18-B604-8342-97F2-BD443AA442D6}"/>
              </a:ext>
            </a:extLst>
          </p:cNvPr>
          <p:cNvSpPr txBox="1"/>
          <p:nvPr userDrawn="1"/>
        </p:nvSpPr>
        <p:spPr>
          <a:xfrm>
            <a:off x="7446355" y="6539338"/>
            <a:ext cx="3945779" cy="184666"/>
          </a:xfrm>
          <a:prstGeom prst="rect">
            <a:avLst/>
          </a:prstGeom>
          <a:noFill/>
        </p:spPr>
        <p:txBody>
          <a:bodyPr wrap="square" lIns="0" tIns="0" rIns="0" bIns="0" rtlCol="0">
            <a:spAutoFit/>
          </a:bodyPr>
          <a:lstStyle/>
          <a:p>
            <a:pPr algn="r"/>
            <a:fld id="{6FE44530-26CC-4F42-A475-9489E3A0E8D7}" type="slidenum">
              <a:rPr lang="en-US" sz="1200" smtClean="0">
                <a:solidFill>
                  <a:schemeClr val="tx1">
                    <a:lumMod val="65000"/>
                    <a:lumOff val="35000"/>
                  </a:schemeClr>
                </a:solidFill>
              </a:rPr>
              <a:pPr algn="r"/>
              <a:t>‹#›</a:t>
            </a:fld>
            <a:endParaRPr lang="en-US" sz="1200" err="1">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5553334"/>
      </p:ext>
    </p:extLst>
  </p:cSld>
  <p:clrMapOvr>
    <a:masterClrMapping/>
  </p:clrMapOvr>
  <p:extLst>
    <p:ext uri="{DCECCB84-F9BA-43D5-87BE-67443E8EF086}">
      <p15:sldGuideLst xmlns:p15="http://schemas.microsoft.com/office/powerpoint/2012/main">
        <p15:guide id="1" pos="27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3" name="btfpLayoutConfig" hidden="1"/>
          <p:cNvSpPr txBox="1"/>
          <p:nvPr userDrawn="1"/>
        </p:nvSpPr>
        <p:spPr bwMode="gray">
          <a:xfrm>
            <a:off x="12700" y="12700"/>
            <a:ext cx="431776" cy="88092"/>
          </a:xfrm>
          <a:prstGeom prst="rect">
            <a:avLst/>
          </a:prstGeom>
          <a:noFill/>
        </p:spPr>
        <p:txBody>
          <a:bodyPr vert="horz" wrap="none" lIns="36000" tIns="36000" rIns="36000" bIns="36000" rtlCol="0">
            <a:spAutoFit/>
          </a:bodyPr>
          <a:lstStyle/>
          <a:p>
            <a:pPr marL="0" indent="0">
              <a:buNone/>
            </a:pPr>
            <a:r>
              <a:rPr lang="en-US" sz="100" dirty="0">
                <a:solidFill>
                  <a:srgbClr val="FFFFFF">
                    <a:alpha val="0"/>
                  </a:srgbClr>
                </a:solidFill>
              </a:rPr>
              <a:t>overall_0_131767848807888681 columns_1_131767848807888681 </a:t>
            </a:r>
          </a:p>
        </p:txBody>
      </p:sp>
    </p:spTree>
    <p:extLst>
      <p:ext uri="{BB962C8B-B14F-4D97-AF65-F5344CB8AC3E}">
        <p14:creationId xmlns:p14="http://schemas.microsoft.com/office/powerpoint/2010/main" val="2728652487"/>
      </p:ext>
    </p:extLst>
  </p:cSld>
  <p:clrMapOvr>
    <a:masterClrMapping/>
  </p:clrMapOvr>
  <p:transition/>
  <p:extLst>
    <p:ext uri="{DCECCB84-F9BA-43D5-87BE-67443E8EF086}">
      <p15:sldGuideLst xmlns:p15="http://schemas.microsoft.com/office/powerpoint/2012/main">
        <p15:guide id="1" pos="216">
          <p15:clr>
            <a:srgbClr val="CCCCCC"/>
          </p15:clr>
        </p15:guide>
        <p15:guide id="2" pos="7488">
          <p15:clr>
            <a:srgbClr val="CCCCC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_TitleSlide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3DE312-0E56-1747-B671-3F457AA8D765}"/>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5FAC4E2A-F096-5540-918E-6F520E475C7C}"/>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13" name="Text Placeholder 11">
            <a:extLst>
              <a:ext uri="{FF2B5EF4-FFF2-40B4-BE49-F238E27FC236}">
                <a16:creationId xmlns:a16="http://schemas.microsoft.com/office/drawing/2014/main" id="{0DD8F76D-7AD6-444B-9E55-80A650B42CD1}"/>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8" name="TextBox 7">
            <a:extLst>
              <a:ext uri="{FF2B5EF4-FFF2-40B4-BE49-F238E27FC236}">
                <a16:creationId xmlns:a16="http://schemas.microsoft.com/office/drawing/2014/main" id="{C005E6EB-133C-4C47-A11D-54E804FE9C2F}"/>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999C4556-3C12-1A4A-8174-81030E873B2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D9903880-9FDE-8D40-A562-3D8B9CB09A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05178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A_TitleSlidePlain_v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ADE62B-1AA3-8149-8E3A-DA039B09591A}"/>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B45F2F17-3572-3A4A-967B-C2B64DA44BAA}"/>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6" name="Text Placeholder 11">
            <a:extLst>
              <a:ext uri="{FF2B5EF4-FFF2-40B4-BE49-F238E27FC236}">
                <a16:creationId xmlns:a16="http://schemas.microsoft.com/office/drawing/2014/main" id="{4FE4258D-FE3F-F24C-ABA9-E231F1CD0BEC}"/>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8" name="TextBox 7">
            <a:extLst>
              <a:ext uri="{FF2B5EF4-FFF2-40B4-BE49-F238E27FC236}">
                <a16:creationId xmlns:a16="http://schemas.microsoft.com/office/drawing/2014/main" id="{CA719435-0803-C04D-A16E-3CBAEBD7850C}"/>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990EA091-DAE4-2B43-8C94-0A6CB4C195C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1" name="Graphic 10">
            <a:extLst>
              <a:ext uri="{FF2B5EF4-FFF2-40B4-BE49-F238E27FC236}">
                <a16:creationId xmlns:a16="http://schemas.microsoft.com/office/drawing/2014/main" id="{94AD5778-8349-4B43-A72A-D0DB0C0FFD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302065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IA_EditableImage_HLBL">
    <p:spTree>
      <p:nvGrpSpPr>
        <p:cNvPr id="1" name=""/>
        <p:cNvGrpSpPr/>
        <p:nvPr/>
      </p:nvGrpSpPr>
      <p:grpSpPr>
        <a:xfrm>
          <a:off x="0" y="0"/>
          <a:ext cx="0" cy="0"/>
          <a:chOff x="0" y="0"/>
          <a:chExt cx="0" cy="0"/>
        </a:xfrm>
      </p:grpSpPr>
      <p:pic>
        <p:nvPicPr>
          <p:cNvPr id="8" name="Picture 7" descr="Two people standing in front of a beach&#10;&#10;Description automatically generated">
            <a:extLst>
              <a:ext uri="{FF2B5EF4-FFF2-40B4-BE49-F238E27FC236}">
                <a16:creationId xmlns:a16="http://schemas.microsoft.com/office/drawing/2014/main" id="{67068EC8-9CE7-7148-B0A0-BFA1017126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77E08907-9B30-8344-9846-E866B6F5B703}"/>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193" r="13080" b="17184"/>
          <a:stretch/>
        </p:blipFill>
        <p:spPr>
          <a:xfrm>
            <a:off x="6096000" y="-1"/>
            <a:ext cx="6096000" cy="6858001"/>
          </a:xfrm>
          <a:prstGeom prst="rect">
            <a:avLst/>
          </a:prstGeom>
        </p:spPr>
      </p:pic>
      <p:sp>
        <p:nvSpPr>
          <p:cNvPr id="23" name="Text Placeholder 11">
            <a:extLst>
              <a:ext uri="{FF2B5EF4-FFF2-40B4-BE49-F238E27FC236}">
                <a16:creationId xmlns:a16="http://schemas.microsoft.com/office/drawing/2014/main" id="{5D14133A-957B-2D4F-A873-33C1AAC059A6}"/>
              </a:ext>
            </a:extLst>
          </p:cNvPr>
          <p:cNvSpPr>
            <a:spLocks noGrp="1"/>
          </p:cNvSpPr>
          <p:nvPr>
            <p:ph type="body" sz="quarter" idx="12" hasCustomPrompt="1"/>
          </p:nvPr>
        </p:nvSpPr>
        <p:spPr>
          <a:xfrm>
            <a:off x="6480000" y="2520000"/>
            <a:ext cx="4992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sp>
        <p:nvSpPr>
          <p:cNvPr id="11" name="TextBox 10">
            <a:extLst>
              <a:ext uri="{FF2B5EF4-FFF2-40B4-BE49-F238E27FC236}">
                <a16:creationId xmlns:a16="http://schemas.microsoft.com/office/drawing/2014/main" id="{CF298809-14E8-954C-B8F8-1877D8788726}"/>
              </a:ext>
            </a:extLst>
          </p:cNvPr>
          <p:cNvSpPr txBox="1"/>
          <p:nvPr userDrawn="1"/>
        </p:nvSpPr>
        <p:spPr>
          <a:xfrm>
            <a:off x="-1440000" y="2440800"/>
            <a:ext cx="1356078" cy="2477601"/>
          </a:xfrm>
          <a:prstGeom prst="rect">
            <a:avLst/>
          </a:prstGeom>
          <a:solidFill>
            <a:schemeClr val="bg1"/>
          </a:solidFill>
        </p:spPr>
        <p:txBody>
          <a:bodyPr wrap="square" rtlCol="0">
            <a:spAutoFit/>
          </a:bodyPr>
          <a:lstStyle/>
          <a:p>
            <a:pPr algn="l">
              <a:spcBef>
                <a:spcPts val="600"/>
              </a:spcBef>
            </a:pPr>
            <a:r>
              <a:rPr lang="en-US" sz="1000" dirty="0">
                <a:solidFill>
                  <a:srgbClr val="333D47"/>
                </a:solidFill>
                <a:latin typeface="Arial" panose="020B0604020202020204" pitchFamily="34" charset="0"/>
                <a:cs typeface="Arial" panose="020B0604020202020204" pitchFamily="34" charset="0"/>
              </a:rPr>
              <a:t>The image can be replaced in master view. </a:t>
            </a:r>
          </a:p>
          <a:p>
            <a:pPr algn="l">
              <a:spcBef>
                <a:spcPts val="600"/>
              </a:spcBef>
            </a:pPr>
            <a:r>
              <a:rPr lang="en-US" sz="1000" dirty="0">
                <a:solidFill>
                  <a:srgbClr val="333D47"/>
                </a:solidFill>
                <a:latin typeface="Arial" panose="020B0604020202020204" pitchFamily="34" charset="0"/>
                <a:cs typeface="Arial" panose="020B0604020202020204" pitchFamily="34" charset="0"/>
              </a:rPr>
              <a:t>Please note image sits behind the Moving Mountains image. Be mindful the AIA logo should be top left and clear and visible on the image.</a:t>
            </a: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7" name="Graphic 6">
            <a:extLst>
              <a:ext uri="{FF2B5EF4-FFF2-40B4-BE49-F238E27FC236}">
                <a16:creationId xmlns:a16="http://schemas.microsoft.com/office/drawing/2014/main" id="{5BC7F0D3-38A6-8744-A15E-F38C21D7CAB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162903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A_EditableImage_log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8687CF-95FB-434B-8CD4-718FF5AF0747}"/>
              </a:ext>
            </a:extLst>
          </p:cNvPr>
          <p:cNvSpPr>
            <a:spLocks noGrp="1"/>
          </p:cNvSpPr>
          <p:nvPr>
            <p:ph type="sldNum" sz="quarter" idx="10"/>
          </p:nvPr>
        </p:nvSpPr>
        <p:spPr>
          <a:xfrm>
            <a:off x="359999" y="6264872"/>
            <a:ext cx="360000" cy="360000"/>
          </a:xfrm>
          <a:prstGeom prst="rect">
            <a:avLst/>
          </a:prstGeom>
        </p:spPr>
        <p:txBody>
          <a:bodyPr/>
          <a:lstStyle/>
          <a:p>
            <a:fld id="{18A41853-EF22-D446-BDBC-A7CF3FE93503}" type="slidenum">
              <a:rPr lang="en-US" smtClean="0"/>
              <a:pPr/>
              <a:t>‹#›</a:t>
            </a:fld>
            <a:endParaRPr lang="en-US" dirty="0"/>
          </a:p>
        </p:txBody>
      </p:sp>
      <p:pic>
        <p:nvPicPr>
          <p:cNvPr id="5" name="Picture 4" descr="Two people standing in front of a beach&#10;&#10;Description automatically generated">
            <a:extLst>
              <a:ext uri="{FF2B5EF4-FFF2-40B4-BE49-F238E27FC236}">
                <a16:creationId xmlns:a16="http://schemas.microsoft.com/office/drawing/2014/main" id="{DDA1BD26-33D8-5840-8A5F-B3164084B2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FCE824B-55D2-EF48-B5FC-069BC69FFE6E}"/>
              </a:ext>
            </a:extLst>
          </p:cNvPr>
          <p:cNvSpPr txBox="1"/>
          <p:nvPr userDrawn="1"/>
        </p:nvSpPr>
        <p:spPr>
          <a:xfrm>
            <a:off x="-1440000" y="2440800"/>
            <a:ext cx="1356078" cy="2477601"/>
          </a:xfrm>
          <a:prstGeom prst="rect">
            <a:avLst/>
          </a:prstGeom>
          <a:solidFill>
            <a:schemeClr val="bg1"/>
          </a:solidFill>
        </p:spPr>
        <p:txBody>
          <a:bodyPr wrap="square" rtlCol="0">
            <a:spAutoFit/>
          </a:bodyPr>
          <a:lstStyle/>
          <a:p>
            <a:pPr algn="l">
              <a:spcBef>
                <a:spcPts val="600"/>
              </a:spcBef>
            </a:pPr>
            <a:r>
              <a:rPr lang="en-US" sz="1000" dirty="0">
                <a:solidFill>
                  <a:srgbClr val="333D47"/>
                </a:solidFill>
                <a:latin typeface="Arial" panose="020B0604020202020204" pitchFamily="34" charset="0"/>
                <a:cs typeface="Arial" panose="020B0604020202020204" pitchFamily="34" charset="0"/>
              </a:rPr>
              <a:t>The image can be replaced in master view. </a:t>
            </a:r>
          </a:p>
          <a:p>
            <a:pPr algn="l">
              <a:spcBef>
                <a:spcPts val="600"/>
              </a:spcBef>
            </a:pPr>
            <a:r>
              <a:rPr lang="en-US" sz="1000" dirty="0">
                <a:solidFill>
                  <a:srgbClr val="333D47"/>
                </a:solidFill>
                <a:latin typeface="Arial" panose="020B0604020202020204" pitchFamily="34" charset="0"/>
                <a:cs typeface="Arial" panose="020B0604020202020204" pitchFamily="34" charset="0"/>
              </a:rPr>
              <a:t>Please note image sits behind the Moving Mountains image. Be mindful the AIA logo should be top left and clear and visible on the image.</a:t>
            </a: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8" name="Graphic 7">
            <a:extLst>
              <a:ext uri="{FF2B5EF4-FFF2-40B4-BE49-F238E27FC236}">
                <a16:creationId xmlns:a16="http://schemas.microsoft.com/office/drawing/2014/main" id="{E56A1A07-FFFA-1D40-8F1A-6189ECAEFAB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193" r="13080" b="17184"/>
          <a:stretch/>
        </p:blipFill>
        <p:spPr>
          <a:xfrm>
            <a:off x="6096000" y="-1"/>
            <a:ext cx="6096000" cy="6858001"/>
          </a:xfrm>
          <a:prstGeom prst="rect">
            <a:avLst/>
          </a:prstGeom>
        </p:spPr>
      </p:pic>
      <p:sp>
        <p:nvSpPr>
          <p:cNvPr id="11" name="Text Placeholder 11">
            <a:extLst>
              <a:ext uri="{FF2B5EF4-FFF2-40B4-BE49-F238E27FC236}">
                <a16:creationId xmlns:a16="http://schemas.microsoft.com/office/drawing/2014/main" id="{9CFAE758-C957-2543-A5D7-133362BC6A36}"/>
              </a:ext>
            </a:extLst>
          </p:cNvPr>
          <p:cNvSpPr>
            <a:spLocks noGrp="1"/>
          </p:cNvSpPr>
          <p:nvPr>
            <p:ph type="body" sz="quarter" idx="12" hasCustomPrompt="1"/>
          </p:nvPr>
        </p:nvSpPr>
        <p:spPr>
          <a:xfrm>
            <a:off x="6480000" y="2520000"/>
            <a:ext cx="4992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pic>
        <p:nvPicPr>
          <p:cNvPr id="9" name="Graphic 8">
            <a:extLst>
              <a:ext uri="{FF2B5EF4-FFF2-40B4-BE49-F238E27FC236}">
                <a16:creationId xmlns:a16="http://schemas.microsoft.com/office/drawing/2014/main" id="{ECBBA1F0-79B7-AB49-B352-21BDD169A7B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322919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IA_EditImage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97738A-8783-034C-A761-5152B4197DE2}"/>
              </a:ext>
            </a:extLst>
          </p:cNvPr>
          <p:cNvSpPr/>
          <p:nvPr userDrawn="1"/>
        </p:nvSpPr>
        <p:spPr>
          <a:xfrm>
            <a:off x="9740053" y="4409440"/>
            <a:ext cx="2451947" cy="2140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7C23F7D-8453-F94C-8F84-D1D66EA4C8E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2193" r="13080" b="17184"/>
          <a:stretch/>
        </p:blipFill>
        <p:spPr>
          <a:xfrm>
            <a:off x="6096000" y="-1"/>
            <a:ext cx="6096000" cy="6858001"/>
          </a:xfrm>
          <a:prstGeom prst="rect">
            <a:avLst/>
          </a:prstGeom>
        </p:spPr>
      </p:pic>
      <p:sp>
        <p:nvSpPr>
          <p:cNvPr id="11" name="Slide Number Placeholder 2">
            <a:extLst>
              <a:ext uri="{FF2B5EF4-FFF2-40B4-BE49-F238E27FC236}">
                <a16:creationId xmlns:a16="http://schemas.microsoft.com/office/drawing/2014/main" id="{0DF2777B-38D5-884D-8CBF-3E3DDE23A0C3}"/>
              </a:ext>
            </a:extLst>
          </p:cNvPr>
          <p:cNvSpPr>
            <a:spLocks noGrp="1"/>
          </p:cNvSpPr>
          <p:nvPr>
            <p:ph type="sldNum" sz="quarter" idx="10"/>
          </p:nvPr>
        </p:nvSpPr>
        <p:spPr>
          <a:xfrm>
            <a:off x="359999" y="6264872"/>
            <a:ext cx="360000" cy="360000"/>
          </a:xfrm>
          <a:prstGeom prst="rect">
            <a:avLst/>
          </a:prstGeom>
        </p:spPr>
        <p:txBody>
          <a:bodyPr/>
          <a:lstStyle/>
          <a:p>
            <a:fld id="{18A41853-EF22-D446-BDBC-A7CF3FE93503}" type="slidenum">
              <a:rPr lang="en-US" smtClean="0"/>
              <a:pPr/>
              <a:t>‹#›</a:t>
            </a:fld>
            <a:endParaRPr lang="en-US" dirty="0"/>
          </a:p>
        </p:txBody>
      </p:sp>
      <p:sp>
        <p:nvSpPr>
          <p:cNvPr id="15" name="Text Placeholder 11">
            <a:extLst>
              <a:ext uri="{FF2B5EF4-FFF2-40B4-BE49-F238E27FC236}">
                <a16:creationId xmlns:a16="http://schemas.microsoft.com/office/drawing/2014/main" id="{EC832EE1-C469-0F4E-8437-67CBC62E1952}"/>
              </a:ext>
            </a:extLst>
          </p:cNvPr>
          <p:cNvSpPr>
            <a:spLocks noGrp="1"/>
          </p:cNvSpPr>
          <p:nvPr>
            <p:ph type="body" sz="quarter" idx="11" hasCustomPrompt="1"/>
          </p:nvPr>
        </p:nvSpPr>
        <p:spPr>
          <a:xfrm>
            <a:off x="360000"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dirty="0"/>
              <a:t>Section </a:t>
            </a:r>
            <a:br>
              <a:rPr lang="en-US" dirty="0"/>
            </a:br>
            <a:r>
              <a:rPr lang="en-US" dirty="0"/>
              <a:t>header</a:t>
            </a:r>
          </a:p>
        </p:txBody>
      </p:sp>
      <p:sp>
        <p:nvSpPr>
          <p:cNvPr id="8" name="TextBox 7">
            <a:extLst>
              <a:ext uri="{FF2B5EF4-FFF2-40B4-BE49-F238E27FC236}">
                <a16:creationId xmlns:a16="http://schemas.microsoft.com/office/drawing/2014/main" id="{867FFC1E-A943-D344-B0E6-AC50DAF7F1D5}"/>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2" name="Snip Same-side Corner of Rectangle 4">
            <a:extLst>
              <a:ext uri="{FF2B5EF4-FFF2-40B4-BE49-F238E27FC236}">
                <a16:creationId xmlns:a16="http://schemas.microsoft.com/office/drawing/2014/main" id="{43AFA998-C295-A841-A965-1A551AA505A9}"/>
              </a:ext>
            </a:extLst>
          </p:cNvPr>
          <p:cNvSpPr>
            <a:spLocks/>
          </p:cNvSpPr>
          <p:nvPr userDrawn="1"/>
        </p:nvSpPr>
        <p:spPr>
          <a:xfrm>
            <a:off x="6075680" y="1229821"/>
            <a:ext cx="6122003" cy="5640792"/>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3970"/>
              <a:gd name="connsiteY0" fmla="*/ 8433 h 5903713"/>
              <a:gd name="connsiteX1" fmla="*/ 6654071 w 8183970"/>
              <a:gd name="connsiteY1" fmla="*/ 1613880 h 5903713"/>
              <a:gd name="connsiteX2" fmla="*/ 8183970 w 8183970"/>
              <a:gd name="connsiteY2" fmla="*/ 4104197 h 5903713"/>
              <a:gd name="connsiteX3" fmla="*/ 6899139 w 8183970"/>
              <a:gd name="connsiteY3" fmla="*/ 5903713 h 5903713"/>
              <a:gd name="connsiteX4" fmla="*/ 2123577 w 8183970"/>
              <a:gd name="connsiteY4" fmla="*/ 5890504 h 5903713"/>
              <a:gd name="connsiteX5" fmla="*/ 309020 w 8183970"/>
              <a:gd name="connsiteY5" fmla="*/ 3825486 h 5903713"/>
              <a:gd name="connsiteX6" fmla="*/ 18600 w 8183970"/>
              <a:gd name="connsiteY6" fmla="*/ 3296436 h 5903713"/>
              <a:gd name="connsiteX7" fmla="*/ 0 w 8183970"/>
              <a:gd name="connsiteY7" fmla="*/ 156391 h 5903713"/>
              <a:gd name="connsiteX8" fmla="*/ 270196 w 8183970"/>
              <a:gd name="connsiteY8" fmla="*/ 8433 h 5903713"/>
              <a:gd name="connsiteX0" fmla="*/ 270196 w 6899139"/>
              <a:gd name="connsiteY0" fmla="*/ 8433 h 5903713"/>
              <a:gd name="connsiteX1" fmla="*/ 6654071 w 6899139"/>
              <a:gd name="connsiteY1" fmla="*/ 1613880 h 5903713"/>
              <a:gd name="connsiteX2" fmla="*/ 673617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52281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0835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624819"/>
              <a:gd name="connsiteY0" fmla="*/ 8433 h 5890504"/>
              <a:gd name="connsiteX1" fmla="*/ 6608351 w 6624819"/>
              <a:gd name="connsiteY1" fmla="*/ 1613880 h 5890504"/>
              <a:gd name="connsiteX2" fmla="*/ 6606630 w 6624819"/>
              <a:gd name="connsiteY2" fmla="*/ 3845117 h 5890504"/>
              <a:gd name="connsiteX3" fmla="*/ 6624819 w 6624819"/>
              <a:gd name="connsiteY3" fmla="*/ 5873233 h 5890504"/>
              <a:gd name="connsiteX4" fmla="*/ 2123577 w 6624819"/>
              <a:gd name="connsiteY4" fmla="*/ 5890504 h 5890504"/>
              <a:gd name="connsiteX5" fmla="*/ 309020 w 6624819"/>
              <a:gd name="connsiteY5" fmla="*/ 3825486 h 5890504"/>
              <a:gd name="connsiteX6" fmla="*/ 18600 w 6624819"/>
              <a:gd name="connsiteY6" fmla="*/ 3296436 h 5890504"/>
              <a:gd name="connsiteX7" fmla="*/ 0 w 6624819"/>
              <a:gd name="connsiteY7" fmla="*/ 156391 h 5890504"/>
              <a:gd name="connsiteX8" fmla="*/ 270196 w 6624819"/>
              <a:gd name="connsiteY8" fmla="*/ 8433 h 5890504"/>
              <a:gd name="connsiteX0" fmla="*/ 270196 w 6631387"/>
              <a:gd name="connsiteY0" fmla="*/ 8433 h 5890504"/>
              <a:gd name="connsiteX1" fmla="*/ 6631240 w 6631387"/>
              <a:gd name="connsiteY1" fmla="*/ 1621483 h 5890504"/>
              <a:gd name="connsiteX2" fmla="*/ 6606630 w 6631387"/>
              <a:gd name="connsiteY2" fmla="*/ 3845117 h 5890504"/>
              <a:gd name="connsiteX3" fmla="*/ 6624819 w 6631387"/>
              <a:gd name="connsiteY3" fmla="*/ 5873233 h 5890504"/>
              <a:gd name="connsiteX4" fmla="*/ 2123577 w 6631387"/>
              <a:gd name="connsiteY4" fmla="*/ 5890504 h 5890504"/>
              <a:gd name="connsiteX5" fmla="*/ 309020 w 6631387"/>
              <a:gd name="connsiteY5" fmla="*/ 3825486 h 5890504"/>
              <a:gd name="connsiteX6" fmla="*/ 18600 w 6631387"/>
              <a:gd name="connsiteY6" fmla="*/ 3296436 h 5890504"/>
              <a:gd name="connsiteX7" fmla="*/ 0 w 6631387"/>
              <a:gd name="connsiteY7" fmla="*/ 156391 h 5890504"/>
              <a:gd name="connsiteX8" fmla="*/ 270196 w 6631387"/>
              <a:gd name="connsiteY8" fmla="*/ 8433 h 5890504"/>
              <a:gd name="connsiteX0" fmla="*/ 270196 w 6638185"/>
              <a:gd name="connsiteY0" fmla="*/ 8433 h 5890504"/>
              <a:gd name="connsiteX1" fmla="*/ 6631240 w 6638185"/>
              <a:gd name="connsiteY1" fmla="*/ 1621483 h 5890504"/>
              <a:gd name="connsiteX2" fmla="*/ 6606630 w 6638185"/>
              <a:gd name="connsiteY2" fmla="*/ 3845117 h 5890504"/>
              <a:gd name="connsiteX3" fmla="*/ 6624819 w 6638185"/>
              <a:gd name="connsiteY3" fmla="*/ 5873233 h 5890504"/>
              <a:gd name="connsiteX4" fmla="*/ 2123577 w 6638185"/>
              <a:gd name="connsiteY4" fmla="*/ 5890504 h 5890504"/>
              <a:gd name="connsiteX5" fmla="*/ 309020 w 6638185"/>
              <a:gd name="connsiteY5" fmla="*/ 3825486 h 5890504"/>
              <a:gd name="connsiteX6" fmla="*/ 18600 w 6638185"/>
              <a:gd name="connsiteY6" fmla="*/ 3296436 h 5890504"/>
              <a:gd name="connsiteX7" fmla="*/ 0 w 6638185"/>
              <a:gd name="connsiteY7" fmla="*/ 156391 h 5890504"/>
              <a:gd name="connsiteX8" fmla="*/ 270196 w 6638185"/>
              <a:gd name="connsiteY8" fmla="*/ 8433 h 5890504"/>
              <a:gd name="connsiteX0" fmla="*/ 270196 w 6641587"/>
              <a:gd name="connsiteY0" fmla="*/ 8433 h 5890504"/>
              <a:gd name="connsiteX1" fmla="*/ 6631240 w 6641587"/>
              <a:gd name="connsiteY1" fmla="*/ 1621483 h 5890504"/>
              <a:gd name="connsiteX2" fmla="*/ 6629519 w 6641587"/>
              <a:gd name="connsiteY2" fmla="*/ 3784294 h 5890504"/>
              <a:gd name="connsiteX3" fmla="*/ 6624819 w 6641587"/>
              <a:gd name="connsiteY3" fmla="*/ 5873233 h 5890504"/>
              <a:gd name="connsiteX4" fmla="*/ 2123577 w 6641587"/>
              <a:gd name="connsiteY4" fmla="*/ 5890504 h 5890504"/>
              <a:gd name="connsiteX5" fmla="*/ 309020 w 6641587"/>
              <a:gd name="connsiteY5" fmla="*/ 3825486 h 5890504"/>
              <a:gd name="connsiteX6" fmla="*/ 18600 w 6641587"/>
              <a:gd name="connsiteY6" fmla="*/ 3296436 h 5890504"/>
              <a:gd name="connsiteX7" fmla="*/ 0 w 6641587"/>
              <a:gd name="connsiteY7" fmla="*/ 156391 h 5890504"/>
              <a:gd name="connsiteX8" fmla="*/ 270196 w 6641587"/>
              <a:gd name="connsiteY8" fmla="*/ 8433 h 5890504"/>
              <a:gd name="connsiteX0" fmla="*/ 270196 w 6641587"/>
              <a:gd name="connsiteY0" fmla="*/ 8433 h 5896043"/>
              <a:gd name="connsiteX1" fmla="*/ 6631240 w 6641587"/>
              <a:gd name="connsiteY1" fmla="*/ 1621483 h 5896043"/>
              <a:gd name="connsiteX2" fmla="*/ 6629519 w 6641587"/>
              <a:gd name="connsiteY2" fmla="*/ 3784294 h 5896043"/>
              <a:gd name="connsiteX3" fmla="*/ 6632449 w 6641587"/>
              <a:gd name="connsiteY3" fmla="*/ 5896043 h 5896043"/>
              <a:gd name="connsiteX4" fmla="*/ 2123577 w 6641587"/>
              <a:gd name="connsiteY4" fmla="*/ 5890504 h 5896043"/>
              <a:gd name="connsiteX5" fmla="*/ 309020 w 6641587"/>
              <a:gd name="connsiteY5" fmla="*/ 3825486 h 5896043"/>
              <a:gd name="connsiteX6" fmla="*/ 18600 w 6641587"/>
              <a:gd name="connsiteY6" fmla="*/ 3296436 h 5896043"/>
              <a:gd name="connsiteX7" fmla="*/ 0 w 6641587"/>
              <a:gd name="connsiteY7" fmla="*/ 156391 h 5896043"/>
              <a:gd name="connsiteX8" fmla="*/ 270196 w 6641587"/>
              <a:gd name="connsiteY8" fmla="*/ 8433 h 5896043"/>
              <a:gd name="connsiteX0" fmla="*/ 270196 w 6646594"/>
              <a:gd name="connsiteY0" fmla="*/ 8433 h 5896043"/>
              <a:gd name="connsiteX1" fmla="*/ 6631240 w 6646594"/>
              <a:gd name="connsiteY1" fmla="*/ 1621483 h 5896043"/>
              <a:gd name="connsiteX2" fmla="*/ 6644778 w 6646594"/>
              <a:gd name="connsiteY2" fmla="*/ 3746280 h 5896043"/>
              <a:gd name="connsiteX3" fmla="*/ 6632449 w 6646594"/>
              <a:gd name="connsiteY3" fmla="*/ 5896043 h 5896043"/>
              <a:gd name="connsiteX4" fmla="*/ 2123577 w 6646594"/>
              <a:gd name="connsiteY4" fmla="*/ 5890504 h 5896043"/>
              <a:gd name="connsiteX5" fmla="*/ 309020 w 6646594"/>
              <a:gd name="connsiteY5" fmla="*/ 3825486 h 5896043"/>
              <a:gd name="connsiteX6" fmla="*/ 18600 w 6646594"/>
              <a:gd name="connsiteY6" fmla="*/ 3296436 h 5896043"/>
              <a:gd name="connsiteX7" fmla="*/ 0 w 6646594"/>
              <a:gd name="connsiteY7" fmla="*/ 156391 h 5896043"/>
              <a:gd name="connsiteX8" fmla="*/ 270196 w 6646594"/>
              <a:gd name="connsiteY8" fmla="*/ 8433 h 5896043"/>
              <a:gd name="connsiteX0" fmla="*/ 270196 w 6652408"/>
              <a:gd name="connsiteY0" fmla="*/ 8433 h 5896043"/>
              <a:gd name="connsiteX1" fmla="*/ 6631240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8862"/>
              <a:gd name="connsiteY0" fmla="*/ 8433 h 5896043"/>
              <a:gd name="connsiteX1" fmla="*/ 6646500 w 6658862"/>
              <a:gd name="connsiteY1" fmla="*/ 1629086 h 5896043"/>
              <a:gd name="connsiteX2" fmla="*/ 6652408 w 6658862"/>
              <a:gd name="connsiteY2" fmla="*/ 3632236 h 5896043"/>
              <a:gd name="connsiteX3" fmla="*/ 6632449 w 6658862"/>
              <a:gd name="connsiteY3" fmla="*/ 5896043 h 5896043"/>
              <a:gd name="connsiteX4" fmla="*/ 2123577 w 6658862"/>
              <a:gd name="connsiteY4" fmla="*/ 5890504 h 5896043"/>
              <a:gd name="connsiteX5" fmla="*/ 309020 w 6658862"/>
              <a:gd name="connsiteY5" fmla="*/ 3825486 h 5896043"/>
              <a:gd name="connsiteX6" fmla="*/ 18600 w 6658862"/>
              <a:gd name="connsiteY6" fmla="*/ 3296436 h 5896043"/>
              <a:gd name="connsiteX7" fmla="*/ 0 w 6658862"/>
              <a:gd name="connsiteY7" fmla="*/ 156391 h 5896043"/>
              <a:gd name="connsiteX8" fmla="*/ 270196 w 6658862"/>
              <a:gd name="connsiteY8" fmla="*/ 8433 h 5896043"/>
              <a:gd name="connsiteX0" fmla="*/ 270196 w 6652408"/>
              <a:gd name="connsiteY0" fmla="*/ 8433 h 5896043"/>
              <a:gd name="connsiteX1" fmla="*/ 6646500 w 6652408"/>
              <a:gd name="connsiteY1" fmla="*/ 1629086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2408"/>
              <a:gd name="connsiteY0" fmla="*/ 8433 h 5896043"/>
              <a:gd name="connsiteX1" fmla="*/ 6623612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32574"/>
              <a:gd name="connsiteY0" fmla="*/ 8433 h 5896043"/>
              <a:gd name="connsiteX1" fmla="*/ 6623612 w 6632574"/>
              <a:gd name="connsiteY1" fmla="*/ 1621483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601842 w 6632574"/>
              <a:gd name="connsiteY1" fmla="*/ 1716124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601842 w 6632574"/>
              <a:gd name="connsiteY1" fmla="*/ 1716124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7330 w 6632574"/>
              <a:gd name="connsiteY1" fmla="*/ 1939207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7330 w 6632574"/>
              <a:gd name="connsiteY1" fmla="*/ 1939207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0073 w 6632574"/>
              <a:gd name="connsiteY1" fmla="*/ 2027089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21890"/>
              <a:gd name="connsiteY0" fmla="*/ 8433 h 5890504"/>
              <a:gd name="connsiteX1" fmla="*/ 6586829 w 6621890"/>
              <a:gd name="connsiteY1" fmla="*/ 1983031 h 5890504"/>
              <a:gd name="connsiteX2" fmla="*/ 6621890 w 6621890"/>
              <a:gd name="connsiteY2" fmla="*/ 3685457 h 5890504"/>
              <a:gd name="connsiteX3" fmla="*/ 6604459 w 6621890"/>
              <a:gd name="connsiteY3" fmla="*/ 5496233 h 5890504"/>
              <a:gd name="connsiteX4" fmla="*/ 2123577 w 6621890"/>
              <a:gd name="connsiteY4" fmla="*/ 5890504 h 5890504"/>
              <a:gd name="connsiteX5" fmla="*/ 309020 w 6621890"/>
              <a:gd name="connsiteY5" fmla="*/ 3825486 h 5890504"/>
              <a:gd name="connsiteX6" fmla="*/ 18600 w 6621890"/>
              <a:gd name="connsiteY6" fmla="*/ 3296436 h 5890504"/>
              <a:gd name="connsiteX7" fmla="*/ 0 w 6621890"/>
              <a:gd name="connsiteY7" fmla="*/ 156391 h 5890504"/>
              <a:gd name="connsiteX8" fmla="*/ 270196 w 6621890"/>
              <a:gd name="connsiteY8" fmla="*/ 8433 h 5890504"/>
              <a:gd name="connsiteX0" fmla="*/ 270196 w 6621890"/>
              <a:gd name="connsiteY0" fmla="*/ 8433 h 5890504"/>
              <a:gd name="connsiteX1" fmla="*/ 6586829 w 6621890"/>
              <a:gd name="connsiteY1" fmla="*/ 1983031 h 5890504"/>
              <a:gd name="connsiteX2" fmla="*/ 6621890 w 6621890"/>
              <a:gd name="connsiteY2" fmla="*/ 3685457 h 5890504"/>
              <a:gd name="connsiteX3" fmla="*/ 6557809 w 6621890"/>
              <a:gd name="connsiteY3" fmla="*/ 5617914 h 5890504"/>
              <a:gd name="connsiteX4" fmla="*/ 2123577 w 6621890"/>
              <a:gd name="connsiteY4" fmla="*/ 5890504 h 5890504"/>
              <a:gd name="connsiteX5" fmla="*/ 309020 w 6621890"/>
              <a:gd name="connsiteY5" fmla="*/ 3825486 h 5890504"/>
              <a:gd name="connsiteX6" fmla="*/ 18600 w 6621890"/>
              <a:gd name="connsiteY6" fmla="*/ 3296436 h 5890504"/>
              <a:gd name="connsiteX7" fmla="*/ 0 w 6621890"/>
              <a:gd name="connsiteY7" fmla="*/ 156391 h 5890504"/>
              <a:gd name="connsiteX8" fmla="*/ 270196 w 6621890"/>
              <a:gd name="connsiteY8" fmla="*/ 8433 h 5890504"/>
              <a:gd name="connsiteX0" fmla="*/ 270196 w 6586829"/>
              <a:gd name="connsiteY0" fmla="*/ 8433 h 5890504"/>
              <a:gd name="connsiteX1" fmla="*/ 6586829 w 6586829"/>
              <a:gd name="connsiteY1" fmla="*/ 1983031 h 5890504"/>
              <a:gd name="connsiteX2" fmla="*/ 6556580 w 6586829"/>
              <a:gd name="connsiteY2" fmla="*/ 3694149 h 5890504"/>
              <a:gd name="connsiteX3" fmla="*/ 6557809 w 6586829"/>
              <a:gd name="connsiteY3" fmla="*/ 5617914 h 5890504"/>
              <a:gd name="connsiteX4" fmla="*/ 2123577 w 6586829"/>
              <a:gd name="connsiteY4" fmla="*/ 5890504 h 5890504"/>
              <a:gd name="connsiteX5" fmla="*/ 309020 w 6586829"/>
              <a:gd name="connsiteY5" fmla="*/ 3825486 h 5890504"/>
              <a:gd name="connsiteX6" fmla="*/ 18600 w 6586829"/>
              <a:gd name="connsiteY6" fmla="*/ 3296436 h 5890504"/>
              <a:gd name="connsiteX7" fmla="*/ 0 w 6586829"/>
              <a:gd name="connsiteY7" fmla="*/ 156391 h 5890504"/>
              <a:gd name="connsiteX8" fmla="*/ 270196 w 6586829"/>
              <a:gd name="connsiteY8" fmla="*/ 8433 h 5890504"/>
              <a:gd name="connsiteX0" fmla="*/ 270196 w 6586829"/>
              <a:gd name="connsiteY0" fmla="*/ 8433 h 5655832"/>
              <a:gd name="connsiteX1" fmla="*/ 6586829 w 6586829"/>
              <a:gd name="connsiteY1" fmla="*/ 1983031 h 5655832"/>
              <a:gd name="connsiteX2" fmla="*/ 6556580 w 6586829"/>
              <a:gd name="connsiteY2" fmla="*/ 3694149 h 5655832"/>
              <a:gd name="connsiteX3" fmla="*/ 6557809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55832"/>
              <a:gd name="connsiteX1" fmla="*/ 6586829 w 6586829"/>
              <a:gd name="connsiteY1" fmla="*/ 1983031 h 5655832"/>
              <a:gd name="connsiteX2" fmla="*/ 6556580 w 6586829"/>
              <a:gd name="connsiteY2" fmla="*/ 3694149 h 5655832"/>
              <a:gd name="connsiteX3" fmla="*/ 6548480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55832"/>
              <a:gd name="connsiteX1" fmla="*/ 6586829 w 6586829"/>
              <a:gd name="connsiteY1" fmla="*/ 1983031 h 5655832"/>
              <a:gd name="connsiteX2" fmla="*/ 6556580 w 6586829"/>
              <a:gd name="connsiteY2" fmla="*/ 3694149 h 5655832"/>
              <a:gd name="connsiteX3" fmla="*/ 6548480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29757"/>
              <a:gd name="connsiteX1" fmla="*/ 6586829 w 6586829"/>
              <a:gd name="connsiteY1" fmla="*/ 1983031 h 5629757"/>
              <a:gd name="connsiteX2" fmla="*/ 6556580 w 6586829"/>
              <a:gd name="connsiteY2" fmla="*/ 3694149 h 5629757"/>
              <a:gd name="connsiteX3" fmla="*/ 6548480 w 6586829"/>
              <a:gd name="connsiteY3" fmla="*/ 5617914 h 5629757"/>
              <a:gd name="connsiteX4" fmla="*/ 1899659 w 6586829"/>
              <a:gd name="connsiteY4" fmla="*/ 5629757 h 5629757"/>
              <a:gd name="connsiteX5" fmla="*/ 309020 w 6586829"/>
              <a:gd name="connsiteY5" fmla="*/ 3825486 h 5629757"/>
              <a:gd name="connsiteX6" fmla="*/ 18600 w 6586829"/>
              <a:gd name="connsiteY6" fmla="*/ 3296436 h 5629757"/>
              <a:gd name="connsiteX7" fmla="*/ 0 w 6586829"/>
              <a:gd name="connsiteY7" fmla="*/ 156391 h 5629757"/>
              <a:gd name="connsiteX8" fmla="*/ 270196 w 6586829"/>
              <a:gd name="connsiteY8" fmla="*/ 8433 h 5629757"/>
              <a:gd name="connsiteX0" fmla="*/ 270196 w 6586829"/>
              <a:gd name="connsiteY0" fmla="*/ 8433 h 5629757"/>
              <a:gd name="connsiteX1" fmla="*/ 6586829 w 6586829"/>
              <a:gd name="connsiteY1" fmla="*/ 1983031 h 5629757"/>
              <a:gd name="connsiteX2" fmla="*/ 6575240 w 6586829"/>
              <a:gd name="connsiteY2" fmla="*/ 3624616 h 5629757"/>
              <a:gd name="connsiteX3" fmla="*/ 6548480 w 6586829"/>
              <a:gd name="connsiteY3" fmla="*/ 5617914 h 5629757"/>
              <a:gd name="connsiteX4" fmla="*/ 1899659 w 6586829"/>
              <a:gd name="connsiteY4" fmla="*/ 5629757 h 5629757"/>
              <a:gd name="connsiteX5" fmla="*/ 309020 w 6586829"/>
              <a:gd name="connsiteY5" fmla="*/ 3825486 h 5629757"/>
              <a:gd name="connsiteX6" fmla="*/ 18600 w 6586829"/>
              <a:gd name="connsiteY6" fmla="*/ 3296436 h 5629757"/>
              <a:gd name="connsiteX7" fmla="*/ 0 w 6586829"/>
              <a:gd name="connsiteY7" fmla="*/ 156391 h 5629757"/>
              <a:gd name="connsiteX8" fmla="*/ 270196 w 6586829"/>
              <a:gd name="connsiteY8" fmla="*/ 8433 h 5629757"/>
              <a:gd name="connsiteX0" fmla="*/ 270196 w 6575240"/>
              <a:gd name="connsiteY0" fmla="*/ 8433 h 5629757"/>
              <a:gd name="connsiteX1" fmla="*/ 6549509 w 6575240"/>
              <a:gd name="connsiteY1" fmla="*/ 1974340 h 5629757"/>
              <a:gd name="connsiteX2" fmla="*/ 6575240 w 6575240"/>
              <a:gd name="connsiteY2" fmla="*/ 3624616 h 5629757"/>
              <a:gd name="connsiteX3" fmla="*/ 6548480 w 6575240"/>
              <a:gd name="connsiteY3" fmla="*/ 5617914 h 5629757"/>
              <a:gd name="connsiteX4" fmla="*/ 1899659 w 6575240"/>
              <a:gd name="connsiteY4" fmla="*/ 5629757 h 5629757"/>
              <a:gd name="connsiteX5" fmla="*/ 309020 w 6575240"/>
              <a:gd name="connsiteY5" fmla="*/ 3825486 h 5629757"/>
              <a:gd name="connsiteX6" fmla="*/ 18600 w 6575240"/>
              <a:gd name="connsiteY6" fmla="*/ 3296436 h 5629757"/>
              <a:gd name="connsiteX7" fmla="*/ 0 w 6575240"/>
              <a:gd name="connsiteY7" fmla="*/ 156391 h 5629757"/>
              <a:gd name="connsiteX8" fmla="*/ 270196 w 6575240"/>
              <a:gd name="connsiteY8" fmla="*/ 8433 h 5629757"/>
              <a:gd name="connsiteX0" fmla="*/ 270196 w 6549509"/>
              <a:gd name="connsiteY0" fmla="*/ 8433 h 5629757"/>
              <a:gd name="connsiteX1" fmla="*/ 6549509 w 6549509"/>
              <a:gd name="connsiteY1" fmla="*/ 1974340 h 5629757"/>
              <a:gd name="connsiteX2" fmla="*/ 6547250 w 6549509"/>
              <a:gd name="connsiteY2" fmla="*/ 3572468 h 5629757"/>
              <a:gd name="connsiteX3" fmla="*/ 6548480 w 6549509"/>
              <a:gd name="connsiteY3" fmla="*/ 5617914 h 5629757"/>
              <a:gd name="connsiteX4" fmla="*/ 1899659 w 6549509"/>
              <a:gd name="connsiteY4" fmla="*/ 5629757 h 5629757"/>
              <a:gd name="connsiteX5" fmla="*/ 309020 w 6549509"/>
              <a:gd name="connsiteY5" fmla="*/ 3825486 h 5629757"/>
              <a:gd name="connsiteX6" fmla="*/ 18600 w 6549509"/>
              <a:gd name="connsiteY6" fmla="*/ 3296436 h 5629757"/>
              <a:gd name="connsiteX7" fmla="*/ 0 w 6549509"/>
              <a:gd name="connsiteY7" fmla="*/ 156391 h 5629757"/>
              <a:gd name="connsiteX8" fmla="*/ 270196 w 6549509"/>
              <a:gd name="connsiteY8" fmla="*/ 8433 h 5629757"/>
              <a:gd name="connsiteX0" fmla="*/ 270196 w 6558839"/>
              <a:gd name="connsiteY0" fmla="*/ 8433 h 5629757"/>
              <a:gd name="connsiteX1" fmla="*/ 6558839 w 6558839"/>
              <a:gd name="connsiteY1" fmla="*/ 1965648 h 5629757"/>
              <a:gd name="connsiteX2" fmla="*/ 6547250 w 6558839"/>
              <a:gd name="connsiteY2" fmla="*/ 3572468 h 5629757"/>
              <a:gd name="connsiteX3" fmla="*/ 6548480 w 6558839"/>
              <a:gd name="connsiteY3" fmla="*/ 5617914 h 5629757"/>
              <a:gd name="connsiteX4" fmla="*/ 1899659 w 6558839"/>
              <a:gd name="connsiteY4" fmla="*/ 5629757 h 5629757"/>
              <a:gd name="connsiteX5" fmla="*/ 309020 w 6558839"/>
              <a:gd name="connsiteY5" fmla="*/ 3825486 h 5629757"/>
              <a:gd name="connsiteX6" fmla="*/ 18600 w 6558839"/>
              <a:gd name="connsiteY6" fmla="*/ 3296436 h 5629757"/>
              <a:gd name="connsiteX7" fmla="*/ 0 w 6558839"/>
              <a:gd name="connsiteY7" fmla="*/ 156391 h 5629757"/>
              <a:gd name="connsiteX8" fmla="*/ 270196 w 6558839"/>
              <a:gd name="connsiteY8" fmla="*/ 8433 h 5629757"/>
              <a:gd name="connsiteX0" fmla="*/ 270196 w 6558839"/>
              <a:gd name="connsiteY0" fmla="*/ 8433 h 5629757"/>
              <a:gd name="connsiteX1" fmla="*/ 6558839 w 6558839"/>
              <a:gd name="connsiteY1" fmla="*/ 1965648 h 5629757"/>
              <a:gd name="connsiteX2" fmla="*/ 6557146 w 6558839"/>
              <a:gd name="connsiteY2" fmla="*/ 3567859 h 5629757"/>
              <a:gd name="connsiteX3" fmla="*/ 6548480 w 6558839"/>
              <a:gd name="connsiteY3" fmla="*/ 5617914 h 5629757"/>
              <a:gd name="connsiteX4" fmla="*/ 1899659 w 6558839"/>
              <a:gd name="connsiteY4" fmla="*/ 5629757 h 5629757"/>
              <a:gd name="connsiteX5" fmla="*/ 309020 w 6558839"/>
              <a:gd name="connsiteY5" fmla="*/ 3825486 h 5629757"/>
              <a:gd name="connsiteX6" fmla="*/ 18600 w 6558839"/>
              <a:gd name="connsiteY6" fmla="*/ 3296436 h 5629757"/>
              <a:gd name="connsiteX7" fmla="*/ 0 w 6558839"/>
              <a:gd name="connsiteY7" fmla="*/ 156391 h 5629757"/>
              <a:gd name="connsiteX8" fmla="*/ 270196 w 6558839"/>
              <a:gd name="connsiteY8" fmla="*/ 8433 h 562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8839" h="5629757">
                <a:moveTo>
                  <a:pt x="270196" y="8433"/>
                </a:moveTo>
                <a:lnTo>
                  <a:pt x="6558839" y="1965648"/>
                </a:lnTo>
                <a:cubicBezTo>
                  <a:pt x="6553684" y="2651709"/>
                  <a:pt x="6558873" y="2959148"/>
                  <a:pt x="6557146" y="3567859"/>
                </a:cubicBezTo>
                <a:cubicBezTo>
                  <a:pt x="6555420" y="4176570"/>
                  <a:pt x="6550047" y="4921601"/>
                  <a:pt x="6548480" y="5617914"/>
                </a:cubicBezTo>
                <a:lnTo>
                  <a:pt x="1899659" y="5629757"/>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dpi="0" rotWithShape="0">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4" name="Graphic 13">
            <a:extLst>
              <a:ext uri="{FF2B5EF4-FFF2-40B4-BE49-F238E27FC236}">
                <a16:creationId xmlns:a16="http://schemas.microsoft.com/office/drawing/2014/main" id="{6848D548-3023-3B40-A731-C054E542FD5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95259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IA_EditImageRe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ED0E00D-9EB0-E949-BAF8-179058F5DA2B}"/>
              </a:ext>
            </a:extLst>
          </p:cNvPr>
          <p:cNvGrpSpPr/>
          <p:nvPr userDrawn="1"/>
        </p:nvGrpSpPr>
        <p:grpSpPr>
          <a:xfrm>
            <a:off x="0" y="-1"/>
            <a:ext cx="12219349" cy="8563075"/>
            <a:chOff x="0" y="-1"/>
            <a:chExt cx="12219349" cy="8563075"/>
          </a:xfrm>
        </p:grpSpPr>
        <p:sp>
          <p:nvSpPr>
            <p:cNvPr id="24" name="Rectangle 23">
              <a:extLst>
                <a:ext uri="{FF2B5EF4-FFF2-40B4-BE49-F238E27FC236}">
                  <a16:creationId xmlns:a16="http://schemas.microsoft.com/office/drawing/2014/main" id="{AB2CB6C6-A2A6-D543-B7F4-6978E08387B9}"/>
                </a:ext>
              </a:extLst>
            </p:cNvPr>
            <p:cNvSpPr/>
            <p:nvPr userDrawn="1"/>
          </p:nvSpPr>
          <p:spPr>
            <a:xfrm>
              <a:off x="0" y="-1"/>
              <a:ext cx="1221934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3" name="Graphic 22">
              <a:extLst>
                <a:ext uri="{FF2B5EF4-FFF2-40B4-BE49-F238E27FC236}">
                  <a16:creationId xmlns:a16="http://schemas.microsoft.com/office/drawing/2014/main" id="{B3BD88E6-70EE-0443-A9DF-27A334FA3825}"/>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21117" t="11991" r="314" b="526"/>
            <a:stretch/>
          </p:blipFill>
          <p:spPr>
            <a:xfrm flipH="1">
              <a:off x="5436658" y="0"/>
              <a:ext cx="6782689" cy="8563074"/>
            </a:xfrm>
            <a:prstGeom prst="rect">
              <a:avLst/>
            </a:prstGeom>
          </p:spPr>
        </p:pic>
      </p:grpSp>
      <p:sp>
        <p:nvSpPr>
          <p:cNvPr id="10" name="Slide Number Placeholder 2">
            <a:extLst>
              <a:ext uri="{FF2B5EF4-FFF2-40B4-BE49-F238E27FC236}">
                <a16:creationId xmlns:a16="http://schemas.microsoft.com/office/drawing/2014/main" id="{585A1015-5A94-C648-B133-38769FFAB226}"/>
              </a:ext>
            </a:extLst>
          </p:cNvPr>
          <p:cNvSpPr>
            <a:spLocks noGrp="1"/>
          </p:cNvSpPr>
          <p:nvPr userDrawn="1">
            <p:ph type="sldNum" sz="quarter" idx="10"/>
          </p:nvPr>
        </p:nvSpPr>
        <p:spPr>
          <a:xfrm>
            <a:off x="359999" y="6264872"/>
            <a:ext cx="360000" cy="360000"/>
          </a:xfrm>
          <a:prstGeom prst="rect">
            <a:avLst/>
          </a:prstGeom>
        </p:spPr>
        <p:txBody>
          <a:bodyPr/>
          <a:lstStyle/>
          <a:p>
            <a:fld id="{18A41853-EF22-D446-BDBC-A7CF3FE93503}" type="slidenum">
              <a:rPr lang="en-US" smtClean="0"/>
              <a:pPr/>
              <a:t>‹#›</a:t>
            </a:fld>
            <a:endParaRPr lang="en-US" dirty="0"/>
          </a:p>
        </p:txBody>
      </p:sp>
      <p:sp>
        <p:nvSpPr>
          <p:cNvPr id="15" name="Snip Same-side Corner of Rectangle 4">
            <a:extLst>
              <a:ext uri="{FF2B5EF4-FFF2-40B4-BE49-F238E27FC236}">
                <a16:creationId xmlns:a16="http://schemas.microsoft.com/office/drawing/2014/main" id="{120ED8D3-0A31-E842-95EF-9E3FB5738DEE}"/>
              </a:ext>
            </a:extLst>
          </p:cNvPr>
          <p:cNvSpPr>
            <a:spLocks/>
          </p:cNvSpPr>
          <p:nvPr userDrawn="1"/>
        </p:nvSpPr>
        <p:spPr>
          <a:xfrm>
            <a:off x="5389200" y="972401"/>
            <a:ext cx="6828662" cy="5908861"/>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3970"/>
              <a:gd name="connsiteY0" fmla="*/ 8433 h 5903713"/>
              <a:gd name="connsiteX1" fmla="*/ 6654071 w 8183970"/>
              <a:gd name="connsiteY1" fmla="*/ 1613880 h 5903713"/>
              <a:gd name="connsiteX2" fmla="*/ 8183970 w 8183970"/>
              <a:gd name="connsiteY2" fmla="*/ 4104197 h 5903713"/>
              <a:gd name="connsiteX3" fmla="*/ 6899139 w 8183970"/>
              <a:gd name="connsiteY3" fmla="*/ 5903713 h 5903713"/>
              <a:gd name="connsiteX4" fmla="*/ 2123577 w 8183970"/>
              <a:gd name="connsiteY4" fmla="*/ 5890504 h 5903713"/>
              <a:gd name="connsiteX5" fmla="*/ 309020 w 8183970"/>
              <a:gd name="connsiteY5" fmla="*/ 3825486 h 5903713"/>
              <a:gd name="connsiteX6" fmla="*/ 18600 w 8183970"/>
              <a:gd name="connsiteY6" fmla="*/ 3296436 h 5903713"/>
              <a:gd name="connsiteX7" fmla="*/ 0 w 8183970"/>
              <a:gd name="connsiteY7" fmla="*/ 156391 h 5903713"/>
              <a:gd name="connsiteX8" fmla="*/ 270196 w 8183970"/>
              <a:gd name="connsiteY8" fmla="*/ 8433 h 5903713"/>
              <a:gd name="connsiteX0" fmla="*/ 270196 w 6899139"/>
              <a:gd name="connsiteY0" fmla="*/ 8433 h 5903713"/>
              <a:gd name="connsiteX1" fmla="*/ 6654071 w 6899139"/>
              <a:gd name="connsiteY1" fmla="*/ 1613880 h 5903713"/>
              <a:gd name="connsiteX2" fmla="*/ 673617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52281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0835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624819"/>
              <a:gd name="connsiteY0" fmla="*/ 8433 h 5890504"/>
              <a:gd name="connsiteX1" fmla="*/ 6608351 w 6624819"/>
              <a:gd name="connsiteY1" fmla="*/ 1613880 h 5890504"/>
              <a:gd name="connsiteX2" fmla="*/ 6606630 w 6624819"/>
              <a:gd name="connsiteY2" fmla="*/ 3845117 h 5890504"/>
              <a:gd name="connsiteX3" fmla="*/ 6624819 w 6624819"/>
              <a:gd name="connsiteY3" fmla="*/ 5873233 h 5890504"/>
              <a:gd name="connsiteX4" fmla="*/ 2123577 w 6624819"/>
              <a:gd name="connsiteY4" fmla="*/ 5890504 h 5890504"/>
              <a:gd name="connsiteX5" fmla="*/ 309020 w 6624819"/>
              <a:gd name="connsiteY5" fmla="*/ 3825486 h 5890504"/>
              <a:gd name="connsiteX6" fmla="*/ 18600 w 6624819"/>
              <a:gd name="connsiteY6" fmla="*/ 3296436 h 5890504"/>
              <a:gd name="connsiteX7" fmla="*/ 0 w 6624819"/>
              <a:gd name="connsiteY7" fmla="*/ 156391 h 5890504"/>
              <a:gd name="connsiteX8" fmla="*/ 270196 w 6624819"/>
              <a:gd name="connsiteY8" fmla="*/ 8433 h 5890504"/>
              <a:gd name="connsiteX0" fmla="*/ 270196 w 6631387"/>
              <a:gd name="connsiteY0" fmla="*/ 8433 h 5890504"/>
              <a:gd name="connsiteX1" fmla="*/ 6631240 w 6631387"/>
              <a:gd name="connsiteY1" fmla="*/ 1621483 h 5890504"/>
              <a:gd name="connsiteX2" fmla="*/ 6606630 w 6631387"/>
              <a:gd name="connsiteY2" fmla="*/ 3845117 h 5890504"/>
              <a:gd name="connsiteX3" fmla="*/ 6624819 w 6631387"/>
              <a:gd name="connsiteY3" fmla="*/ 5873233 h 5890504"/>
              <a:gd name="connsiteX4" fmla="*/ 2123577 w 6631387"/>
              <a:gd name="connsiteY4" fmla="*/ 5890504 h 5890504"/>
              <a:gd name="connsiteX5" fmla="*/ 309020 w 6631387"/>
              <a:gd name="connsiteY5" fmla="*/ 3825486 h 5890504"/>
              <a:gd name="connsiteX6" fmla="*/ 18600 w 6631387"/>
              <a:gd name="connsiteY6" fmla="*/ 3296436 h 5890504"/>
              <a:gd name="connsiteX7" fmla="*/ 0 w 6631387"/>
              <a:gd name="connsiteY7" fmla="*/ 156391 h 5890504"/>
              <a:gd name="connsiteX8" fmla="*/ 270196 w 6631387"/>
              <a:gd name="connsiteY8" fmla="*/ 8433 h 5890504"/>
              <a:gd name="connsiteX0" fmla="*/ 270196 w 6638185"/>
              <a:gd name="connsiteY0" fmla="*/ 8433 h 5890504"/>
              <a:gd name="connsiteX1" fmla="*/ 6631240 w 6638185"/>
              <a:gd name="connsiteY1" fmla="*/ 1621483 h 5890504"/>
              <a:gd name="connsiteX2" fmla="*/ 6606630 w 6638185"/>
              <a:gd name="connsiteY2" fmla="*/ 3845117 h 5890504"/>
              <a:gd name="connsiteX3" fmla="*/ 6624819 w 6638185"/>
              <a:gd name="connsiteY3" fmla="*/ 5873233 h 5890504"/>
              <a:gd name="connsiteX4" fmla="*/ 2123577 w 6638185"/>
              <a:gd name="connsiteY4" fmla="*/ 5890504 h 5890504"/>
              <a:gd name="connsiteX5" fmla="*/ 309020 w 6638185"/>
              <a:gd name="connsiteY5" fmla="*/ 3825486 h 5890504"/>
              <a:gd name="connsiteX6" fmla="*/ 18600 w 6638185"/>
              <a:gd name="connsiteY6" fmla="*/ 3296436 h 5890504"/>
              <a:gd name="connsiteX7" fmla="*/ 0 w 6638185"/>
              <a:gd name="connsiteY7" fmla="*/ 156391 h 5890504"/>
              <a:gd name="connsiteX8" fmla="*/ 270196 w 6638185"/>
              <a:gd name="connsiteY8" fmla="*/ 8433 h 5890504"/>
              <a:gd name="connsiteX0" fmla="*/ 270196 w 6641587"/>
              <a:gd name="connsiteY0" fmla="*/ 8433 h 5890504"/>
              <a:gd name="connsiteX1" fmla="*/ 6631240 w 6641587"/>
              <a:gd name="connsiteY1" fmla="*/ 1621483 h 5890504"/>
              <a:gd name="connsiteX2" fmla="*/ 6629519 w 6641587"/>
              <a:gd name="connsiteY2" fmla="*/ 3784294 h 5890504"/>
              <a:gd name="connsiteX3" fmla="*/ 6624819 w 6641587"/>
              <a:gd name="connsiteY3" fmla="*/ 5873233 h 5890504"/>
              <a:gd name="connsiteX4" fmla="*/ 2123577 w 6641587"/>
              <a:gd name="connsiteY4" fmla="*/ 5890504 h 5890504"/>
              <a:gd name="connsiteX5" fmla="*/ 309020 w 6641587"/>
              <a:gd name="connsiteY5" fmla="*/ 3825486 h 5890504"/>
              <a:gd name="connsiteX6" fmla="*/ 18600 w 6641587"/>
              <a:gd name="connsiteY6" fmla="*/ 3296436 h 5890504"/>
              <a:gd name="connsiteX7" fmla="*/ 0 w 6641587"/>
              <a:gd name="connsiteY7" fmla="*/ 156391 h 5890504"/>
              <a:gd name="connsiteX8" fmla="*/ 270196 w 6641587"/>
              <a:gd name="connsiteY8" fmla="*/ 8433 h 5890504"/>
              <a:gd name="connsiteX0" fmla="*/ 270196 w 6641587"/>
              <a:gd name="connsiteY0" fmla="*/ 8433 h 5896043"/>
              <a:gd name="connsiteX1" fmla="*/ 6631240 w 6641587"/>
              <a:gd name="connsiteY1" fmla="*/ 1621483 h 5896043"/>
              <a:gd name="connsiteX2" fmla="*/ 6629519 w 6641587"/>
              <a:gd name="connsiteY2" fmla="*/ 3784294 h 5896043"/>
              <a:gd name="connsiteX3" fmla="*/ 6632449 w 6641587"/>
              <a:gd name="connsiteY3" fmla="*/ 5896043 h 5896043"/>
              <a:gd name="connsiteX4" fmla="*/ 2123577 w 6641587"/>
              <a:gd name="connsiteY4" fmla="*/ 5890504 h 5896043"/>
              <a:gd name="connsiteX5" fmla="*/ 309020 w 6641587"/>
              <a:gd name="connsiteY5" fmla="*/ 3825486 h 5896043"/>
              <a:gd name="connsiteX6" fmla="*/ 18600 w 6641587"/>
              <a:gd name="connsiteY6" fmla="*/ 3296436 h 5896043"/>
              <a:gd name="connsiteX7" fmla="*/ 0 w 6641587"/>
              <a:gd name="connsiteY7" fmla="*/ 156391 h 5896043"/>
              <a:gd name="connsiteX8" fmla="*/ 270196 w 6641587"/>
              <a:gd name="connsiteY8" fmla="*/ 8433 h 5896043"/>
              <a:gd name="connsiteX0" fmla="*/ 270196 w 6646594"/>
              <a:gd name="connsiteY0" fmla="*/ 8433 h 5896043"/>
              <a:gd name="connsiteX1" fmla="*/ 6631240 w 6646594"/>
              <a:gd name="connsiteY1" fmla="*/ 1621483 h 5896043"/>
              <a:gd name="connsiteX2" fmla="*/ 6644778 w 6646594"/>
              <a:gd name="connsiteY2" fmla="*/ 3746280 h 5896043"/>
              <a:gd name="connsiteX3" fmla="*/ 6632449 w 6646594"/>
              <a:gd name="connsiteY3" fmla="*/ 5896043 h 5896043"/>
              <a:gd name="connsiteX4" fmla="*/ 2123577 w 6646594"/>
              <a:gd name="connsiteY4" fmla="*/ 5890504 h 5896043"/>
              <a:gd name="connsiteX5" fmla="*/ 309020 w 6646594"/>
              <a:gd name="connsiteY5" fmla="*/ 3825486 h 5896043"/>
              <a:gd name="connsiteX6" fmla="*/ 18600 w 6646594"/>
              <a:gd name="connsiteY6" fmla="*/ 3296436 h 5896043"/>
              <a:gd name="connsiteX7" fmla="*/ 0 w 6646594"/>
              <a:gd name="connsiteY7" fmla="*/ 156391 h 5896043"/>
              <a:gd name="connsiteX8" fmla="*/ 270196 w 6646594"/>
              <a:gd name="connsiteY8" fmla="*/ 8433 h 5896043"/>
              <a:gd name="connsiteX0" fmla="*/ 270196 w 6652408"/>
              <a:gd name="connsiteY0" fmla="*/ 8433 h 5896043"/>
              <a:gd name="connsiteX1" fmla="*/ 6631240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8862"/>
              <a:gd name="connsiteY0" fmla="*/ 8433 h 5896043"/>
              <a:gd name="connsiteX1" fmla="*/ 6646500 w 6658862"/>
              <a:gd name="connsiteY1" fmla="*/ 1629086 h 5896043"/>
              <a:gd name="connsiteX2" fmla="*/ 6652408 w 6658862"/>
              <a:gd name="connsiteY2" fmla="*/ 3632236 h 5896043"/>
              <a:gd name="connsiteX3" fmla="*/ 6632449 w 6658862"/>
              <a:gd name="connsiteY3" fmla="*/ 5896043 h 5896043"/>
              <a:gd name="connsiteX4" fmla="*/ 2123577 w 6658862"/>
              <a:gd name="connsiteY4" fmla="*/ 5890504 h 5896043"/>
              <a:gd name="connsiteX5" fmla="*/ 309020 w 6658862"/>
              <a:gd name="connsiteY5" fmla="*/ 3825486 h 5896043"/>
              <a:gd name="connsiteX6" fmla="*/ 18600 w 6658862"/>
              <a:gd name="connsiteY6" fmla="*/ 3296436 h 5896043"/>
              <a:gd name="connsiteX7" fmla="*/ 0 w 6658862"/>
              <a:gd name="connsiteY7" fmla="*/ 156391 h 5896043"/>
              <a:gd name="connsiteX8" fmla="*/ 270196 w 6658862"/>
              <a:gd name="connsiteY8" fmla="*/ 8433 h 5896043"/>
              <a:gd name="connsiteX0" fmla="*/ 270196 w 6652408"/>
              <a:gd name="connsiteY0" fmla="*/ 8433 h 5896043"/>
              <a:gd name="connsiteX1" fmla="*/ 6646500 w 6652408"/>
              <a:gd name="connsiteY1" fmla="*/ 1629086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2408"/>
              <a:gd name="connsiteY0" fmla="*/ 8433 h 5896043"/>
              <a:gd name="connsiteX1" fmla="*/ 6623612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32574"/>
              <a:gd name="connsiteY0" fmla="*/ 8433 h 5896043"/>
              <a:gd name="connsiteX1" fmla="*/ 6623612 w 6632574"/>
              <a:gd name="connsiteY1" fmla="*/ 1621483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599473 w 6961851"/>
              <a:gd name="connsiteY0" fmla="*/ 110390 h 5998000"/>
              <a:gd name="connsiteX1" fmla="*/ 6952889 w 6961851"/>
              <a:gd name="connsiteY1" fmla="*/ 1723440 h 5998000"/>
              <a:gd name="connsiteX2" fmla="*/ 6951167 w 6961851"/>
              <a:gd name="connsiteY2" fmla="*/ 3787414 h 5998000"/>
              <a:gd name="connsiteX3" fmla="*/ 6961726 w 6961851"/>
              <a:gd name="connsiteY3" fmla="*/ 5998000 h 5998000"/>
              <a:gd name="connsiteX4" fmla="*/ 2452854 w 6961851"/>
              <a:gd name="connsiteY4" fmla="*/ 5992461 h 5998000"/>
              <a:gd name="connsiteX5" fmla="*/ 638297 w 6961851"/>
              <a:gd name="connsiteY5" fmla="*/ 3927443 h 5998000"/>
              <a:gd name="connsiteX6" fmla="*/ 347877 w 6961851"/>
              <a:gd name="connsiteY6" fmla="*/ 3398393 h 5998000"/>
              <a:gd name="connsiteX7" fmla="*/ 0 w 6961851"/>
              <a:gd name="connsiteY7" fmla="*/ 43013 h 5998000"/>
              <a:gd name="connsiteX8" fmla="*/ 599473 w 6961851"/>
              <a:gd name="connsiteY8" fmla="*/ 110390 h 5998000"/>
              <a:gd name="connsiteX0" fmla="*/ 599473 w 6961851"/>
              <a:gd name="connsiteY0" fmla="*/ 56493 h 6015882"/>
              <a:gd name="connsiteX1" fmla="*/ 6952889 w 6961851"/>
              <a:gd name="connsiteY1" fmla="*/ 1741322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89 w 6961851"/>
              <a:gd name="connsiteY1" fmla="*/ 1741322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42600 w 6961851"/>
              <a:gd name="connsiteY1" fmla="*/ 2254025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91 w 6961851"/>
              <a:gd name="connsiteY1" fmla="*/ 1956658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91 w 6961851"/>
              <a:gd name="connsiteY1" fmla="*/ 1956658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798543 w 6961851"/>
              <a:gd name="connsiteY1" fmla="*/ 1915641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739"/>
              <a:gd name="connsiteY0" fmla="*/ 56493 h 6015882"/>
              <a:gd name="connsiteX1" fmla="*/ 6798543 w 6961739"/>
              <a:gd name="connsiteY1" fmla="*/ 1915641 h 6015882"/>
              <a:gd name="connsiteX2" fmla="*/ 6827688 w 6961739"/>
              <a:gd name="connsiteY2" fmla="*/ 3907837 h 6015882"/>
              <a:gd name="connsiteX3" fmla="*/ 6961726 w 6961739"/>
              <a:gd name="connsiteY3" fmla="*/ 6015882 h 6015882"/>
              <a:gd name="connsiteX4" fmla="*/ 2452854 w 6961739"/>
              <a:gd name="connsiteY4" fmla="*/ 6010343 h 6015882"/>
              <a:gd name="connsiteX5" fmla="*/ 638297 w 6961739"/>
              <a:gd name="connsiteY5" fmla="*/ 3945325 h 6015882"/>
              <a:gd name="connsiteX6" fmla="*/ 347877 w 6961739"/>
              <a:gd name="connsiteY6" fmla="*/ 3416275 h 6015882"/>
              <a:gd name="connsiteX7" fmla="*/ 0 w 6961739"/>
              <a:gd name="connsiteY7" fmla="*/ 60895 h 6015882"/>
              <a:gd name="connsiteX8" fmla="*/ 599473 w 6961739"/>
              <a:gd name="connsiteY8" fmla="*/ 56493 h 6015882"/>
              <a:gd name="connsiteX0" fmla="*/ 599473 w 6848610"/>
              <a:gd name="connsiteY0" fmla="*/ 56493 h 6010343"/>
              <a:gd name="connsiteX1" fmla="*/ 6798543 w 6848610"/>
              <a:gd name="connsiteY1" fmla="*/ 1915641 h 6010343"/>
              <a:gd name="connsiteX2" fmla="*/ 6827688 w 6848610"/>
              <a:gd name="connsiteY2" fmla="*/ 3907837 h 6010343"/>
              <a:gd name="connsiteX3" fmla="*/ 6848537 w 6848610"/>
              <a:gd name="connsiteY3" fmla="*/ 5728769 h 6010343"/>
              <a:gd name="connsiteX4" fmla="*/ 2452854 w 6848610"/>
              <a:gd name="connsiteY4" fmla="*/ 6010343 h 6010343"/>
              <a:gd name="connsiteX5" fmla="*/ 638297 w 6848610"/>
              <a:gd name="connsiteY5" fmla="*/ 3945325 h 6010343"/>
              <a:gd name="connsiteX6" fmla="*/ 347877 w 6848610"/>
              <a:gd name="connsiteY6" fmla="*/ 3416275 h 6010343"/>
              <a:gd name="connsiteX7" fmla="*/ 0 w 6848610"/>
              <a:gd name="connsiteY7" fmla="*/ 60895 h 6010343"/>
              <a:gd name="connsiteX8" fmla="*/ 599473 w 6848610"/>
              <a:gd name="connsiteY8" fmla="*/ 56493 h 6010343"/>
              <a:gd name="connsiteX0" fmla="*/ 599473 w 6827688"/>
              <a:gd name="connsiteY0" fmla="*/ 56493 h 6010343"/>
              <a:gd name="connsiteX1" fmla="*/ 6798543 w 6827688"/>
              <a:gd name="connsiteY1" fmla="*/ 1915641 h 6010343"/>
              <a:gd name="connsiteX2" fmla="*/ 6827688 w 6827688"/>
              <a:gd name="connsiteY2" fmla="*/ 3907837 h 6010343"/>
              <a:gd name="connsiteX3" fmla="*/ 6755928 w 6827688"/>
              <a:gd name="connsiteY3" fmla="*/ 5810801 h 6010343"/>
              <a:gd name="connsiteX4" fmla="*/ 2452854 w 6827688"/>
              <a:gd name="connsiteY4" fmla="*/ 6010343 h 6010343"/>
              <a:gd name="connsiteX5" fmla="*/ 638297 w 6827688"/>
              <a:gd name="connsiteY5" fmla="*/ 3945325 h 6010343"/>
              <a:gd name="connsiteX6" fmla="*/ 347877 w 6827688"/>
              <a:gd name="connsiteY6" fmla="*/ 3416275 h 6010343"/>
              <a:gd name="connsiteX7" fmla="*/ 0 w 6827688"/>
              <a:gd name="connsiteY7" fmla="*/ 60895 h 6010343"/>
              <a:gd name="connsiteX8" fmla="*/ 599473 w 6827688"/>
              <a:gd name="connsiteY8" fmla="*/ 56493 h 6010343"/>
              <a:gd name="connsiteX0" fmla="*/ 599473 w 6827688"/>
              <a:gd name="connsiteY0" fmla="*/ 56493 h 5810801"/>
              <a:gd name="connsiteX1" fmla="*/ 6798543 w 6827688"/>
              <a:gd name="connsiteY1" fmla="*/ 1915641 h 5810801"/>
              <a:gd name="connsiteX2" fmla="*/ 6827688 w 6827688"/>
              <a:gd name="connsiteY2" fmla="*/ 3907837 h 5810801"/>
              <a:gd name="connsiteX3" fmla="*/ 6755928 w 6827688"/>
              <a:gd name="connsiteY3" fmla="*/ 5810801 h 5810801"/>
              <a:gd name="connsiteX4" fmla="*/ 2010387 w 6827688"/>
              <a:gd name="connsiteY4" fmla="*/ 5795008 h 5810801"/>
              <a:gd name="connsiteX5" fmla="*/ 638297 w 6827688"/>
              <a:gd name="connsiteY5" fmla="*/ 3945325 h 5810801"/>
              <a:gd name="connsiteX6" fmla="*/ 347877 w 6827688"/>
              <a:gd name="connsiteY6" fmla="*/ 3416275 h 5810801"/>
              <a:gd name="connsiteX7" fmla="*/ 0 w 6827688"/>
              <a:gd name="connsiteY7" fmla="*/ 60895 h 5810801"/>
              <a:gd name="connsiteX8" fmla="*/ 599473 w 6827688"/>
              <a:gd name="connsiteY8" fmla="*/ 56493 h 5810801"/>
              <a:gd name="connsiteX0" fmla="*/ 599473 w 6827688"/>
              <a:gd name="connsiteY0" fmla="*/ 56493 h 5825770"/>
              <a:gd name="connsiteX1" fmla="*/ 6798543 w 6827688"/>
              <a:gd name="connsiteY1" fmla="*/ 1915641 h 5825770"/>
              <a:gd name="connsiteX2" fmla="*/ 6827688 w 6827688"/>
              <a:gd name="connsiteY2" fmla="*/ 3907837 h 5825770"/>
              <a:gd name="connsiteX3" fmla="*/ 6755928 w 6827688"/>
              <a:gd name="connsiteY3" fmla="*/ 5810801 h 5825770"/>
              <a:gd name="connsiteX4" fmla="*/ 2000097 w 6827688"/>
              <a:gd name="connsiteY4" fmla="*/ 5825770 h 5825770"/>
              <a:gd name="connsiteX5" fmla="*/ 638297 w 6827688"/>
              <a:gd name="connsiteY5" fmla="*/ 3945325 h 5825770"/>
              <a:gd name="connsiteX6" fmla="*/ 347877 w 6827688"/>
              <a:gd name="connsiteY6" fmla="*/ 3416275 h 5825770"/>
              <a:gd name="connsiteX7" fmla="*/ 0 w 6827688"/>
              <a:gd name="connsiteY7" fmla="*/ 60895 h 5825770"/>
              <a:gd name="connsiteX8" fmla="*/ 599473 w 6827688"/>
              <a:gd name="connsiteY8" fmla="*/ 56493 h 5825770"/>
              <a:gd name="connsiteX0" fmla="*/ 599473 w 6827688"/>
              <a:gd name="connsiteY0" fmla="*/ 56493 h 5825770"/>
              <a:gd name="connsiteX1" fmla="*/ 6798543 w 6827688"/>
              <a:gd name="connsiteY1" fmla="*/ 1915641 h 5825770"/>
              <a:gd name="connsiteX2" fmla="*/ 6827688 w 6827688"/>
              <a:gd name="connsiteY2" fmla="*/ 3907837 h 5825770"/>
              <a:gd name="connsiteX3" fmla="*/ 6786798 w 6827688"/>
              <a:gd name="connsiteY3" fmla="*/ 5800547 h 5825770"/>
              <a:gd name="connsiteX4" fmla="*/ 2000097 w 6827688"/>
              <a:gd name="connsiteY4" fmla="*/ 5825770 h 5825770"/>
              <a:gd name="connsiteX5" fmla="*/ 638297 w 6827688"/>
              <a:gd name="connsiteY5" fmla="*/ 3945325 h 5825770"/>
              <a:gd name="connsiteX6" fmla="*/ 347877 w 6827688"/>
              <a:gd name="connsiteY6" fmla="*/ 3416275 h 5825770"/>
              <a:gd name="connsiteX7" fmla="*/ 0 w 6827688"/>
              <a:gd name="connsiteY7" fmla="*/ 60895 h 5825770"/>
              <a:gd name="connsiteX8" fmla="*/ 599473 w 6827688"/>
              <a:gd name="connsiteY8" fmla="*/ 56493 h 5825770"/>
              <a:gd name="connsiteX0" fmla="*/ 599473 w 6831508"/>
              <a:gd name="connsiteY0" fmla="*/ 56493 h 5825770"/>
              <a:gd name="connsiteX1" fmla="*/ 6798543 w 6831508"/>
              <a:gd name="connsiteY1" fmla="*/ 1915641 h 5825770"/>
              <a:gd name="connsiteX2" fmla="*/ 6827688 w 6831508"/>
              <a:gd name="connsiteY2" fmla="*/ 3907837 h 5825770"/>
              <a:gd name="connsiteX3" fmla="*/ 6786798 w 6831508"/>
              <a:gd name="connsiteY3" fmla="*/ 5800547 h 5825770"/>
              <a:gd name="connsiteX4" fmla="*/ 2000097 w 6831508"/>
              <a:gd name="connsiteY4" fmla="*/ 5825770 h 5825770"/>
              <a:gd name="connsiteX5" fmla="*/ 638297 w 6831508"/>
              <a:gd name="connsiteY5" fmla="*/ 3945325 h 5825770"/>
              <a:gd name="connsiteX6" fmla="*/ 347877 w 6831508"/>
              <a:gd name="connsiteY6" fmla="*/ 3416275 h 5825770"/>
              <a:gd name="connsiteX7" fmla="*/ 0 w 6831508"/>
              <a:gd name="connsiteY7" fmla="*/ 60895 h 5825770"/>
              <a:gd name="connsiteX8" fmla="*/ 599473 w 6831508"/>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7877 w 6798543"/>
              <a:gd name="connsiteY6" fmla="*/ 3416275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624772 w 6823842"/>
              <a:gd name="connsiteY0" fmla="*/ 101233 h 5870510"/>
              <a:gd name="connsiteX1" fmla="*/ 6823842 w 6823842"/>
              <a:gd name="connsiteY1" fmla="*/ 1960381 h 5870510"/>
              <a:gd name="connsiteX2" fmla="*/ 6811828 w 6823842"/>
              <a:gd name="connsiteY2" fmla="*/ 4085880 h 5870510"/>
              <a:gd name="connsiteX3" fmla="*/ 6812097 w 6823842"/>
              <a:gd name="connsiteY3" fmla="*/ 5845287 h 5870510"/>
              <a:gd name="connsiteX4" fmla="*/ 2025396 w 6823842"/>
              <a:gd name="connsiteY4" fmla="*/ 5870510 h 5870510"/>
              <a:gd name="connsiteX5" fmla="*/ 663596 w 6823842"/>
              <a:gd name="connsiteY5" fmla="*/ 3990065 h 5870510"/>
              <a:gd name="connsiteX6" fmla="*/ 368116 w 6823842"/>
              <a:gd name="connsiteY6" fmla="*/ 3188744 h 5870510"/>
              <a:gd name="connsiteX7" fmla="*/ 0 w 6823842"/>
              <a:gd name="connsiteY7" fmla="*/ 45129 h 5870510"/>
              <a:gd name="connsiteX8" fmla="*/ 624772 w 6823842"/>
              <a:gd name="connsiteY8" fmla="*/ 101233 h 5870510"/>
              <a:gd name="connsiteX0" fmla="*/ 633674 w 6832744"/>
              <a:gd name="connsiteY0" fmla="*/ 387203 h 6156480"/>
              <a:gd name="connsiteX1" fmla="*/ 6832744 w 6832744"/>
              <a:gd name="connsiteY1" fmla="*/ 2246351 h 6156480"/>
              <a:gd name="connsiteX2" fmla="*/ 6820730 w 6832744"/>
              <a:gd name="connsiteY2" fmla="*/ 4371850 h 6156480"/>
              <a:gd name="connsiteX3" fmla="*/ 6820999 w 6832744"/>
              <a:gd name="connsiteY3" fmla="*/ 6131257 h 6156480"/>
              <a:gd name="connsiteX4" fmla="*/ 2034298 w 6832744"/>
              <a:gd name="connsiteY4" fmla="*/ 6156480 h 6156480"/>
              <a:gd name="connsiteX5" fmla="*/ 672498 w 6832744"/>
              <a:gd name="connsiteY5" fmla="*/ 4276035 h 6156480"/>
              <a:gd name="connsiteX6" fmla="*/ 377018 w 6832744"/>
              <a:gd name="connsiteY6" fmla="*/ 3474714 h 6156480"/>
              <a:gd name="connsiteX7" fmla="*/ 8902 w 6832744"/>
              <a:gd name="connsiteY7" fmla="*/ 331099 h 6156480"/>
              <a:gd name="connsiteX8" fmla="*/ 633674 w 6832744"/>
              <a:gd name="connsiteY8" fmla="*/ 387203 h 6156480"/>
              <a:gd name="connsiteX0" fmla="*/ 624839 w 6823909"/>
              <a:gd name="connsiteY0" fmla="*/ 165681 h 5934958"/>
              <a:gd name="connsiteX1" fmla="*/ 6823909 w 6823909"/>
              <a:gd name="connsiteY1" fmla="*/ 2024829 h 5934958"/>
              <a:gd name="connsiteX2" fmla="*/ 6811895 w 6823909"/>
              <a:gd name="connsiteY2" fmla="*/ 4150328 h 5934958"/>
              <a:gd name="connsiteX3" fmla="*/ 6812164 w 6823909"/>
              <a:gd name="connsiteY3" fmla="*/ 5909735 h 5934958"/>
              <a:gd name="connsiteX4" fmla="*/ 2025463 w 6823909"/>
              <a:gd name="connsiteY4" fmla="*/ 5934958 h 5934958"/>
              <a:gd name="connsiteX5" fmla="*/ 663663 w 6823909"/>
              <a:gd name="connsiteY5" fmla="*/ 4054513 h 5934958"/>
              <a:gd name="connsiteX6" fmla="*/ 368183 w 6823909"/>
              <a:gd name="connsiteY6" fmla="*/ 3253192 h 5934958"/>
              <a:gd name="connsiteX7" fmla="*/ 67 w 6823909"/>
              <a:gd name="connsiteY7" fmla="*/ 109577 h 5934958"/>
              <a:gd name="connsiteX8" fmla="*/ 624839 w 6823909"/>
              <a:gd name="connsiteY8" fmla="*/ 165681 h 5934958"/>
              <a:gd name="connsiteX0" fmla="*/ 625212 w 6824282"/>
              <a:gd name="connsiteY0" fmla="*/ 123362 h 5892639"/>
              <a:gd name="connsiteX1" fmla="*/ 6824282 w 6824282"/>
              <a:gd name="connsiteY1" fmla="*/ 1982510 h 5892639"/>
              <a:gd name="connsiteX2" fmla="*/ 6812268 w 6824282"/>
              <a:gd name="connsiteY2" fmla="*/ 4108009 h 5892639"/>
              <a:gd name="connsiteX3" fmla="*/ 6812537 w 6824282"/>
              <a:gd name="connsiteY3" fmla="*/ 5867416 h 5892639"/>
              <a:gd name="connsiteX4" fmla="*/ 2025836 w 6824282"/>
              <a:gd name="connsiteY4" fmla="*/ 5892639 h 5892639"/>
              <a:gd name="connsiteX5" fmla="*/ 664036 w 6824282"/>
              <a:gd name="connsiteY5" fmla="*/ 4012194 h 5892639"/>
              <a:gd name="connsiteX6" fmla="*/ 368556 w 6824282"/>
              <a:gd name="connsiteY6" fmla="*/ 3210873 h 5892639"/>
              <a:gd name="connsiteX7" fmla="*/ 440 w 6824282"/>
              <a:gd name="connsiteY7" fmla="*/ 67258 h 5892639"/>
              <a:gd name="connsiteX8" fmla="*/ 625212 w 6824282"/>
              <a:gd name="connsiteY8" fmla="*/ 123362 h 5892639"/>
              <a:gd name="connsiteX0" fmla="*/ 625884 w 6824954"/>
              <a:gd name="connsiteY0" fmla="*/ 136701 h 5905978"/>
              <a:gd name="connsiteX1" fmla="*/ 6824954 w 6824954"/>
              <a:gd name="connsiteY1" fmla="*/ 1995849 h 5905978"/>
              <a:gd name="connsiteX2" fmla="*/ 6812940 w 6824954"/>
              <a:gd name="connsiteY2" fmla="*/ 4121348 h 5905978"/>
              <a:gd name="connsiteX3" fmla="*/ 6813209 w 6824954"/>
              <a:gd name="connsiteY3" fmla="*/ 5880755 h 5905978"/>
              <a:gd name="connsiteX4" fmla="*/ 2026508 w 6824954"/>
              <a:gd name="connsiteY4" fmla="*/ 5905978 h 5905978"/>
              <a:gd name="connsiteX5" fmla="*/ 664708 w 6824954"/>
              <a:gd name="connsiteY5" fmla="*/ 4025533 h 5905978"/>
              <a:gd name="connsiteX6" fmla="*/ 369228 w 6824954"/>
              <a:gd name="connsiteY6" fmla="*/ 3224212 h 5905978"/>
              <a:gd name="connsiteX7" fmla="*/ 1112 w 6824954"/>
              <a:gd name="connsiteY7" fmla="*/ 80597 h 5905978"/>
              <a:gd name="connsiteX8" fmla="*/ 625884 w 6824954"/>
              <a:gd name="connsiteY8" fmla="*/ 136701 h 5905978"/>
              <a:gd name="connsiteX0" fmla="*/ 635980 w 6835050"/>
              <a:gd name="connsiteY0" fmla="*/ 106211 h 5875488"/>
              <a:gd name="connsiteX1" fmla="*/ 6835050 w 6835050"/>
              <a:gd name="connsiteY1" fmla="*/ 1965359 h 5875488"/>
              <a:gd name="connsiteX2" fmla="*/ 6823036 w 6835050"/>
              <a:gd name="connsiteY2" fmla="*/ 4090858 h 5875488"/>
              <a:gd name="connsiteX3" fmla="*/ 6823305 w 6835050"/>
              <a:gd name="connsiteY3" fmla="*/ 5850265 h 5875488"/>
              <a:gd name="connsiteX4" fmla="*/ 2036604 w 6835050"/>
              <a:gd name="connsiteY4" fmla="*/ 5875488 h 5875488"/>
              <a:gd name="connsiteX5" fmla="*/ 674804 w 6835050"/>
              <a:gd name="connsiteY5" fmla="*/ 3995043 h 5875488"/>
              <a:gd name="connsiteX6" fmla="*/ 379324 w 6835050"/>
              <a:gd name="connsiteY6" fmla="*/ 3193722 h 5875488"/>
              <a:gd name="connsiteX7" fmla="*/ 1088 w 6835050"/>
              <a:gd name="connsiteY7" fmla="*/ 90444 h 5875488"/>
              <a:gd name="connsiteX8" fmla="*/ 635980 w 6835050"/>
              <a:gd name="connsiteY8" fmla="*/ 106211 h 5875488"/>
              <a:gd name="connsiteX0" fmla="*/ 637449 w 6836519"/>
              <a:gd name="connsiteY0" fmla="*/ 135328 h 5904605"/>
              <a:gd name="connsiteX1" fmla="*/ 6836519 w 6836519"/>
              <a:gd name="connsiteY1" fmla="*/ 1994476 h 5904605"/>
              <a:gd name="connsiteX2" fmla="*/ 6824505 w 6836519"/>
              <a:gd name="connsiteY2" fmla="*/ 4119975 h 5904605"/>
              <a:gd name="connsiteX3" fmla="*/ 6824774 w 6836519"/>
              <a:gd name="connsiteY3" fmla="*/ 5879382 h 5904605"/>
              <a:gd name="connsiteX4" fmla="*/ 2038073 w 6836519"/>
              <a:gd name="connsiteY4" fmla="*/ 5904605 h 5904605"/>
              <a:gd name="connsiteX5" fmla="*/ 676273 w 6836519"/>
              <a:gd name="connsiteY5" fmla="*/ 4024160 h 5904605"/>
              <a:gd name="connsiteX6" fmla="*/ 380793 w 6836519"/>
              <a:gd name="connsiteY6" fmla="*/ 3222839 h 5904605"/>
              <a:gd name="connsiteX7" fmla="*/ 2557 w 6836519"/>
              <a:gd name="connsiteY7" fmla="*/ 119561 h 5904605"/>
              <a:gd name="connsiteX8" fmla="*/ 637449 w 6836519"/>
              <a:gd name="connsiteY8" fmla="*/ 135328 h 5904605"/>
              <a:gd name="connsiteX0" fmla="*/ 637449 w 6836519"/>
              <a:gd name="connsiteY0" fmla="*/ 93511 h 5862788"/>
              <a:gd name="connsiteX1" fmla="*/ 6836519 w 6836519"/>
              <a:gd name="connsiteY1" fmla="*/ 1952659 h 5862788"/>
              <a:gd name="connsiteX2" fmla="*/ 6824505 w 6836519"/>
              <a:gd name="connsiteY2" fmla="*/ 4078158 h 5862788"/>
              <a:gd name="connsiteX3" fmla="*/ 6824774 w 6836519"/>
              <a:gd name="connsiteY3" fmla="*/ 5837565 h 5862788"/>
              <a:gd name="connsiteX4" fmla="*/ 2038073 w 6836519"/>
              <a:gd name="connsiteY4" fmla="*/ 5862788 h 5862788"/>
              <a:gd name="connsiteX5" fmla="*/ 676273 w 6836519"/>
              <a:gd name="connsiteY5" fmla="*/ 3982343 h 5862788"/>
              <a:gd name="connsiteX6" fmla="*/ 380793 w 6836519"/>
              <a:gd name="connsiteY6" fmla="*/ 3181022 h 5862788"/>
              <a:gd name="connsiteX7" fmla="*/ 2557 w 6836519"/>
              <a:gd name="connsiteY7" fmla="*/ 138248 h 5862788"/>
              <a:gd name="connsiteX8" fmla="*/ 637449 w 6836519"/>
              <a:gd name="connsiteY8" fmla="*/ 93511 h 5862788"/>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678894 w 6839140"/>
              <a:gd name="connsiteY5" fmla="*/ 4016856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92423 w 6839140"/>
              <a:gd name="connsiteY5" fmla="*/ 4092279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77286 w 6839140"/>
              <a:gd name="connsiteY5" fmla="*/ 4145075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77286 w 6839140"/>
              <a:gd name="connsiteY5" fmla="*/ 4145075 h 5897301"/>
              <a:gd name="connsiteX6" fmla="*/ 383414 w 6839140"/>
              <a:gd name="connsiteY6" fmla="*/ 3215535 h 5897301"/>
              <a:gd name="connsiteX7" fmla="*/ 5178 w 6839140"/>
              <a:gd name="connsiteY7" fmla="*/ 172761 h 5897301"/>
              <a:gd name="connsiteX8" fmla="*/ 640070 w 6839140"/>
              <a:gd name="connsiteY8" fmla="*/ 128024 h 58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9140" h="5897301">
                <a:moveTo>
                  <a:pt x="640070" y="128024"/>
                </a:moveTo>
                <a:cubicBezTo>
                  <a:pt x="3385560" y="884462"/>
                  <a:pt x="4711046" y="1364038"/>
                  <a:pt x="6839140" y="1987172"/>
                </a:cubicBezTo>
                <a:cubicBezTo>
                  <a:pt x="6833985" y="2673233"/>
                  <a:pt x="6845232" y="3280404"/>
                  <a:pt x="6827126" y="4112671"/>
                </a:cubicBezTo>
                <a:cubicBezTo>
                  <a:pt x="6825559" y="4808984"/>
                  <a:pt x="6828962" y="5175765"/>
                  <a:pt x="6827395" y="5872078"/>
                </a:cubicBezTo>
                <a:lnTo>
                  <a:pt x="2040694" y="5897301"/>
                </a:lnTo>
                <a:lnTo>
                  <a:pt x="777286" y="4145075"/>
                </a:lnTo>
                <a:cubicBezTo>
                  <a:pt x="465935" y="3767255"/>
                  <a:pt x="426360" y="3559956"/>
                  <a:pt x="383414" y="3215535"/>
                </a:cubicBezTo>
                <a:cubicBezTo>
                  <a:pt x="250722" y="2214231"/>
                  <a:pt x="46798" y="434530"/>
                  <a:pt x="5178" y="172761"/>
                </a:cubicBezTo>
                <a:cubicBezTo>
                  <a:pt x="-36442" y="-89008"/>
                  <a:pt x="172602" y="-10551"/>
                  <a:pt x="640070" y="128024"/>
                </a:cubicBezTo>
                <a:close/>
              </a:path>
            </a:pathLst>
          </a:custGeom>
          <a:blipFill dpi="0" rotWithShape="0">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Text Placeholder 11">
            <a:extLst>
              <a:ext uri="{FF2B5EF4-FFF2-40B4-BE49-F238E27FC236}">
                <a16:creationId xmlns:a16="http://schemas.microsoft.com/office/drawing/2014/main" id="{73C85070-DE13-534F-AAD5-3AD213500083}"/>
              </a:ext>
            </a:extLst>
          </p:cNvPr>
          <p:cNvSpPr>
            <a:spLocks noGrp="1"/>
          </p:cNvSpPr>
          <p:nvPr userDrawn="1">
            <p:ph type="body" sz="quarter" idx="11" hasCustomPrompt="1"/>
          </p:nvPr>
        </p:nvSpPr>
        <p:spPr>
          <a:xfrm>
            <a:off x="359999" y="1980000"/>
            <a:ext cx="5040000"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sp>
        <p:nvSpPr>
          <p:cNvPr id="17" name="Slide Number Placeholder 5">
            <a:extLst>
              <a:ext uri="{FF2B5EF4-FFF2-40B4-BE49-F238E27FC236}">
                <a16:creationId xmlns:a16="http://schemas.microsoft.com/office/drawing/2014/main" id="{A54D7D2B-C95A-714F-B867-02AAE96F2B7C}"/>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11" name="TextBox 10">
            <a:extLst>
              <a:ext uri="{FF2B5EF4-FFF2-40B4-BE49-F238E27FC236}">
                <a16:creationId xmlns:a16="http://schemas.microsoft.com/office/drawing/2014/main" id="{12847E93-0C19-5E4D-9A33-AD6176A0F9A8}"/>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157A6C-0B58-7D4C-9393-E5E71E4757F5}"/>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3" name="Graphic 12">
            <a:extLst>
              <a:ext uri="{FF2B5EF4-FFF2-40B4-BE49-F238E27FC236}">
                <a16:creationId xmlns:a16="http://schemas.microsoft.com/office/drawing/2014/main" id="{C73EA868-3485-2542-9A1A-39EB1348817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88685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IA_SectionRe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AF6B96-A12F-1945-8D91-2097D3B33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1">
            <a:extLst>
              <a:ext uri="{FF2B5EF4-FFF2-40B4-BE49-F238E27FC236}">
                <a16:creationId xmlns:a16="http://schemas.microsoft.com/office/drawing/2014/main" id="{D298D650-E8F3-4545-ABF5-903E2FF5D018}"/>
              </a:ext>
            </a:extLst>
          </p:cNvPr>
          <p:cNvSpPr>
            <a:spLocks noGrp="1"/>
          </p:cNvSpPr>
          <p:nvPr>
            <p:ph type="body" sz="quarter" idx="11" hasCustomPrompt="1"/>
          </p:nvPr>
        </p:nvSpPr>
        <p:spPr>
          <a:xfrm>
            <a:off x="359999" y="1980000"/>
            <a:ext cx="5040000"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pic>
        <p:nvPicPr>
          <p:cNvPr id="3" name="Graphic 2">
            <a:extLst>
              <a:ext uri="{FF2B5EF4-FFF2-40B4-BE49-F238E27FC236}">
                <a16:creationId xmlns:a16="http://schemas.microsoft.com/office/drawing/2014/main" id="{B2ABAF11-BD0B-7542-94F0-2129DC9E9C52}"/>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5180"/>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28E0E0F3-5DCB-3A49-8070-D9496897D82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96106013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4.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png"/><Relationship Id="rId37" Type="http://schemas.openxmlformats.org/officeDocument/2006/relationships/image" Target="../media/image8.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7.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 Id="rId35" Type="http://schemas.openxmlformats.org/officeDocument/2006/relationships/image" Target="../media/image6.svg"/><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6106E65-026A-4C46-AFB0-85C3E7848DD0}"/>
              </a:ext>
            </a:extLst>
          </p:cNvPr>
          <p:cNvSpPr>
            <a:spLocks noGrp="1"/>
          </p:cNvSpPr>
          <p:nvPr>
            <p:ph type="title"/>
          </p:nvPr>
        </p:nvSpPr>
        <p:spPr>
          <a:xfrm>
            <a:off x="360000" y="540000"/>
            <a:ext cx="11472000" cy="1021287"/>
          </a:xfrm>
          <a:prstGeom prst="rect">
            <a:avLst/>
          </a:prstGeom>
        </p:spPr>
        <p:txBody>
          <a:bodyPr vert="horz" lIns="91440" tIns="45720" rIns="91440" bIns="45720" rtlCol="0" anchor="t">
            <a:normAutofit/>
          </a:bodyPr>
          <a:lstStyle/>
          <a:p>
            <a:r>
              <a:rPr lang="en-GB" dirty="0"/>
              <a:t>Click to edit master style</a:t>
            </a:r>
            <a:endParaRPr lang="en-US" dirty="0"/>
          </a:p>
        </p:txBody>
      </p:sp>
      <p:sp>
        <p:nvSpPr>
          <p:cNvPr id="10" name="Text Placeholder 2">
            <a:extLst>
              <a:ext uri="{FF2B5EF4-FFF2-40B4-BE49-F238E27FC236}">
                <a16:creationId xmlns:a16="http://schemas.microsoft.com/office/drawing/2014/main" id="{5707E24A-2FF5-4246-BEF6-082A6111800B}"/>
              </a:ext>
            </a:extLst>
          </p:cNvPr>
          <p:cNvSpPr>
            <a:spLocks noGrp="1"/>
          </p:cNvSpPr>
          <p:nvPr>
            <p:ph type="body" idx="1"/>
          </p:nvPr>
        </p:nvSpPr>
        <p:spPr>
          <a:xfrm>
            <a:off x="360000" y="1800000"/>
            <a:ext cx="11472000" cy="336418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D7F45575-B773-1649-9EFE-1C08EEFD46D1}"/>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4" name="TextBox 13">
            <a:extLst>
              <a:ext uri="{FF2B5EF4-FFF2-40B4-BE49-F238E27FC236}">
                <a16:creationId xmlns:a16="http://schemas.microsoft.com/office/drawing/2014/main" id="{14FEDD73-913A-A14E-9158-0586EE3B58B5}"/>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tx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tx1"/>
              </a:solidFill>
              <a:latin typeface="Arial" panose="020B0604020202020204" pitchFamily="34" charset="0"/>
              <a:cs typeface="Arial" panose="020B0604020202020204" pitchFamily="34" charset="0"/>
            </a:endParaRPr>
          </a:p>
        </p:txBody>
      </p:sp>
      <p:sp>
        <p:nvSpPr>
          <p:cNvPr id="49" name="Rectangle 9">
            <a:extLst>
              <a:ext uri="{FF2B5EF4-FFF2-40B4-BE49-F238E27FC236}">
                <a16:creationId xmlns:a16="http://schemas.microsoft.com/office/drawing/2014/main" id="{E0203ACC-1921-3649-A2D8-9E4ECC5D23B4}"/>
              </a:ext>
            </a:extLst>
          </p:cNvPr>
          <p:cNvSpPr>
            <a:spLocks noChangeArrowheads="1"/>
          </p:cNvSpPr>
          <p:nvPr userDrawn="1"/>
        </p:nvSpPr>
        <p:spPr bwMode="auto">
          <a:xfrm>
            <a:off x="-2626840" y="1353662"/>
            <a:ext cx="1844675" cy="801569"/>
          </a:xfrm>
          <a:prstGeom prst="rect">
            <a:avLst/>
          </a:prstGeom>
          <a:solidFill>
            <a:srgbClr val="333D47"/>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CHARCOAL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R51 G61 B71</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50" name="Rectangle 7">
            <a:extLst>
              <a:ext uri="{FF2B5EF4-FFF2-40B4-BE49-F238E27FC236}">
                <a16:creationId xmlns:a16="http://schemas.microsoft.com/office/drawing/2014/main" id="{3EE7A4A7-B933-B24E-AC2D-C118217EFEB4}"/>
              </a:ext>
            </a:extLst>
          </p:cNvPr>
          <p:cNvSpPr>
            <a:spLocks noChangeArrowheads="1"/>
          </p:cNvSpPr>
          <p:nvPr userDrawn="1"/>
        </p:nvSpPr>
        <p:spPr bwMode="auto">
          <a:xfrm>
            <a:off x="-2614697" y="407231"/>
            <a:ext cx="1821348" cy="806397"/>
          </a:xfrm>
          <a:prstGeom prst="rect">
            <a:avLst/>
          </a:prstGeom>
          <a:solidFill>
            <a:srgbClr val="D31145"/>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RED</a:t>
            </a:r>
          </a:p>
          <a:p>
            <a:pPr>
              <a:spcBef>
                <a:spcPct val="0"/>
              </a:spcBef>
              <a:buFontTx/>
              <a:buNone/>
            </a:pPr>
            <a:r>
              <a:rPr lang="en-US" sz="1400" spc="-100" baseline="0" dirty="0">
                <a:solidFill>
                  <a:srgbClr val="FFFFFF"/>
                </a:solidFill>
                <a:latin typeface="Arial" panose="020B0604020202020204" pitchFamily="34" charset="0"/>
                <a:cs typeface="Arial" panose="020B0604020202020204" pitchFamily="34" charset="0"/>
              </a:rPr>
              <a:t>R211 G17 B69</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57F8F61-AACF-4D43-A48E-73FD89E9FAC0}"/>
              </a:ext>
            </a:extLst>
          </p:cNvPr>
          <p:cNvSpPr txBox="1"/>
          <p:nvPr userDrawn="1"/>
        </p:nvSpPr>
        <p:spPr>
          <a:xfrm>
            <a:off x="-2942426" y="376236"/>
            <a:ext cx="259484" cy="1937287"/>
          </a:xfrm>
          <a:prstGeom prst="rect">
            <a:avLst/>
          </a:prstGeom>
          <a:noFill/>
        </p:spPr>
        <p:txBody>
          <a:bodyPr vert="vert270" wrap="square" lIns="0" tIns="0" rIns="0" bIns="0" rtlCol="0">
            <a:noAutofit/>
          </a:bodyPr>
          <a:lstStyle/>
          <a:p>
            <a:pPr algn="r">
              <a:lnSpc>
                <a:spcPct val="80000"/>
              </a:lnSpc>
            </a:pPr>
            <a:r>
              <a:rPr lang="en-US" b="1" i="0" dirty="0">
                <a:solidFill>
                  <a:srgbClr val="585858"/>
                </a:solidFill>
                <a:latin typeface="Arial" panose="020B0604020202020204" pitchFamily="34" charset="0"/>
                <a:cs typeface="Arial" panose="020B0604020202020204" pitchFamily="34" charset="0"/>
              </a:rPr>
              <a:t>CORE COLOURS</a:t>
            </a:r>
          </a:p>
        </p:txBody>
      </p:sp>
      <p:sp>
        <p:nvSpPr>
          <p:cNvPr id="67" name="Rectangle 9">
            <a:extLst>
              <a:ext uri="{FF2B5EF4-FFF2-40B4-BE49-F238E27FC236}">
                <a16:creationId xmlns:a16="http://schemas.microsoft.com/office/drawing/2014/main" id="{6E16C6D7-5D67-3F48-9BAD-5211CB2770DE}"/>
              </a:ext>
            </a:extLst>
          </p:cNvPr>
          <p:cNvSpPr>
            <a:spLocks noChangeArrowheads="1"/>
          </p:cNvSpPr>
          <p:nvPr userDrawn="1"/>
        </p:nvSpPr>
        <p:spPr bwMode="auto">
          <a:xfrm>
            <a:off x="-4617303" y="5798524"/>
            <a:ext cx="1487670" cy="646439"/>
          </a:xfrm>
          <a:prstGeom prst="rect">
            <a:avLst/>
          </a:prstGeom>
          <a:solidFill>
            <a:schemeClr val="bg2"/>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WARM GREY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R211 G202 B195</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68" name="Rectangle 9">
            <a:extLst>
              <a:ext uri="{FF2B5EF4-FFF2-40B4-BE49-F238E27FC236}">
                <a16:creationId xmlns:a16="http://schemas.microsoft.com/office/drawing/2014/main" id="{30414EC1-704C-FF47-9611-AD4C8B879B94}"/>
              </a:ext>
            </a:extLst>
          </p:cNvPr>
          <p:cNvSpPr>
            <a:spLocks noChangeArrowheads="1"/>
          </p:cNvSpPr>
          <p:nvPr userDrawn="1"/>
        </p:nvSpPr>
        <p:spPr bwMode="auto">
          <a:xfrm>
            <a:off x="-4611596" y="1877530"/>
            <a:ext cx="1487670" cy="646439"/>
          </a:xfrm>
          <a:prstGeom prst="rect">
            <a:avLst/>
          </a:prstGeom>
          <a:solidFill>
            <a:schemeClr val="accent3"/>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ORANGE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R255 G117 B77</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46EDC2E1-B0F0-2B4D-8CFB-F684F18144D9}"/>
              </a:ext>
            </a:extLst>
          </p:cNvPr>
          <p:cNvSpPr txBox="1"/>
          <p:nvPr userDrawn="1"/>
        </p:nvSpPr>
        <p:spPr>
          <a:xfrm>
            <a:off x="-4910208" y="379515"/>
            <a:ext cx="314328" cy="3271299"/>
          </a:xfrm>
          <a:prstGeom prst="rect">
            <a:avLst/>
          </a:prstGeom>
          <a:noFill/>
        </p:spPr>
        <p:txBody>
          <a:bodyPr vert="vert270" wrap="square" lIns="0" tIns="0" rIns="0" bIns="0" rtlCol="0">
            <a:noAutofit/>
          </a:bodyPr>
          <a:lstStyle/>
          <a:p>
            <a:pPr algn="r">
              <a:lnSpc>
                <a:spcPct val="80000"/>
              </a:lnSpc>
            </a:pPr>
            <a:r>
              <a:rPr lang="en-US" b="1" i="0" dirty="0">
                <a:solidFill>
                  <a:srgbClr val="585858"/>
                </a:solidFill>
                <a:latin typeface="Arial" panose="020B0604020202020204" pitchFamily="34" charset="0"/>
                <a:cs typeface="Arial" panose="020B0604020202020204" pitchFamily="34" charset="0"/>
              </a:rPr>
              <a:t>SUPPORTING COLOURS</a:t>
            </a:r>
          </a:p>
        </p:txBody>
      </p:sp>
      <p:sp>
        <p:nvSpPr>
          <p:cNvPr id="70" name="Rectangle 9">
            <a:extLst>
              <a:ext uri="{FF2B5EF4-FFF2-40B4-BE49-F238E27FC236}">
                <a16:creationId xmlns:a16="http://schemas.microsoft.com/office/drawing/2014/main" id="{32D26DB1-D22B-0146-BEE0-26A6F1234774}"/>
              </a:ext>
            </a:extLst>
          </p:cNvPr>
          <p:cNvSpPr>
            <a:spLocks noChangeArrowheads="1"/>
          </p:cNvSpPr>
          <p:nvPr userDrawn="1"/>
        </p:nvSpPr>
        <p:spPr bwMode="auto">
          <a:xfrm>
            <a:off x="-4611596" y="2663784"/>
            <a:ext cx="1487670" cy="646439"/>
          </a:xfrm>
          <a:prstGeom prst="rect">
            <a:avLst/>
          </a:prstGeom>
          <a:solidFill>
            <a:schemeClr val="accent4"/>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YELLOW</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R247 G201 B38</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1" name="Rectangle 9">
            <a:extLst>
              <a:ext uri="{FF2B5EF4-FFF2-40B4-BE49-F238E27FC236}">
                <a16:creationId xmlns:a16="http://schemas.microsoft.com/office/drawing/2014/main" id="{38917B89-6ECF-F74A-9BA2-E9FCB7C72DD1}"/>
              </a:ext>
            </a:extLst>
          </p:cNvPr>
          <p:cNvSpPr>
            <a:spLocks noChangeArrowheads="1"/>
          </p:cNvSpPr>
          <p:nvPr userDrawn="1"/>
        </p:nvSpPr>
        <p:spPr bwMode="auto">
          <a:xfrm>
            <a:off x="-4611596" y="4266004"/>
            <a:ext cx="1487670" cy="646439"/>
          </a:xfrm>
          <a:prstGeom prst="rect">
            <a:avLst/>
          </a:prstGeom>
          <a:solidFill>
            <a:schemeClr val="accent5"/>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LAVENDER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R161 G153 B186</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2" name="Rectangle 9">
            <a:extLst>
              <a:ext uri="{FF2B5EF4-FFF2-40B4-BE49-F238E27FC236}">
                <a16:creationId xmlns:a16="http://schemas.microsoft.com/office/drawing/2014/main" id="{A835CB3C-C322-B743-8984-3B3E27A039B3}"/>
              </a:ext>
            </a:extLst>
          </p:cNvPr>
          <p:cNvSpPr>
            <a:spLocks noChangeArrowheads="1"/>
          </p:cNvSpPr>
          <p:nvPr userDrawn="1"/>
        </p:nvSpPr>
        <p:spPr bwMode="auto">
          <a:xfrm>
            <a:off x="-4611596" y="5052258"/>
            <a:ext cx="1487670" cy="646439"/>
          </a:xfrm>
          <a:prstGeom prst="rect">
            <a:avLst/>
          </a:prstGeom>
          <a:solidFill>
            <a:schemeClr val="tx2"/>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BLUE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R31 G120 B173</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3" name="Rectangle 9">
            <a:extLst>
              <a:ext uri="{FF2B5EF4-FFF2-40B4-BE49-F238E27FC236}">
                <a16:creationId xmlns:a16="http://schemas.microsoft.com/office/drawing/2014/main" id="{0EB3A011-77AD-EE4C-BB9E-688A1F0E49B1}"/>
              </a:ext>
            </a:extLst>
          </p:cNvPr>
          <p:cNvSpPr>
            <a:spLocks noChangeArrowheads="1"/>
          </p:cNvSpPr>
          <p:nvPr userDrawn="1"/>
        </p:nvSpPr>
        <p:spPr bwMode="auto">
          <a:xfrm>
            <a:off x="-4611596" y="1125046"/>
            <a:ext cx="1487670" cy="646439"/>
          </a:xfrm>
          <a:prstGeom prst="rect">
            <a:avLst/>
          </a:prstGeom>
          <a:solidFill>
            <a:schemeClr val="accent2"/>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CERISE</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R186 G3 B97</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4" name="Rectangle 9">
            <a:extLst>
              <a:ext uri="{FF2B5EF4-FFF2-40B4-BE49-F238E27FC236}">
                <a16:creationId xmlns:a16="http://schemas.microsoft.com/office/drawing/2014/main" id="{402466E5-EFAB-0E4A-B977-56C6D30093B0}"/>
              </a:ext>
            </a:extLst>
          </p:cNvPr>
          <p:cNvSpPr>
            <a:spLocks noChangeArrowheads="1"/>
          </p:cNvSpPr>
          <p:nvPr userDrawn="1"/>
        </p:nvSpPr>
        <p:spPr bwMode="auto">
          <a:xfrm>
            <a:off x="-4611596" y="3449154"/>
            <a:ext cx="1487670" cy="646439"/>
          </a:xfrm>
          <a:prstGeom prst="rect">
            <a:avLst/>
          </a:prstGeom>
          <a:solidFill>
            <a:schemeClr val="accent6"/>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PURPLE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R76 G71 B148</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5" name="Rectangle 9">
            <a:extLst>
              <a:ext uri="{FF2B5EF4-FFF2-40B4-BE49-F238E27FC236}">
                <a16:creationId xmlns:a16="http://schemas.microsoft.com/office/drawing/2014/main" id="{F469A4F2-3792-2E49-8B38-6AFC63812708}"/>
              </a:ext>
            </a:extLst>
          </p:cNvPr>
          <p:cNvSpPr>
            <a:spLocks noChangeArrowheads="1"/>
          </p:cNvSpPr>
          <p:nvPr userDrawn="1"/>
        </p:nvSpPr>
        <p:spPr bwMode="auto">
          <a:xfrm>
            <a:off x="-4611596" y="373206"/>
            <a:ext cx="1487670" cy="646439"/>
          </a:xfrm>
          <a:prstGeom prst="rect">
            <a:avLst/>
          </a:prstGeom>
          <a:solidFill>
            <a:srgbClr val="FF7A85"/>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SALMON</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R255 G122 B133</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grpSp>
        <p:nvGrpSpPr>
          <p:cNvPr id="76" name="Group 75">
            <a:extLst>
              <a:ext uri="{FF2B5EF4-FFF2-40B4-BE49-F238E27FC236}">
                <a16:creationId xmlns:a16="http://schemas.microsoft.com/office/drawing/2014/main" id="{A0DFD5F1-7ED6-7A4F-A85D-AC9239B9A9E4}"/>
              </a:ext>
            </a:extLst>
          </p:cNvPr>
          <p:cNvGrpSpPr/>
          <p:nvPr userDrawn="1"/>
        </p:nvGrpSpPr>
        <p:grpSpPr>
          <a:xfrm>
            <a:off x="-4617304" y="796253"/>
            <a:ext cx="1494303" cy="224029"/>
            <a:chOff x="5716131" y="796253"/>
            <a:chExt cx="995522" cy="224029"/>
          </a:xfrm>
        </p:grpSpPr>
        <p:sp>
          <p:nvSpPr>
            <p:cNvPr id="77" name="Rectangle 19">
              <a:extLst>
                <a:ext uri="{FF2B5EF4-FFF2-40B4-BE49-F238E27FC236}">
                  <a16:creationId xmlns:a16="http://schemas.microsoft.com/office/drawing/2014/main" id="{69707F44-6BC5-024E-87D0-3237CAF96668}"/>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78" name="Rectangle 20">
              <a:extLst>
                <a:ext uri="{FF2B5EF4-FFF2-40B4-BE49-F238E27FC236}">
                  <a16:creationId xmlns:a16="http://schemas.microsoft.com/office/drawing/2014/main" id="{D0D916EB-9F54-2F4B-BDD0-F877343549EC}"/>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79" name="Group 78">
            <a:extLst>
              <a:ext uri="{FF2B5EF4-FFF2-40B4-BE49-F238E27FC236}">
                <a16:creationId xmlns:a16="http://schemas.microsoft.com/office/drawing/2014/main" id="{7E6BDFF9-62CE-8349-B945-5E4093758751}"/>
              </a:ext>
            </a:extLst>
          </p:cNvPr>
          <p:cNvGrpSpPr/>
          <p:nvPr userDrawn="1"/>
        </p:nvGrpSpPr>
        <p:grpSpPr>
          <a:xfrm>
            <a:off x="-2626840" y="1878230"/>
            <a:ext cx="1844675" cy="277791"/>
            <a:chOff x="2606261" y="3143449"/>
            <a:chExt cx="2458017" cy="277791"/>
          </a:xfrm>
        </p:grpSpPr>
        <p:sp>
          <p:nvSpPr>
            <p:cNvPr id="80" name="Rectangle 19">
              <a:extLst>
                <a:ext uri="{FF2B5EF4-FFF2-40B4-BE49-F238E27FC236}">
                  <a16:creationId xmlns:a16="http://schemas.microsoft.com/office/drawing/2014/main" id="{914B8044-F95A-A74A-BC30-F3A5C9B45BC2}"/>
                </a:ext>
              </a:extLst>
            </p:cNvPr>
            <p:cNvSpPr>
              <a:spLocks noChangeArrowheads="1"/>
            </p:cNvSpPr>
            <p:nvPr/>
          </p:nvSpPr>
          <p:spPr bwMode="auto">
            <a:xfrm>
              <a:off x="3211379" y="3143449"/>
              <a:ext cx="615945" cy="277791"/>
            </a:xfrm>
            <a:prstGeom prst="rect">
              <a:avLst/>
            </a:prstGeom>
            <a:solidFill>
              <a:schemeClr val="bg1">
                <a:alpha val="4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4</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1" name="Rectangle 20">
              <a:extLst>
                <a:ext uri="{FF2B5EF4-FFF2-40B4-BE49-F238E27FC236}">
                  <a16:creationId xmlns:a16="http://schemas.microsoft.com/office/drawing/2014/main" id="{DCFFAD6D-DAE4-824F-BF41-EE5D85829979}"/>
                </a:ext>
              </a:extLst>
            </p:cNvPr>
            <p:cNvSpPr>
              <a:spLocks noChangeArrowheads="1"/>
            </p:cNvSpPr>
            <p:nvPr/>
          </p:nvSpPr>
          <p:spPr bwMode="auto">
            <a:xfrm>
              <a:off x="3829856" y="3143449"/>
              <a:ext cx="615945" cy="277791"/>
            </a:xfrm>
            <a:prstGeom prst="rect">
              <a:avLst/>
            </a:prstGeom>
            <a:solidFill>
              <a:schemeClr val="bg1">
                <a:alpha val="6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6</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2" name="Rectangle 22">
              <a:extLst>
                <a:ext uri="{FF2B5EF4-FFF2-40B4-BE49-F238E27FC236}">
                  <a16:creationId xmlns:a16="http://schemas.microsoft.com/office/drawing/2014/main" id="{B42DD97E-811A-2B47-918D-7C0F001104F8}"/>
                </a:ext>
              </a:extLst>
            </p:cNvPr>
            <p:cNvSpPr>
              <a:spLocks noChangeArrowheads="1"/>
            </p:cNvSpPr>
            <p:nvPr/>
          </p:nvSpPr>
          <p:spPr bwMode="auto">
            <a:xfrm>
              <a:off x="4448333" y="3143449"/>
              <a:ext cx="615945" cy="277791"/>
            </a:xfrm>
            <a:prstGeom prst="rect">
              <a:avLst/>
            </a:prstGeom>
            <a:solidFill>
              <a:schemeClr val="bg1">
                <a:alpha val="8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80%</a:t>
              </a:r>
            </a:p>
          </p:txBody>
        </p:sp>
        <p:sp>
          <p:nvSpPr>
            <p:cNvPr id="83" name="Rectangle 19">
              <a:extLst>
                <a:ext uri="{FF2B5EF4-FFF2-40B4-BE49-F238E27FC236}">
                  <a16:creationId xmlns:a16="http://schemas.microsoft.com/office/drawing/2014/main" id="{3D37BE17-9C0A-E749-A606-9BC8E7CE3C80}"/>
                </a:ext>
              </a:extLst>
            </p:cNvPr>
            <p:cNvSpPr>
              <a:spLocks noChangeArrowheads="1"/>
            </p:cNvSpPr>
            <p:nvPr/>
          </p:nvSpPr>
          <p:spPr bwMode="auto">
            <a:xfrm>
              <a:off x="2606261" y="3143449"/>
              <a:ext cx="615945" cy="277791"/>
            </a:xfrm>
            <a:prstGeom prst="rect">
              <a:avLst/>
            </a:prstGeom>
            <a:solidFill>
              <a:schemeClr val="bg1">
                <a:alpha val="2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20%</a:t>
              </a:r>
            </a:p>
          </p:txBody>
        </p:sp>
      </p:grpSp>
      <p:grpSp>
        <p:nvGrpSpPr>
          <p:cNvPr id="84" name="Group 83">
            <a:extLst>
              <a:ext uri="{FF2B5EF4-FFF2-40B4-BE49-F238E27FC236}">
                <a16:creationId xmlns:a16="http://schemas.microsoft.com/office/drawing/2014/main" id="{029FDAA7-EDA4-E344-BCAC-7F6CCDECD451}"/>
              </a:ext>
            </a:extLst>
          </p:cNvPr>
          <p:cNvGrpSpPr/>
          <p:nvPr userDrawn="1"/>
        </p:nvGrpSpPr>
        <p:grpSpPr>
          <a:xfrm>
            <a:off x="-2626840" y="957107"/>
            <a:ext cx="1844675" cy="277791"/>
            <a:chOff x="2606261" y="3143449"/>
            <a:chExt cx="2458017" cy="277791"/>
          </a:xfrm>
        </p:grpSpPr>
        <p:sp>
          <p:nvSpPr>
            <p:cNvPr id="85" name="Rectangle 19">
              <a:extLst>
                <a:ext uri="{FF2B5EF4-FFF2-40B4-BE49-F238E27FC236}">
                  <a16:creationId xmlns:a16="http://schemas.microsoft.com/office/drawing/2014/main" id="{322E5F21-86AC-9847-9EAE-BB1715E938D4}"/>
                </a:ext>
              </a:extLst>
            </p:cNvPr>
            <p:cNvSpPr>
              <a:spLocks noChangeArrowheads="1"/>
            </p:cNvSpPr>
            <p:nvPr/>
          </p:nvSpPr>
          <p:spPr bwMode="auto">
            <a:xfrm>
              <a:off x="3211379" y="3143449"/>
              <a:ext cx="615945" cy="277791"/>
            </a:xfrm>
            <a:prstGeom prst="rect">
              <a:avLst/>
            </a:prstGeom>
            <a:solidFill>
              <a:schemeClr val="bg1">
                <a:alpha val="4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4</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6" name="Rectangle 20">
              <a:extLst>
                <a:ext uri="{FF2B5EF4-FFF2-40B4-BE49-F238E27FC236}">
                  <a16:creationId xmlns:a16="http://schemas.microsoft.com/office/drawing/2014/main" id="{6F019A4D-1606-E749-A834-546B40C5FC10}"/>
                </a:ext>
              </a:extLst>
            </p:cNvPr>
            <p:cNvSpPr>
              <a:spLocks noChangeArrowheads="1"/>
            </p:cNvSpPr>
            <p:nvPr/>
          </p:nvSpPr>
          <p:spPr bwMode="auto">
            <a:xfrm>
              <a:off x="3829856" y="3143449"/>
              <a:ext cx="615945" cy="277791"/>
            </a:xfrm>
            <a:prstGeom prst="rect">
              <a:avLst/>
            </a:prstGeom>
            <a:solidFill>
              <a:schemeClr val="bg1">
                <a:alpha val="6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6</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7" name="Rectangle 22">
              <a:extLst>
                <a:ext uri="{FF2B5EF4-FFF2-40B4-BE49-F238E27FC236}">
                  <a16:creationId xmlns:a16="http://schemas.microsoft.com/office/drawing/2014/main" id="{7308B2FC-69DD-954E-8980-2EC3AA1D7544}"/>
                </a:ext>
              </a:extLst>
            </p:cNvPr>
            <p:cNvSpPr>
              <a:spLocks noChangeArrowheads="1"/>
            </p:cNvSpPr>
            <p:nvPr/>
          </p:nvSpPr>
          <p:spPr bwMode="auto">
            <a:xfrm>
              <a:off x="4448333" y="3143449"/>
              <a:ext cx="615945" cy="277791"/>
            </a:xfrm>
            <a:prstGeom prst="rect">
              <a:avLst/>
            </a:prstGeom>
            <a:solidFill>
              <a:schemeClr val="bg1">
                <a:alpha val="8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80%</a:t>
              </a:r>
            </a:p>
          </p:txBody>
        </p:sp>
        <p:sp>
          <p:nvSpPr>
            <p:cNvPr id="88" name="Rectangle 19">
              <a:extLst>
                <a:ext uri="{FF2B5EF4-FFF2-40B4-BE49-F238E27FC236}">
                  <a16:creationId xmlns:a16="http://schemas.microsoft.com/office/drawing/2014/main" id="{74AC479E-3F57-E644-A3C7-97D4AB45ADFF}"/>
                </a:ext>
              </a:extLst>
            </p:cNvPr>
            <p:cNvSpPr>
              <a:spLocks noChangeArrowheads="1"/>
            </p:cNvSpPr>
            <p:nvPr/>
          </p:nvSpPr>
          <p:spPr bwMode="auto">
            <a:xfrm>
              <a:off x="2606261" y="3143449"/>
              <a:ext cx="615945" cy="277791"/>
            </a:xfrm>
            <a:prstGeom prst="rect">
              <a:avLst/>
            </a:prstGeom>
            <a:solidFill>
              <a:schemeClr val="bg1">
                <a:alpha val="2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20%</a:t>
              </a:r>
            </a:p>
          </p:txBody>
        </p:sp>
      </p:grpSp>
      <p:grpSp>
        <p:nvGrpSpPr>
          <p:cNvPr id="89" name="Group 88">
            <a:extLst>
              <a:ext uri="{FF2B5EF4-FFF2-40B4-BE49-F238E27FC236}">
                <a16:creationId xmlns:a16="http://schemas.microsoft.com/office/drawing/2014/main" id="{EE533266-6387-9B46-8624-65A0D9D79FF0}"/>
              </a:ext>
            </a:extLst>
          </p:cNvPr>
          <p:cNvGrpSpPr/>
          <p:nvPr userDrawn="1"/>
        </p:nvGrpSpPr>
        <p:grpSpPr>
          <a:xfrm>
            <a:off x="-4617304" y="1549288"/>
            <a:ext cx="1494303" cy="224029"/>
            <a:chOff x="5716131" y="796253"/>
            <a:chExt cx="995522" cy="224029"/>
          </a:xfrm>
        </p:grpSpPr>
        <p:sp>
          <p:nvSpPr>
            <p:cNvPr id="90" name="Rectangle 19">
              <a:extLst>
                <a:ext uri="{FF2B5EF4-FFF2-40B4-BE49-F238E27FC236}">
                  <a16:creationId xmlns:a16="http://schemas.microsoft.com/office/drawing/2014/main" id="{BB7C84DB-7787-A44D-865E-1BD05831D911}"/>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91" name="Rectangle 20">
              <a:extLst>
                <a:ext uri="{FF2B5EF4-FFF2-40B4-BE49-F238E27FC236}">
                  <a16:creationId xmlns:a16="http://schemas.microsoft.com/office/drawing/2014/main" id="{9A96F96C-40C9-8D49-A8DD-AB3B11C9C2C0}"/>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92" name="Group 91">
            <a:extLst>
              <a:ext uri="{FF2B5EF4-FFF2-40B4-BE49-F238E27FC236}">
                <a16:creationId xmlns:a16="http://schemas.microsoft.com/office/drawing/2014/main" id="{DA26BA09-7293-5840-8B41-BA669E1DA42E}"/>
              </a:ext>
            </a:extLst>
          </p:cNvPr>
          <p:cNvGrpSpPr/>
          <p:nvPr userDrawn="1"/>
        </p:nvGrpSpPr>
        <p:grpSpPr>
          <a:xfrm>
            <a:off x="-4617304" y="2295599"/>
            <a:ext cx="1494303" cy="224029"/>
            <a:chOff x="5716131" y="796253"/>
            <a:chExt cx="995522" cy="224029"/>
          </a:xfrm>
        </p:grpSpPr>
        <p:sp>
          <p:nvSpPr>
            <p:cNvPr id="93" name="Rectangle 19">
              <a:extLst>
                <a:ext uri="{FF2B5EF4-FFF2-40B4-BE49-F238E27FC236}">
                  <a16:creationId xmlns:a16="http://schemas.microsoft.com/office/drawing/2014/main" id="{07DA5FAE-B117-1349-8D4B-5D7FCC8142A1}"/>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94" name="Rectangle 20">
              <a:extLst>
                <a:ext uri="{FF2B5EF4-FFF2-40B4-BE49-F238E27FC236}">
                  <a16:creationId xmlns:a16="http://schemas.microsoft.com/office/drawing/2014/main" id="{F8E4D5C8-28FE-3740-934F-B88CFC79C337}"/>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95" name="Group 94">
            <a:extLst>
              <a:ext uri="{FF2B5EF4-FFF2-40B4-BE49-F238E27FC236}">
                <a16:creationId xmlns:a16="http://schemas.microsoft.com/office/drawing/2014/main" id="{BE60DD88-FE73-4A4E-83B0-C27EC4180A40}"/>
              </a:ext>
            </a:extLst>
          </p:cNvPr>
          <p:cNvGrpSpPr/>
          <p:nvPr userDrawn="1"/>
        </p:nvGrpSpPr>
        <p:grpSpPr>
          <a:xfrm>
            <a:off x="-4617304" y="3088976"/>
            <a:ext cx="1494303" cy="224029"/>
            <a:chOff x="5716131" y="796253"/>
            <a:chExt cx="995522" cy="224029"/>
          </a:xfrm>
        </p:grpSpPr>
        <p:sp>
          <p:nvSpPr>
            <p:cNvPr id="96" name="Rectangle 19">
              <a:extLst>
                <a:ext uri="{FF2B5EF4-FFF2-40B4-BE49-F238E27FC236}">
                  <a16:creationId xmlns:a16="http://schemas.microsoft.com/office/drawing/2014/main" id="{F65AC04E-77DF-3D4F-ABC4-331908CD1675}"/>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97" name="Rectangle 20">
              <a:extLst>
                <a:ext uri="{FF2B5EF4-FFF2-40B4-BE49-F238E27FC236}">
                  <a16:creationId xmlns:a16="http://schemas.microsoft.com/office/drawing/2014/main" id="{3A43A58E-FE1C-F241-9FCD-27CDB423B5A7}"/>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98" name="Group 97">
            <a:extLst>
              <a:ext uri="{FF2B5EF4-FFF2-40B4-BE49-F238E27FC236}">
                <a16:creationId xmlns:a16="http://schemas.microsoft.com/office/drawing/2014/main" id="{85EC0C6B-BF0B-E84D-94EC-435A104A61F7}"/>
              </a:ext>
            </a:extLst>
          </p:cNvPr>
          <p:cNvGrpSpPr/>
          <p:nvPr userDrawn="1"/>
        </p:nvGrpSpPr>
        <p:grpSpPr>
          <a:xfrm>
            <a:off x="-4617304" y="3875629"/>
            <a:ext cx="1494303" cy="224029"/>
            <a:chOff x="5716131" y="796253"/>
            <a:chExt cx="995522" cy="224029"/>
          </a:xfrm>
        </p:grpSpPr>
        <p:sp>
          <p:nvSpPr>
            <p:cNvPr id="99" name="Rectangle 19">
              <a:extLst>
                <a:ext uri="{FF2B5EF4-FFF2-40B4-BE49-F238E27FC236}">
                  <a16:creationId xmlns:a16="http://schemas.microsoft.com/office/drawing/2014/main" id="{E7176F59-7B72-9148-B6EC-3D9A485B69F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0" name="Rectangle 20">
              <a:extLst>
                <a:ext uri="{FF2B5EF4-FFF2-40B4-BE49-F238E27FC236}">
                  <a16:creationId xmlns:a16="http://schemas.microsoft.com/office/drawing/2014/main" id="{2C7F8097-BD91-F644-9F8C-937FCE32DCE9}"/>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101" name="Group 100">
            <a:extLst>
              <a:ext uri="{FF2B5EF4-FFF2-40B4-BE49-F238E27FC236}">
                <a16:creationId xmlns:a16="http://schemas.microsoft.com/office/drawing/2014/main" id="{1E38DB8D-4AE7-FB41-966F-59657509D300}"/>
              </a:ext>
            </a:extLst>
          </p:cNvPr>
          <p:cNvGrpSpPr/>
          <p:nvPr userDrawn="1"/>
        </p:nvGrpSpPr>
        <p:grpSpPr>
          <a:xfrm>
            <a:off x="-4617304" y="4695900"/>
            <a:ext cx="1494303" cy="224029"/>
            <a:chOff x="5716131" y="796253"/>
            <a:chExt cx="995522" cy="224029"/>
          </a:xfrm>
        </p:grpSpPr>
        <p:sp>
          <p:nvSpPr>
            <p:cNvPr id="102" name="Rectangle 19">
              <a:extLst>
                <a:ext uri="{FF2B5EF4-FFF2-40B4-BE49-F238E27FC236}">
                  <a16:creationId xmlns:a16="http://schemas.microsoft.com/office/drawing/2014/main" id="{8E88217E-F57C-0F4D-A0DC-EAC60891AFD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3" name="Rectangle 20">
              <a:extLst>
                <a:ext uri="{FF2B5EF4-FFF2-40B4-BE49-F238E27FC236}">
                  <a16:creationId xmlns:a16="http://schemas.microsoft.com/office/drawing/2014/main" id="{0FE0007D-5F31-E149-B0CF-AB6784C43E66}"/>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104" name="Group 103">
            <a:extLst>
              <a:ext uri="{FF2B5EF4-FFF2-40B4-BE49-F238E27FC236}">
                <a16:creationId xmlns:a16="http://schemas.microsoft.com/office/drawing/2014/main" id="{5FE9AD56-297C-DB4B-A7BE-D6B0F01510E8}"/>
              </a:ext>
            </a:extLst>
          </p:cNvPr>
          <p:cNvGrpSpPr/>
          <p:nvPr userDrawn="1"/>
        </p:nvGrpSpPr>
        <p:grpSpPr>
          <a:xfrm>
            <a:off x="-4617304" y="5482553"/>
            <a:ext cx="1494303" cy="224029"/>
            <a:chOff x="5716131" y="796253"/>
            <a:chExt cx="995522" cy="224029"/>
          </a:xfrm>
        </p:grpSpPr>
        <p:sp>
          <p:nvSpPr>
            <p:cNvPr id="105" name="Rectangle 19">
              <a:extLst>
                <a:ext uri="{FF2B5EF4-FFF2-40B4-BE49-F238E27FC236}">
                  <a16:creationId xmlns:a16="http://schemas.microsoft.com/office/drawing/2014/main" id="{BAE1D5DB-96CD-7A41-AC4C-B60EE6BB7AE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6" name="Rectangle 20">
              <a:extLst>
                <a:ext uri="{FF2B5EF4-FFF2-40B4-BE49-F238E27FC236}">
                  <a16:creationId xmlns:a16="http://schemas.microsoft.com/office/drawing/2014/main" id="{91DC9FA1-0AEE-A849-8DCF-0F227C3A707E}"/>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107" name="Group 106">
            <a:extLst>
              <a:ext uri="{FF2B5EF4-FFF2-40B4-BE49-F238E27FC236}">
                <a16:creationId xmlns:a16="http://schemas.microsoft.com/office/drawing/2014/main" id="{D51248F3-2F75-594D-B53D-6D8AF82EB3EE}"/>
              </a:ext>
            </a:extLst>
          </p:cNvPr>
          <p:cNvGrpSpPr/>
          <p:nvPr userDrawn="1"/>
        </p:nvGrpSpPr>
        <p:grpSpPr>
          <a:xfrm>
            <a:off x="-4617304" y="6228865"/>
            <a:ext cx="1494303" cy="224029"/>
            <a:chOff x="5716131" y="796253"/>
            <a:chExt cx="995522" cy="224029"/>
          </a:xfrm>
        </p:grpSpPr>
        <p:sp>
          <p:nvSpPr>
            <p:cNvPr id="108" name="Rectangle 19">
              <a:extLst>
                <a:ext uri="{FF2B5EF4-FFF2-40B4-BE49-F238E27FC236}">
                  <a16:creationId xmlns:a16="http://schemas.microsoft.com/office/drawing/2014/main" id="{2C100E18-2C92-5642-871F-193C519D3709}"/>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9" name="Rectangle 20">
              <a:extLst>
                <a:ext uri="{FF2B5EF4-FFF2-40B4-BE49-F238E27FC236}">
                  <a16:creationId xmlns:a16="http://schemas.microsoft.com/office/drawing/2014/main" id="{C725273B-18AD-5547-A9A0-E5E2D55F1583}"/>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pic>
        <p:nvPicPr>
          <p:cNvPr id="3" name="Graphic 2">
            <a:extLst>
              <a:ext uri="{FF2B5EF4-FFF2-40B4-BE49-F238E27FC236}">
                <a16:creationId xmlns:a16="http://schemas.microsoft.com/office/drawing/2014/main" id="{1CF833E4-0060-484E-9965-5F640274ADE4}"/>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164590" y="5400000"/>
            <a:ext cx="1828800" cy="660400"/>
          </a:xfrm>
          <a:prstGeom prst="rect">
            <a:avLst/>
          </a:prstGeom>
        </p:spPr>
      </p:pic>
      <p:pic>
        <p:nvPicPr>
          <p:cNvPr id="6" name="Graphic 5">
            <a:extLst>
              <a:ext uri="{FF2B5EF4-FFF2-40B4-BE49-F238E27FC236}">
                <a16:creationId xmlns:a16="http://schemas.microsoft.com/office/drawing/2014/main" id="{5EABF413-2674-1F41-94B7-816E8AFB8043}"/>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164590" y="4661279"/>
            <a:ext cx="1828800" cy="660400"/>
          </a:xfrm>
          <a:prstGeom prst="rect">
            <a:avLst/>
          </a:prstGeom>
        </p:spPr>
      </p:pic>
      <p:pic>
        <p:nvPicPr>
          <p:cNvPr id="13" name="Graphic 12">
            <a:extLst>
              <a:ext uri="{FF2B5EF4-FFF2-40B4-BE49-F238E27FC236}">
                <a16:creationId xmlns:a16="http://schemas.microsoft.com/office/drawing/2014/main" id="{82AB809A-5890-BF46-A223-5F7B2A123F1A}"/>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164590" y="3600000"/>
            <a:ext cx="635000" cy="660400"/>
          </a:xfrm>
          <a:prstGeom prst="rect">
            <a:avLst/>
          </a:prstGeom>
        </p:spPr>
      </p:pic>
      <p:pic>
        <p:nvPicPr>
          <p:cNvPr id="17" name="Graphic 16">
            <a:extLst>
              <a:ext uri="{FF2B5EF4-FFF2-40B4-BE49-F238E27FC236}">
                <a16:creationId xmlns:a16="http://schemas.microsoft.com/office/drawing/2014/main" id="{42CF3A70-9F27-F645-9FE9-CD81E473DE48}"/>
              </a:ext>
            </a:extLst>
          </p:cNvPr>
          <p:cNvPicPr>
            <a:picLocks noChangeAspect="1"/>
          </p:cNvPicPr>
          <p:nvPr userDrawn="1"/>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874969" y="3600000"/>
            <a:ext cx="635000" cy="660400"/>
          </a:xfrm>
          <a:prstGeom prst="rect">
            <a:avLst/>
          </a:prstGeom>
        </p:spPr>
      </p:pic>
      <p:pic>
        <p:nvPicPr>
          <p:cNvPr id="66" name="Graphic 65">
            <a:extLst>
              <a:ext uri="{FF2B5EF4-FFF2-40B4-BE49-F238E27FC236}">
                <a16:creationId xmlns:a16="http://schemas.microsoft.com/office/drawing/2014/main" id="{431D2582-2034-5549-AD4B-D03117CF6A98}"/>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2014199587"/>
      </p:ext>
    </p:extLst>
  </p:cSld>
  <p:clrMap bg1="lt1" tx1="dk1" bg2="lt2" tx2="dk2" accent1="accent1" accent2="accent2" accent3="accent3" accent4="accent4" accent5="accent5" accent6="accent6" hlink="hlink" folHlink="folHlink"/>
  <p:sldLayoutIdLst>
    <p:sldLayoutId id="2147483651" r:id="rId1"/>
    <p:sldLayoutId id="2147483742" r:id="rId2"/>
    <p:sldLayoutId id="2147483743" r:id="rId3"/>
    <p:sldLayoutId id="2147483744" r:id="rId4"/>
    <p:sldLayoutId id="2147483722" r:id="rId5"/>
    <p:sldLayoutId id="2147483725" r:id="rId6"/>
    <p:sldLayoutId id="2147483723" r:id="rId7"/>
    <p:sldLayoutId id="2147483724" r:id="rId8"/>
    <p:sldLayoutId id="2147483688" r:id="rId9"/>
    <p:sldLayoutId id="2147483678" r:id="rId10"/>
    <p:sldLayoutId id="2147483701" r:id="rId11"/>
    <p:sldLayoutId id="2147483679" r:id="rId12"/>
    <p:sldLayoutId id="2147483681" r:id="rId13"/>
    <p:sldLayoutId id="2147483672" r:id="rId14"/>
    <p:sldLayoutId id="2147483702" r:id="rId15"/>
    <p:sldLayoutId id="2147483707" r:id="rId16"/>
    <p:sldLayoutId id="2147483721" r:id="rId17"/>
    <p:sldLayoutId id="2147483720" r:id="rId18"/>
    <p:sldLayoutId id="2147483716" r:id="rId19"/>
    <p:sldLayoutId id="2147483717" r:id="rId20"/>
    <p:sldLayoutId id="2147483713" r:id="rId21"/>
    <p:sldLayoutId id="2147483748" r:id="rId22"/>
    <p:sldLayoutId id="2147483749" r:id="rId23"/>
    <p:sldLayoutId id="2147483745" r:id="rId24"/>
    <p:sldLayoutId id="2147483746" r:id="rId25"/>
    <p:sldLayoutId id="2147483747" r:id="rId26"/>
    <p:sldLayoutId id="2147483750" r:id="rId27"/>
    <p:sldLayoutId id="2147483751" r:id="rId28"/>
  </p:sldLayoutIdLst>
  <p:hf hdr="0" ftr="0" dt="0"/>
  <p:txStyles>
    <p:title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744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13.xml"/><Relationship Id="rId4" Type="http://schemas.openxmlformats.org/officeDocument/2006/relationships/image" Target="../media/image109.png"/></Relationships>
</file>

<file path=ppt/slides/_rels/slide1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jpeg"/><Relationship Id="rId1" Type="http://schemas.openxmlformats.org/officeDocument/2006/relationships/slideLayout" Target="../slideLayouts/slideLayout13.xml"/><Relationship Id="rId6" Type="http://schemas.openxmlformats.org/officeDocument/2006/relationships/image" Target="../media/image114.jpeg"/><Relationship Id="rId5" Type="http://schemas.openxmlformats.org/officeDocument/2006/relationships/image" Target="../media/image113.png"/><Relationship Id="rId4" Type="http://schemas.openxmlformats.org/officeDocument/2006/relationships/image" Target="../media/image1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7.svg"/><Relationship Id="rId2" Type="http://schemas.openxmlformats.org/officeDocument/2006/relationships/image" Target="../media/image116.png"/><Relationship Id="rId1" Type="http://schemas.openxmlformats.org/officeDocument/2006/relationships/slideLayout" Target="../slideLayouts/slideLayout13.xml"/><Relationship Id="rId5" Type="http://schemas.openxmlformats.org/officeDocument/2006/relationships/chart" Target="../charts/chart15.xml"/><Relationship Id="rId4" Type="http://schemas.openxmlformats.org/officeDocument/2006/relationships/chart" Target="../charts/char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13.xml"/><Relationship Id="rId4" Type="http://schemas.openxmlformats.org/officeDocument/2006/relationships/image" Target="../media/image114.jpeg"/></Relationships>
</file>

<file path=ppt/slides/_rels/slide1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sv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7.xml"/><Relationship Id="rId6" Type="http://schemas.openxmlformats.org/officeDocument/2006/relationships/image" Target="../media/image122.sv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7.xml"/><Relationship Id="rId4" Type="http://schemas.openxmlformats.org/officeDocument/2006/relationships/image" Target="../media/image1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png"/><Relationship Id="rId1" Type="http://schemas.openxmlformats.org/officeDocument/2006/relationships/slideLayout" Target="../slideLayouts/slideLayout28.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44.png"/><Relationship Id="rId2" Type="http://schemas.openxmlformats.org/officeDocument/2006/relationships/image" Target="../media/image139.jpeg"/><Relationship Id="rId1" Type="http://schemas.openxmlformats.org/officeDocument/2006/relationships/slideLayout" Target="../slideLayouts/slideLayout28.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image" Target="../media/image141.png"/></Relationships>
</file>

<file path=ppt/slides/_rels/slide2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28.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1.xml"/><Relationship Id="rId16" Type="http://schemas.openxmlformats.org/officeDocument/2006/relationships/image" Target="../media/image58.svg"/><Relationship Id="rId1" Type="http://schemas.openxmlformats.org/officeDocument/2006/relationships/slideLayout" Target="../slideLayouts/slideLayout13.xml"/><Relationship Id="rId6" Type="http://schemas.openxmlformats.org/officeDocument/2006/relationships/image" Target="../media/image48.sv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svg"/><Relationship Id="rId19" Type="http://schemas.openxmlformats.org/officeDocument/2006/relationships/image" Target="../media/image61.pn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s>
</file>

<file path=ppt/slides/_rels/slide4.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sv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svg"/><Relationship Id="rId21" Type="http://schemas.openxmlformats.org/officeDocument/2006/relationships/image" Target="../media/image81.sv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svg"/><Relationship Id="rId25" Type="http://schemas.openxmlformats.org/officeDocument/2006/relationships/image" Target="../media/image85.svg"/><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svg"/><Relationship Id="rId1" Type="http://schemas.openxmlformats.org/officeDocument/2006/relationships/slideLayout" Target="../slideLayouts/slideLayout13.xml"/><Relationship Id="rId6" Type="http://schemas.openxmlformats.org/officeDocument/2006/relationships/image" Target="../media/image66.svg"/><Relationship Id="rId11" Type="http://schemas.openxmlformats.org/officeDocument/2006/relationships/image" Target="../media/image71.sv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svg"/><Relationship Id="rId4" Type="http://schemas.openxmlformats.org/officeDocument/2006/relationships/image" Target="../media/image64.svg"/><Relationship Id="rId9" Type="http://schemas.openxmlformats.org/officeDocument/2006/relationships/image" Target="../media/image69.sv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svg"/></Relationships>
</file>

<file path=ppt/slides/_rels/slide5.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85.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93.svg"/><Relationship Id="rId11" Type="http://schemas.openxmlformats.org/officeDocument/2006/relationships/image" Target="../media/image84.png"/><Relationship Id="rId5" Type="http://schemas.openxmlformats.org/officeDocument/2006/relationships/image" Target="../media/image92.png"/><Relationship Id="rId10" Type="http://schemas.openxmlformats.org/officeDocument/2006/relationships/image" Target="../media/image97.svg"/><Relationship Id="rId4" Type="http://schemas.openxmlformats.org/officeDocument/2006/relationships/image" Target="../media/image91.svg"/><Relationship Id="rId9" Type="http://schemas.openxmlformats.org/officeDocument/2006/relationships/image" Target="../media/image96.png"/></Relationships>
</file>

<file path=ppt/slides/_rels/slide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3" Type="http://schemas.openxmlformats.org/officeDocument/2006/relationships/image" Target="../media/image99.svg"/><Relationship Id="rId7" Type="http://schemas.openxmlformats.org/officeDocument/2006/relationships/image" Target="../media/image64.svg"/><Relationship Id="rId12" Type="http://schemas.openxmlformats.org/officeDocument/2006/relationships/image" Target="../media/image106.png"/><Relationship Id="rId17" Type="http://schemas.openxmlformats.org/officeDocument/2006/relationships/image" Target="../media/image85.svg"/><Relationship Id="rId2" Type="http://schemas.openxmlformats.org/officeDocument/2006/relationships/image" Target="../media/image98.png"/><Relationship Id="rId16" Type="http://schemas.openxmlformats.org/officeDocument/2006/relationships/image" Target="../media/image84.png"/><Relationship Id="rId1" Type="http://schemas.openxmlformats.org/officeDocument/2006/relationships/slideLayout" Target="../slideLayouts/slideLayout13.xml"/><Relationship Id="rId6" Type="http://schemas.openxmlformats.org/officeDocument/2006/relationships/image" Target="../media/image62.png"/><Relationship Id="rId11" Type="http://schemas.openxmlformats.org/officeDocument/2006/relationships/image" Target="../media/image105.svg"/><Relationship Id="rId5" Type="http://schemas.openxmlformats.org/officeDocument/2006/relationships/image" Target="../media/image101.svg"/><Relationship Id="rId15" Type="http://schemas.openxmlformats.org/officeDocument/2006/relationships/image" Target="../media/image69.svg"/><Relationship Id="rId10" Type="http://schemas.openxmlformats.org/officeDocument/2006/relationships/image" Target="../media/image104.png"/><Relationship Id="rId4" Type="http://schemas.openxmlformats.org/officeDocument/2006/relationships/image" Target="../media/image100.png"/><Relationship Id="rId9" Type="http://schemas.openxmlformats.org/officeDocument/2006/relationships/image" Target="../media/image103.svg"/><Relationship Id="rId14" Type="http://schemas.openxmlformats.org/officeDocument/2006/relationships/image" Target="../media/image67.png"/></Relationships>
</file>

<file path=ppt/slides/_rels/slide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chart" Target="../charts/chart7.xml"/><Relationship Id="rId3" Type="http://schemas.openxmlformats.org/officeDocument/2006/relationships/chart" Target="../charts/chart2.xml"/><Relationship Id="rId7" Type="http://schemas.openxmlformats.org/officeDocument/2006/relationships/chart" Target="../charts/chart6.xml"/><Relationship Id="rId12" Type="http://schemas.openxmlformats.org/officeDocument/2006/relationships/chart" Target="../charts/chart11.xml"/><Relationship Id="rId2" Type="http://schemas.openxmlformats.org/officeDocument/2006/relationships/chart" Target="../charts/chart1.xml"/><Relationship Id="rId1" Type="http://schemas.openxmlformats.org/officeDocument/2006/relationships/slideLayout" Target="../slideLayouts/slideLayout13.xml"/><Relationship Id="rId6" Type="http://schemas.openxmlformats.org/officeDocument/2006/relationships/chart" Target="../charts/chart5.xml"/><Relationship Id="rId11" Type="http://schemas.openxmlformats.org/officeDocument/2006/relationships/chart" Target="../charts/chart10.xml"/><Relationship Id="rId5" Type="http://schemas.openxmlformats.org/officeDocument/2006/relationships/chart" Target="../charts/chart4.xml"/><Relationship Id="rId10" Type="http://schemas.openxmlformats.org/officeDocument/2006/relationships/chart" Target="../charts/chart9.xml"/><Relationship Id="rId4" Type="http://schemas.openxmlformats.org/officeDocument/2006/relationships/chart" Target="../charts/chart3.xml"/><Relationship Id="rId9" Type="http://schemas.openxmlformats.org/officeDocument/2006/relationships/chart" Target="../charts/char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598DBDC6-EA2A-4E42-8B1A-19A3976201B8}"/>
              </a:ext>
            </a:extLst>
          </p:cNvPr>
          <p:cNvSpPr>
            <a:spLocks noGrp="1"/>
          </p:cNvSpPr>
          <p:nvPr>
            <p:ph type="subTitle" idx="1"/>
          </p:nvPr>
        </p:nvSpPr>
        <p:spPr/>
        <p:txBody>
          <a:bodyPr/>
          <a:lstStyle/>
          <a:p>
            <a:r>
              <a:rPr lang="en-US" dirty="0"/>
              <a:t>Supporting Material</a:t>
            </a:r>
          </a:p>
        </p:txBody>
      </p:sp>
      <p:sp>
        <p:nvSpPr>
          <p:cNvPr id="3" name="Text Placeholder 2">
            <a:extLst>
              <a:ext uri="{FF2B5EF4-FFF2-40B4-BE49-F238E27FC236}">
                <a16:creationId xmlns:a16="http://schemas.microsoft.com/office/drawing/2014/main" id="{1BB55E8E-60B9-464B-B474-0F0B79BF9470}"/>
              </a:ext>
            </a:extLst>
          </p:cNvPr>
          <p:cNvSpPr>
            <a:spLocks noGrp="1"/>
          </p:cNvSpPr>
          <p:nvPr>
            <p:ph type="body" sz="quarter" idx="10"/>
          </p:nvPr>
        </p:nvSpPr>
        <p:spPr>
          <a:xfrm>
            <a:off x="360000" y="1747307"/>
            <a:ext cx="5400000" cy="1269000"/>
          </a:xfrm>
        </p:spPr>
        <p:txBody>
          <a:bodyPr/>
          <a:lstStyle/>
          <a:p>
            <a:r>
              <a:rPr lang="en-US" dirty="0"/>
              <a:t>Digital Transformation</a:t>
            </a:r>
          </a:p>
        </p:txBody>
      </p:sp>
      <p:sp>
        <p:nvSpPr>
          <p:cNvPr id="7" name="Trapezoid 5">
            <a:extLst>
              <a:ext uri="{FF2B5EF4-FFF2-40B4-BE49-F238E27FC236}">
                <a16:creationId xmlns:a16="http://schemas.microsoft.com/office/drawing/2014/main" id="{E834DD46-BD6F-514F-B17D-E1598559AB20}"/>
              </a:ext>
            </a:extLst>
          </p:cNvPr>
          <p:cNvSpPr/>
          <p:nvPr/>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1261591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343D308-9378-441F-89E0-0392F33A7F26}"/>
              </a:ext>
            </a:extLst>
          </p:cNvPr>
          <p:cNvSpPr>
            <a:spLocks noGrp="1"/>
          </p:cNvSpPr>
          <p:nvPr>
            <p:ph type="body" sz="quarter" idx="10"/>
          </p:nvPr>
        </p:nvSpPr>
        <p:spPr/>
        <p:txBody>
          <a:bodyPr/>
          <a:lstStyle/>
          <a:p>
            <a:r>
              <a:rPr lang="en-US" dirty="0"/>
              <a:t>Target State Architecture : Risks &amp; Recommendation</a:t>
            </a:r>
          </a:p>
        </p:txBody>
      </p:sp>
      <p:sp>
        <p:nvSpPr>
          <p:cNvPr id="5" name="Slide Number Placeholder 4">
            <a:extLst>
              <a:ext uri="{FF2B5EF4-FFF2-40B4-BE49-F238E27FC236}">
                <a16:creationId xmlns:a16="http://schemas.microsoft.com/office/drawing/2014/main" id="{D2BCA2CB-8DCA-447E-86FD-29E4A9075F84}"/>
              </a:ext>
            </a:extLst>
          </p:cNvPr>
          <p:cNvSpPr>
            <a:spLocks noGrp="1"/>
          </p:cNvSpPr>
          <p:nvPr>
            <p:ph type="sldNum" sz="quarter" idx="4"/>
          </p:nvPr>
        </p:nvSpPr>
        <p:spPr/>
        <p:txBody>
          <a:bodyPr/>
          <a:lstStyle/>
          <a:p>
            <a:fld id="{18A41853-EF22-D446-BDBC-A7CF3FE93503}" type="slidenum">
              <a:rPr lang="en-US" smtClean="0"/>
              <a:pPr/>
              <a:t>10</a:t>
            </a:fld>
            <a:endParaRPr lang="en-US" dirty="0"/>
          </a:p>
        </p:txBody>
      </p:sp>
      <p:graphicFrame>
        <p:nvGraphicFramePr>
          <p:cNvPr id="7" name="Chart 6">
            <a:extLst>
              <a:ext uri="{FF2B5EF4-FFF2-40B4-BE49-F238E27FC236}">
                <a16:creationId xmlns:a16="http://schemas.microsoft.com/office/drawing/2014/main" id="{58FDEF9B-ABFE-473D-B623-56AEC94938AC}"/>
              </a:ext>
            </a:extLst>
          </p:cNvPr>
          <p:cNvGraphicFramePr/>
          <p:nvPr/>
        </p:nvGraphicFramePr>
        <p:xfrm>
          <a:off x="195418" y="1779198"/>
          <a:ext cx="5014757" cy="2066925"/>
        </p:xfrm>
        <a:graphic>
          <a:graphicData uri="http://schemas.openxmlformats.org/drawingml/2006/chart">
            <c:chart xmlns:c="http://schemas.openxmlformats.org/drawingml/2006/chart" xmlns:r="http://schemas.openxmlformats.org/officeDocument/2006/relationships" r:id="rId2"/>
          </a:graphicData>
        </a:graphic>
      </p:graphicFrame>
      <p:sp>
        <p:nvSpPr>
          <p:cNvPr id="22" name="TextBox 21">
            <a:extLst>
              <a:ext uri="{FF2B5EF4-FFF2-40B4-BE49-F238E27FC236}">
                <a16:creationId xmlns:a16="http://schemas.microsoft.com/office/drawing/2014/main" id="{A370F71F-72A8-48A4-A0E1-DFBA35B5CC6D}"/>
              </a:ext>
            </a:extLst>
          </p:cNvPr>
          <p:cNvSpPr txBox="1"/>
          <p:nvPr/>
        </p:nvSpPr>
        <p:spPr>
          <a:xfrm>
            <a:off x="1819501" y="1779198"/>
            <a:ext cx="2414149" cy="15388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000" b="1" dirty="0"/>
              <a:t>Analytical Data Store</a:t>
            </a:r>
          </a:p>
        </p:txBody>
      </p:sp>
      <p:graphicFrame>
        <p:nvGraphicFramePr>
          <p:cNvPr id="23" name="Chart 22">
            <a:extLst>
              <a:ext uri="{FF2B5EF4-FFF2-40B4-BE49-F238E27FC236}">
                <a16:creationId xmlns:a16="http://schemas.microsoft.com/office/drawing/2014/main" id="{ECD2F40E-CC49-4609-871A-205E3CD8C4C4}"/>
              </a:ext>
            </a:extLst>
          </p:cNvPr>
          <p:cNvGraphicFramePr/>
          <p:nvPr/>
        </p:nvGraphicFramePr>
        <p:xfrm>
          <a:off x="91439" y="4253503"/>
          <a:ext cx="5027406" cy="1859816"/>
        </p:xfrm>
        <a:graphic>
          <a:graphicData uri="http://schemas.openxmlformats.org/drawingml/2006/chart">
            <c:chart xmlns:c="http://schemas.openxmlformats.org/drawingml/2006/chart" xmlns:r="http://schemas.openxmlformats.org/officeDocument/2006/relationships" r:id="rId3"/>
          </a:graphicData>
        </a:graphic>
      </p:graphicFrame>
      <p:sp>
        <p:nvSpPr>
          <p:cNvPr id="24" name="TextBox 23">
            <a:extLst>
              <a:ext uri="{FF2B5EF4-FFF2-40B4-BE49-F238E27FC236}">
                <a16:creationId xmlns:a16="http://schemas.microsoft.com/office/drawing/2014/main" id="{6D8B1010-5E3F-4F2F-AF0C-FA37DCCFCFD3}"/>
              </a:ext>
            </a:extLst>
          </p:cNvPr>
          <p:cNvSpPr txBox="1"/>
          <p:nvPr/>
        </p:nvSpPr>
        <p:spPr>
          <a:xfrm>
            <a:off x="1995855" y="3972869"/>
            <a:ext cx="2414149" cy="15388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000" b="1" dirty="0"/>
              <a:t>Data Analytics</a:t>
            </a:r>
          </a:p>
        </p:txBody>
      </p:sp>
      <p:pic>
        <p:nvPicPr>
          <p:cNvPr id="25" name="Picture 24">
            <a:extLst>
              <a:ext uri="{FF2B5EF4-FFF2-40B4-BE49-F238E27FC236}">
                <a16:creationId xmlns:a16="http://schemas.microsoft.com/office/drawing/2014/main" id="{D45AE2DB-2F17-48D0-95F1-67AC1ABA95AC}"/>
              </a:ext>
            </a:extLst>
          </p:cNvPr>
          <p:cNvPicPr>
            <a:picLocks noChangeAspect="1"/>
          </p:cNvPicPr>
          <p:nvPr/>
        </p:nvPicPr>
        <p:blipFill>
          <a:blip r:embed="rId4"/>
          <a:stretch>
            <a:fillRect/>
          </a:stretch>
        </p:blipFill>
        <p:spPr>
          <a:xfrm>
            <a:off x="1657350" y="1932579"/>
            <a:ext cx="3298015" cy="156966"/>
          </a:xfrm>
          <a:prstGeom prst="rect">
            <a:avLst/>
          </a:prstGeom>
        </p:spPr>
      </p:pic>
      <p:pic>
        <p:nvPicPr>
          <p:cNvPr id="26" name="Picture 25">
            <a:extLst>
              <a:ext uri="{FF2B5EF4-FFF2-40B4-BE49-F238E27FC236}">
                <a16:creationId xmlns:a16="http://schemas.microsoft.com/office/drawing/2014/main" id="{DF204DF4-9110-459F-87D7-44C497B085CD}"/>
              </a:ext>
            </a:extLst>
          </p:cNvPr>
          <p:cNvPicPr>
            <a:picLocks noChangeAspect="1"/>
          </p:cNvPicPr>
          <p:nvPr/>
        </p:nvPicPr>
        <p:blipFill>
          <a:blip r:embed="rId4"/>
          <a:stretch>
            <a:fillRect/>
          </a:stretch>
        </p:blipFill>
        <p:spPr>
          <a:xfrm>
            <a:off x="1923485" y="4183657"/>
            <a:ext cx="3031880" cy="122441"/>
          </a:xfrm>
          <a:prstGeom prst="rect">
            <a:avLst/>
          </a:prstGeom>
        </p:spPr>
      </p:pic>
      <p:cxnSp>
        <p:nvCxnSpPr>
          <p:cNvPr id="28" name="Straight Connector 27">
            <a:extLst>
              <a:ext uri="{FF2B5EF4-FFF2-40B4-BE49-F238E27FC236}">
                <a16:creationId xmlns:a16="http://schemas.microsoft.com/office/drawing/2014/main" id="{D7ADE501-5682-42CB-94DB-726D2EA9F7C8}"/>
              </a:ext>
            </a:extLst>
          </p:cNvPr>
          <p:cNvCxnSpPr/>
          <p:nvPr/>
        </p:nvCxnSpPr>
        <p:spPr>
          <a:xfrm>
            <a:off x="274696" y="1627645"/>
            <a:ext cx="11330608" cy="0"/>
          </a:xfrm>
          <a:prstGeom prst="line">
            <a:avLst/>
          </a:prstGeom>
        </p:spPr>
        <p:style>
          <a:lnRef idx="2">
            <a:schemeClr val="accent2"/>
          </a:lnRef>
          <a:fillRef idx="0">
            <a:schemeClr val="accent2"/>
          </a:fillRef>
          <a:effectRef idx="1">
            <a:schemeClr val="accent2"/>
          </a:effectRef>
          <a:fontRef idx="minor">
            <a:schemeClr val="tx1"/>
          </a:fontRef>
        </p:style>
      </p:cxnSp>
      <p:sp>
        <p:nvSpPr>
          <p:cNvPr id="33" name="TextBox 32">
            <a:extLst>
              <a:ext uri="{FF2B5EF4-FFF2-40B4-BE49-F238E27FC236}">
                <a16:creationId xmlns:a16="http://schemas.microsoft.com/office/drawing/2014/main" id="{B1BBF92D-9427-4BCA-8E03-5C4AEDB1CE6B}"/>
              </a:ext>
            </a:extLst>
          </p:cNvPr>
          <p:cNvSpPr txBox="1"/>
          <p:nvPr/>
        </p:nvSpPr>
        <p:spPr>
          <a:xfrm>
            <a:off x="8405861" y="1908443"/>
            <a:ext cx="2994760" cy="2516073"/>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Risk</a:t>
            </a:r>
          </a:p>
          <a:p>
            <a:pPr marL="171450" lvl="1" indent="-171450">
              <a:buClr>
                <a:srgbClr val="C00000"/>
              </a:buClr>
              <a:buSzPct val="130000"/>
              <a:buFont typeface="Arial" panose="020B0604020202020204" pitchFamily="34" charset="0"/>
              <a:buChar char="Θ"/>
            </a:pPr>
            <a:r>
              <a:rPr lang="en-US" sz="1050" dirty="0">
                <a:latin typeface="Arial" panose="020B0604020202020204" pitchFamily="34" charset="0"/>
                <a:cs typeface="Arial" panose="020B0604020202020204" pitchFamily="34" charset="0"/>
              </a:rPr>
              <a:t>Not purposed for an analytical data store and ad-hoc analysis.</a:t>
            </a:r>
          </a:p>
          <a:p>
            <a:pPr marL="171450" lvl="1" indent="-171450">
              <a:buClr>
                <a:srgbClr val="C00000"/>
              </a:buClr>
              <a:buSzPct val="130000"/>
              <a:buFont typeface="Arial" panose="020B0604020202020204" pitchFamily="34" charset="0"/>
              <a:buChar char="Θ"/>
            </a:pPr>
            <a:r>
              <a:rPr lang="en-US" sz="1050" dirty="0">
                <a:latin typeface="Arial" panose="020B0604020202020204" pitchFamily="34" charset="0"/>
                <a:cs typeface="Arial" panose="020B0604020202020204" pitchFamily="34" charset="0"/>
              </a:rPr>
              <a:t>No plans to move analytical data store(Data mart/EDW) to MPP databases in cloud.</a:t>
            </a:r>
          </a:p>
          <a:p>
            <a:pPr marL="171450" lvl="1" indent="-171450">
              <a:buClr>
                <a:srgbClr val="C00000"/>
              </a:buClr>
              <a:buSzPct val="130000"/>
              <a:buFont typeface="Arial" panose="020B0604020202020204" pitchFamily="34" charset="0"/>
              <a:buChar char="Θ"/>
            </a:pPr>
            <a:r>
              <a:rPr lang="en-US" sz="1050" dirty="0">
                <a:latin typeface="Arial" panose="020B0604020202020204" pitchFamily="34" charset="0"/>
                <a:cs typeface="Arial" panose="020B0604020202020204" pitchFamily="34" charset="0"/>
              </a:rPr>
              <a:t>Cloud Data mart is hosted in the same database as ODS.</a:t>
            </a:r>
          </a:p>
          <a:p>
            <a:r>
              <a:rPr lang="en-US" sz="1050" b="1" dirty="0">
                <a:latin typeface="Arial" panose="020B0604020202020204" pitchFamily="34" charset="0"/>
                <a:cs typeface="Arial" panose="020B0604020202020204" pitchFamily="34" charset="0"/>
              </a:rPr>
              <a:t>Recommendation</a:t>
            </a:r>
          </a:p>
          <a:p>
            <a:pPr marL="171450" lvl="1"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Azure Synapse is recommended to be used to host the analytical data platforms(EDW or Datamart).</a:t>
            </a:r>
          </a:p>
          <a:p>
            <a:pPr marL="171450" lvl="1"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Plan and Migrate Oracle Data Mart to cloud</a:t>
            </a:r>
          </a:p>
          <a:p>
            <a:pPr marL="171450" lvl="1"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The analytical data store compute must be paused in defined periods when not in use.</a:t>
            </a:r>
          </a:p>
          <a:p>
            <a:pPr marL="285750" indent="-285750">
              <a:buFont typeface="Arial" panose="020B0604020202020204" pitchFamily="34" charset="0"/>
              <a:buChar char="•"/>
            </a:pPr>
            <a:endParaRPr lang="en-US" sz="105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548661D7-6954-45DE-BF42-28DDDEF74D83}"/>
              </a:ext>
            </a:extLst>
          </p:cNvPr>
          <p:cNvSpPr txBox="1"/>
          <p:nvPr/>
        </p:nvSpPr>
        <p:spPr>
          <a:xfrm>
            <a:off x="5250052" y="4494524"/>
            <a:ext cx="2857500" cy="738664"/>
          </a:xfrm>
          <a:prstGeom prst="rect">
            <a:avLst/>
          </a:prstGeom>
          <a:noFill/>
        </p:spPr>
        <p:txBody>
          <a:bodyPr wrap="square" rtlCol="0">
            <a:spAutoFit/>
          </a:bodyPr>
          <a:lstStyle/>
          <a:p>
            <a:pPr marL="171450"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Analytics workbench exists and is mainly using Databricks.</a:t>
            </a:r>
          </a:p>
          <a:p>
            <a:pPr marL="171450" indent="-171450">
              <a:buClr>
                <a:schemeClr val="tx1"/>
              </a:buClr>
              <a:buSzPct val="150000"/>
              <a:buFont typeface="Arial" panose="020B0604020202020204" pitchFamily="34" charset="0"/>
              <a:buChar char="Ο"/>
            </a:pPr>
            <a:r>
              <a:rPr lang="en-US" sz="1050" dirty="0">
                <a:latin typeface="Arial" panose="020B0604020202020204" pitchFamily="34" charset="0"/>
                <a:cs typeface="Arial" panose="020B0604020202020204" pitchFamily="34" charset="0"/>
              </a:rPr>
              <a:t>No use cases now for real-time analytics.</a:t>
            </a:r>
          </a:p>
          <a:p>
            <a:pPr marL="285750" indent="-285750">
              <a:buFont typeface="Arial" panose="020B0604020202020204" pitchFamily="34" charset="0"/>
              <a:buChar char="•"/>
            </a:pPr>
            <a:endParaRPr lang="en-US" sz="1050"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EB00854C-6B6A-40AA-9DDB-0699D1EF75C1}"/>
              </a:ext>
            </a:extLst>
          </p:cNvPr>
          <p:cNvSpPr txBox="1"/>
          <p:nvPr/>
        </p:nvSpPr>
        <p:spPr>
          <a:xfrm>
            <a:off x="8406251" y="4494524"/>
            <a:ext cx="2994760" cy="1708160"/>
          </a:xfrm>
          <a:prstGeom prst="rect">
            <a:avLst/>
          </a:prstGeom>
          <a:noFill/>
        </p:spPr>
        <p:txBody>
          <a:bodyPr wrap="square" rtlCol="0">
            <a:spAutoFit/>
          </a:bodyPr>
          <a:lstStyle/>
          <a:p>
            <a:r>
              <a:rPr lang="en-US" sz="1050" b="1" dirty="0">
                <a:latin typeface="Arial" panose="020B0604020202020204" pitchFamily="34" charset="0"/>
                <a:cs typeface="Arial" panose="020B0604020202020204" pitchFamily="34" charset="0"/>
              </a:rPr>
              <a:t>Recommendation</a:t>
            </a:r>
          </a:p>
          <a:p>
            <a:pPr marL="171450"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Follow recommendations for data analytics from reference data architecture document.</a:t>
            </a:r>
          </a:p>
          <a:p>
            <a:pPr marL="171450"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Azure Databricks is preferred for analytics and machine learning platform with Azure ML and ML Flow for training model management and deployment. </a:t>
            </a:r>
          </a:p>
          <a:p>
            <a:pPr marL="171450" indent="-171450">
              <a:buClr>
                <a:srgbClr val="00B050"/>
              </a:buClr>
              <a:buSzPct val="150000"/>
              <a:buFont typeface="Arial" panose="020B0604020202020204" pitchFamily="34" charset="0"/>
              <a:buChar char="+"/>
            </a:pPr>
            <a:r>
              <a:rPr lang="en-US" sz="1050" dirty="0">
                <a:latin typeface="Arial" panose="020B0604020202020204" pitchFamily="34" charset="0"/>
                <a:cs typeface="Arial" panose="020B0604020202020204" pitchFamily="34" charset="0"/>
              </a:rPr>
              <a:t>AKS clusters are recommended for production deployment for models exposed as web services for real-time predictions.</a:t>
            </a:r>
          </a:p>
        </p:txBody>
      </p:sp>
      <p:sp>
        <p:nvSpPr>
          <p:cNvPr id="43" name="TextBox 42">
            <a:extLst>
              <a:ext uri="{FF2B5EF4-FFF2-40B4-BE49-F238E27FC236}">
                <a16:creationId xmlns:a16="http://schemas.microsoft.com/office/drawing/2014/main" id="{1407492E-751E-4CB9-B013-EBE3524849D4}"/>
              </a:ext>
            </a:extLst>
          </p:cNvPr>
          <p:cNvSpPr txBox="1"/>
          <p:nvPr/>
        </p:nvSpPr>
        <p:spPr>
          <a:xfrm>
            <a:off x="5508576" y="1330996"/>
            <a:ext cx="2066544"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200" b="1" dirty="0"/>
              <a:t>Key Observations</a:t>
            </a:r>
          </a:p>
        </p:txBody>
      </p:sp>
      <p:sp>
        <p:nvSpPr>
          <p:cNvPr id="44" name="TextBox 43">
            <a:extLst>
              <a:ext uri="{FF2B5EF4-FFF2-40B4-BE49-F238E27FC236}">
                <a16:creationId xmlns:a16="http://schemas.microsoft.com/office/drawing/2014/main" id="{5F570DA8-EA3B-482A-97D2-68C041FF4AFD}"/>
              </a:ext>
            </a:extLst>
          </p:cNvPr>
          <p:cNvSpPr txBox="1"/>
          <p:nvPr/>
        </p:nvSpPr>
        <p:spPr>
          <a:xfrm>
            <a:off x="8590043" y="1343703"/>
            <a:ext cx="2066544"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200" b="1" dirty="0"/>
              <a:t>Risk and Recommendation</a:t>
            </a:r>
          </a:p>
        </p:txBody>
      </p:sp>
      <p:sp>
        <p:nvSpPr>
          <p:cNvPr id="45" name="TextBox 44">
            <a:extLst>
              <a:ext uri="{FF2B5EF4-FFF2-40B4-BE49-F238E27FC236}">
                <a16:creationId xmlns:a16="http://schemas.microsoft.com/office/drawing/2014/main" id="{47B9F5A7-EFFD-4405-8124-B61D90F9034E}"/>
              </a:ext>
            </a:extLst>
          </p:cNvPr>
          <p:cNvSpPr txBox="1"/>
          <p:nvPr/>
        </p:nvSpPr>
        <p:spPr>
          <a:xfrm>
            <a:off x="2080573" y="1339806"/>
            <a:ext cx="2066544"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200" b="1" dirty="0"/>
              <a:t>Feature</a:t>
            </a:r>
          </a:p>
        </p:txBody>
      </p:sp>
      <p:cxnSp>
        <p:nvCxnSpPr>
          <p:cNvPr id="46" name="Straight Connector 45">
            <a:extLst>
              <a:ext uri="{FF2B5EF4-FFF2-40B4-BE49-F238E27FC236}">
                <a16:creationId xmlns:a16="http://schemas.microsoft.com/office/drawing/2014/main" id="{49746EC8-E351-4D11-8183-CF196F08B435}"/>
              </a:ext>
            </a:extLst>
          </p:cNvPr>
          <p:cNvCxnSpPr/>
          <p:nvPr/>
        </p:nvCxnSpPr>
        <p:spPr>
          <a:xfrm>
            <a:off x="5230113" y="1611996"/>
            <a:ext cx="0" cy="4997227"/>
          </a:xfrm>
          <a:prstGeom prst="line">
            <a:avLst/>
          </a:prstGeom>
        </p:spPr>
        <p:style>
          <a:lnRef idx="2">
            <a:schemeClr val="accent2"/>
          </a:lnRef>
          <a:fillRef idx="0">
            <a:schemeClr val="accent2"/>
          </a:fillRef>
          <a:effectRef idx="1">
            <a:schemeClr val="accent2"/>
          </a:effectRef>
          <a:fontRef idx="minor">
            <a:schemeClr val="tx1"/>
          </a:fontRef>
        </p:style>
      </p:cxnSp>
      <p:sp>
        <p:nvSpPr>
          <p:cNvPr id="2" name="Rectangle 1">
            <a:extLst>
              <a:ext uri="{FF2B5EF4-FFF2-40B4-BE49-F238E27FC236}">
                <a16:creationId xmlns:a16="http://schemas.microsoft.com/office/drawing/2014/main" id="{46B17488-D424-467B-BB4F-4C43A00251B1}"/>
              </a:ext>
            </a:extLst>
          </p:cNvPr>
          <p:cNvSpPr/>
          <p:nvPr/>
        </p:nvSpPr>
        <p:spPr>
          <a:xfrm>
            <a:off x="5372325" y="1932579"/>
            <a:ext cx="2672714" cy="900246"/>
          </a:xfrm>
          <a:prstGeom prst="rect">
            <a:avLst/>
          </a:prstGeom>
        </p:spPr>
        <p:txBody>
          <a:bodyPr wrap="square">
            <a:spAutoFit/>
          </a:bodyPr>
          <a:lstStyle/>
          <a:p>
            <a:pPr marL="171450" indent="-171450">
              <a:buClr>
                <a:schemeClr val="tx1"/>
              </a:buClr>
              <a:buSzPct val="130000"/>
              <a:buFont typeface="Arial" panose="020B0604020202020204" pitchFamily="34" charset="0"/>
              <a:buChar char="Ο"/>
            </a:pPr>
            <a:r>
              <a:rPr lang="en-US" sz="1050" dirty="0">
                <a:latin typeface="Arial" panose="020B0604020202020204" pitchFamily="34" charset="0"/>
                <a:cs typeface="Arial" panose="020B0604020202020204" pitchFamily="34" charset="0"/>
              </a:rPr>
              <a:t>Currently Data marts exists for enterprise reporting purposes in Oracle(on-prem) and Azure SQL DB/ADLS and is under migration to Azure SQL database.</a:t>
            </a:r>
          </a:p>
        </p:txBody>
      </p:sp>
    </p:spTree>
    <p:extLst>
      <p:ext uri="{BB962C8B-B14F-4D97-AF65-F5344CB8AC3E}">
        <p14:creationId xmlns:p14="http://schemas.microsoft.com/office/powerpoint/2010/main" val="42696632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4E9116-5B9E-4649-83DA-EBADF451EC2C}"/>
              </a:ext>
            </a:extLst>
          </p:cNvPr>
          <p:cNvSpPr>
            <a:spLocks noGrp="1"/>
          </p:cNvSpPr>
          <p:nvPr>
            <p:ph type="body" sz="quarter" idx="10"/>
          </p:nvPr>
        </p:nvSpPr>
        <p:spPr/>
        <p:txBody>
          <a:bodyPr/>
          <a:lstStyle/>
          <a:p>
            <a:r>
              <a:rPr lang="en-US" dirty="0"/>
              <a:t>Key Challenges </a:t>
            </a:r>
          </a:p>
        </p:txBody>
      </p:sp>
      <p:sp>
        <p:nvSpPr>
          <p:cNvPr id="89" name="Rectangle: Rounded Corners 88">
            <a:extLst>
              <a:ext uri="{FF2B5EF4-FFF2-40B4-BE49-F238E27FC236}">
                <a16:creationId xmlns:a16="http://schemas.microsoft.com/office/drawing/2014/main" id="{B5DCF009-A488-4771-902B-7E17A9E46598}"/>
              </a:ext>
            </a:extLst>
          </p:cNvPr>
          <p:cNvSpPr/>
          <p:nvPr/>
        </p:nvSpPr>
        <p:spPr>
          <a:xfrm>
            <a:off x="6067489" y="1380413"/>
            <a:ext cx="1834893" cy="3321000"/>
          </a:xfrm>
          <a:prstGeom prst="round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Rounded Corners 87">
            <a:extLst>
              <a:ext uri="{FF2B5EF4-FFF2-40B4-BE49-F238E27FC236}">
                <a16:creationId xmlns:a16="http://schemas.microsoft.com/office/drawing/2014/main" id="{A5294BC1-FAAF-4F13-A6A6-FE4AD283A5E7}"/>
              </a:ext>
            </a:extLst>
          </p:cNvPr>
          <p:cNvSpPr/>
          <p:nvPr/>
        </p:nvSpPr>
        <p:spPr>
          <a:xfrm>
            <a:off x="4196724" y="1380417"/>
            <a:ext cx="1834893" cy="3321001"/>
          </a:xfrm>
          <a:prstGeom prst="round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Rounded Corners 80">
            <a:extLst>
              <a:ext uri="{FF2B5EF4-FFF2-40B4-BE49-F238E27FC236}">
                <a16:creationId xmlns:a16="http://schemas.microsoft.com/office/drawing/2014/main" id="{6F0E4D31-51B8-46EB-A74F-4CFDD0EB1B1E}"/>
              </a:ext>
            </a:extLst>
          </p:cNvPr>
          <p:cNvSpPr/>
          <p:nvPr/>
        </p:nvSpPr>
        <p:spPr>
          <a:xfrm>
            <a:off x="2410846" y="1385311"/>
            <a:ext cx="1754080" cy="3321001"/>
          </a:xfrm>
          <a:prstGeom prst="round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C4DBDFE8-4272-43B6-9D5F-489D3AA98D63}"/>
              </a:ext>
            </a:extLst>
          </p:cNvPr>
          <p:cNvSpPr/>
          <p:nvPr/>
        </p:nvSpPr>
        <p:spPr>
          <a:xfrm>
            <a:off x="544967" y="1380413"/>
            <a:ext cx="1834893" cy="3325903"/>
          </a:xfrm>
          <a:prstGeom prst="round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9" name="Group 78">
            <a:extLst>
              <a:ext uri="{FF2B5EF4-FFF2-40B4-BE49-F238E27FC236}">
                <a16:creationId xmlns:a16="http://schemas.microsoft.com/office/drawing/2014/main" id="{9010CA22-1213-43AA-8833-9A66D721D59A}"/>
              </a:ext>
            </a:extLst>
          </p:cNvPr>
          <p:cNvGrpSpPr/>
          <p:nvPr/>
        </p:nvGrpSpPr>
        <p:grpSpPr>
          <a:xfrm>
            <a:off x="592979" y="2680297"/>
            <a:ext cx="1834893" cy="1906494"/>
            <a:chOff x="973117" y="3217832"/>
            <a:chExt cx="2180679" cy="2428946"/>
          </a:xfrm>
        </p:grpSpPr>
        <p:sp>
          <p:nvSpPr>
            <p:cNvPr id="92" name="TextBox 91">
              <a:extLst>
                <a:ext uri="{FF2B5EF4-FFF2-40B4-BE49-F238E27FC236}">
                  <a16:creationId xmlns:a16="http://schemas.microsoft.com/office/drawing/2014/main" id="{CC05748E-881A-44D6-85D1-E771C2D55D8F}"/>
                </a:ext>
              </a:extLst>
            </p:cNvPr>
            <p:cNvSpPr txBox="1"/>
            <p:nvPr/>
          </p:nvSpPr>
          <p:spPr>
            <a:xfrm>
              <a:off x="987296" y="3217832"/>
              <a:ext cx="2081452" cy="487695"/>
            </a:xfrm>
            <a:prstGeom prst="rect">
              <a:avLst/>
            </a:prstGeom>
            <a:noFill/>
          </p:spPr>
          <p:txBody>
            <a:bodyPr wrap="square" rtlCol="0" anchor="ctr">
              <a:spAutoFit/>
            </a:bodyPr>
            <a:lstStyle/>
            <a:p>
              <a:pPr algn="ctr"/>
              <a:r>
                <a:rPr lang="en-US" sz="1000" b="1" dirty="0">
                  <a:solidFill>
                    <a:srgbClr val="BA0361"/>
                  </a:solidFill>
                  <a:latin typeface="Arial" panose="020B0604020202020204" pitchFamily="34" charset="0"/>
                  <a:cs typeface="Arial" panose="020B0604020202020204" pitchFamily="34" charset="0"/>
                </a:rPr>
                <a:t>Customer 360</a:t>
              </a:r>
            </a:p>
            <a:p>
              <a:pPr algn="ctr"/>
              <a:r>
                <a:rPr lang="en-US" sz="1000" i="1" dirty="0">
                  <a:solidFill>
                    <a:srgbClr val="BA0361"/>
                  </a:solidFill>
                  <a:latin typeface="Arial" panose="020B0604020202020204" pitchFamily="34" charset="0"/>
                  <a:cs typeface="Arial" panose="020B0604020202020204" pitchFamily="34" charset="0"/>
                </a:rPr>
                <a:t>(Single view of Customer)</a:t>
              </a:r>
            </a:p>
          </p:txBody>
        </p:sp>
        <p:sp>
          <p:nvSpPr>
            <p:cNvPr id="93" name="Rectangle 92">
              <a:extLst>
                <a:ext uri="{FF2B5EF4-FFF2-40B4-BE49-F238E27FC236}">
                  <a16:creationId xmlns:a16="http://schemas.microsoft.com/office/drawing/2014/main" id="{58F93373-9639-4EE3-8BF1-58CA26C25FD3}"/>
                </a:ext>
              </a:extLst>
            </p:cNvPr>
            <p:cNvSpPr/>
            <p:nvPr/>
          </p:nvSpPr>
          <p:spPr>
            <a:xfrm>
              <a:off x="973117" y="3739488"/>
              <a:ext cx="2180679" cy="1907290"/>
            </a:xfrm>
            <a:prstGeom prst="rect">
              <a:avLst/>
            </a:prstGeom>
            <a:noFill/>
            <a:ln>
              <a:noFill/>
            </a:ln>
          </p:spPr>
          <p:txBody>
            <a:bodyPr wrap="square" anchor="ctr">
              <a:spAutoFit/>
            </a:bodyPr>
            <a:lstStyle/>
            <a:p>
              <a:pPr marL="171450" lvl="0" indent="-171450">
                <a:buFont typeface="Arial" panose="020B0604020202020204" pitchFamily="34" charset="0"/>
                <a:buChar char="•"/>
              </a:pPr>
              <a:r>
                <a:rPr lang="en-AU" sz="700" dirty="0"/>
                <a:t>Source</a:t>
              </a:r>
              <a:r>
                <a:rPr lang="en-AU" sz="700" b="1" dirty="0"/>
                <a:t> </a:t>
              </a:r>
              <a:r>
                <a:rPr lang="en-AU" sz="700" dirty="0"/>
                <a:t>of</a:t>
              </a:r>
              <a:r>
                <a:rPr lang="en-AU" sz="700" b="1" dirty="0"/>
                <a:t> customer data </a:t>
              </a:r>
              <a:r>
                <a:rPr lang="en-AU" sz="700" dirty="0"/>
                <a:t>is</a:t>
              </a:r>
              <a:r>
                <a:rPr lang="en-AU" sz="700" b="1" dirty="0"/>
                <a:t> not exhaustive across LOB. </a:t>
              </a:r>
            </a:p>
            <a:p>
              <a:pPr marL="171450" lvl="0" indent="-171450">
                <a:buFont typeface="Arial" panose="020B0604020202020204" pitchFamily="34" charset="0"/>
                <a:buChar char="•"/>
              </a:pPr>
              <a:r>
                <a:rPr lang="en-AU" sz="700" b="1" dirty="0"/>
                <a:t>Limited integration </a:t>
              </a:r>
              <a:r>
                <a:rPr lang="en-AU" sz="700" dirty="0"/>
                <a:t>with external and 2</a:t>
              </a:r>
              <a:r>
                <a:rPr lang="en-AU" sz="700" baseline="30000" dirty="0"/>
                <a:t>nd</a:t>
              </a:r>
              <a:r>
                <a:rPr lang="en-AU" sz="700" dirty="0"/>
                <a:t> party customer data.</a:t>
              </a:r>
            </a:p>
            <a:p>
              <a:pPr marL="171450" lvl="0" indent="-171450">
                <a:buFont typeface="Arial" panose="020B0604020202020204" pitchFamily="34" charset="0"/>
                <a:buChar char="•"/>
              </a:pPr>
              <a:r>
                <a:rPr lang="en-AU" sz="700" b="1" dirty="0"/>
                <a:t>Lack of industrialized Customer API</a:t>
              </a:r>
              <a:r>
                <a:rPr lang="en-AU" sz="700" dirty="0"/>
                <a:t> to support different channels.</a:t>
              </a:r>
            </a:p>
            <a:p>
              <a:pPr marL="171450" lvl="0" indent="-171450">
                <a:buFont typeface="Arial" panose="020B0604020202020204" pitchFamily="34" charset="0"/>
                <a:buChar char="•"/>
              </a:pPr>
              <a:r>
                <a:rPr lang="en-US" sz="700" b="1" dirty="0"/>
                <a:t>Lack of customer centric data model </a:t>
              </a:r>
              <a:r>
                <a:rPr lang="en-US" sz="700" dirty="0"/>
                <a:t>to support front-end channels.</a:t>
              </a:r>
            </a:p>
            <a:p>
              <a:pPr marL="171450" indent="-171450">
                <a:buFont typeface="Arial" panose="020B0604020202020204" pitchFamily="34" charset="0"/>
                <a:buChar char="•"/>
              </a:pPr>
              <a:r>
                <a:rPr lang="en-US" sz="700" b="1" dirty="0"/>
                <a:t>Lot of complex transformation done prior to </a:t>
              </a:r>
              <a:r>
                <a:rPr lang="en-US" sz="700" dirty="0"/>
                <a:t>making data available for </a:t>
              </a:r>
              <a:r>
                <a:rPr lang="en-US" sz="700" b="1" dirty="0"/>
                <a:t>consumption. </a:t>
              </a:r>
              <a:r>
                <a:rPr lang="en-US" sz="700" dirty="0"/>
                <a:t>This is mainly due to </a:t>
              </a:r>
              <a:r>
                <a:rPr lang="en-US" sz="700" b="1" dirty="0"/>
                <a:t>feeding the complex ADAM model.</a:t>
              </a:r>
              <a:endParaRPr lang="en-US" sz="700" dirty="0"/>
            </a:p>
            <a:p>
              <a:pPr marL="171450" lvl="0" indent="-171450">
                <a:buFont typeface="Arial" panose="020B0604020202020204" pitchFamily="34" charset="0"/>
                <a:buChar char="•"/>
              </a:pPr>
              <a:endParaRPr lang="en-US" sz="700" dirty="0"/>
            </a:p>
          </p:txBody>
        </p:sp>
      </p:grpSp>
      <p:sp>
        <p:nvSpPr>
          <p:cNvPr id="90" name="TextBox 89">
            <a:extLst>
              <a:ext uri="{FF2B5EF4-FFF2-40B4-BE49-F238E27FC236}">
                <a16:creationId xmlns:a16="http://schemas.microsoft.com/office/drawing/2014/main" id="{13E35D44-63FA-42F7-BA52-CCF6B5A75A30}"/>
              </a:ext>
            </a:extLst>
          </p:cNvPr>
          <p:cNvSpPr txBox="1"/>
          <p:nvPr/>
        </p:nvSpPr>
        <p:spPr>
          <a:xfrm>
            <a:off x="4217455" y="2698173"/>
            <a:ext cx="1784267" cy="378387"/>
          </a:xfrm>
          <a:prstGeom prst="rect">
            <a:avLst/>
          </a:prstGeom>
          <a:noFill/>
        </p:spPr>
        <p:txBody>
          <a:bodyPr wrap="square" rtlCol="0" anchor="ctr">
            <a:spAutoFit/>
          </a:bodyPr>
          <a:lstStyle/>
          <a:p>
            <a:pPr algn="ctr"/>
            <a:r>
              <a:rPr lang="en-US" sz="1000" b="1" dirty="0">
                <a:solidFill>
                  <a:srgbClr val="BA0361"/>
                </a:solidFill>
                <a:latin typeface="Arial" panose="020B0604020202020204" pitchFamily="34" charset="0"/>
                <a:cs typeface="Arial" panose="020B0604020202020204" pitchFamily="34" charset="0"/>
              </a:rPr>
              <a:t>Infrastructure </a:t>
            </a:r>
          </a:p>
          <a:p>
            <a:pPr algn="ctr"/>
            <a:r>
              <a:rPr lang="en-US" sz="1000" b="1" dirty="0">
                <a:solidFill>
                  <a:srgbClr val="BA0361"/>
                </a:solidFill>
                <a:latin typeface="Arial" panose="020B0604020202020204" pitchFamily="34" charset="0"/>
                <a:cs typeface="Arial" panose="020B0604020202020204" pitchFamily="34" charset="0"/>
              </a:rPr>
              <a:t>Readiness </a:t>
            </a:r>
          </a:p>
        </p:txBody>
      </p:sp>
      <p:sp>
        <p:nvSpPr>
          <p:cNvPr id="86" name="TextBox 85">
            <a:extLst>
              <a:ext uri="{FF2B5EF4-FFF2-40B4-BE49-F238E27FC236}">
                <a16:creationId xmlns:a16="http://schemas.microsoft.com/office/drawing/2014/main" id="{21FC4923-B24F-4328-9B96-33FC66167969}"/>
              </a:ext>
            </a:extLst>
          </p:cNvPr>
          <p:cNvSpPr txBox="1"/>
          <p:nvPr/>
        </p:nvSpPr>
        <p:spPr>
          <a:xfrm>
            <a:off x="2462541" y="2689662"/>
            <a:ext cx="1682837" cy="378387"/>
          </a:xfrm>
          <a:prstGeom prst="rect">
            <a:avLst/>
          </a:prstGeom>
          <a:noFill/>
        </p:spPr>
        <p:txBody>
          <a:bodyPr wrap="square" rtlCol="0" anchor="ctr">
            <a:spAutoFit/>
          </a:bodyPr>
          <a:lstStyle/>
          <a:p>
            <a:pPr algn="ctr"/>
            <a:r>
              <a:rPr lang="en-US" sz="1000" b="1" dirty="0">
                <a:solidFill>
                  <a:srgbClr val="BA0361"/>
                </a:solidFill>
                <a:latin typeface="Arial" panose="020B0604020202020204" pitchFamily="34" charset="0"/>
                <a:cs typeface="Arial" panose="020B0604020202020204" pitchFamily="34" charset="0"/>
              </a:rPr>
              <a:t>Integrated Analytical Platform</a:t>
            </a:r>
          </a:p>
        </p:txBody>
      </p:sp>
      <p:grpSp>
        <p:nvGrpSpPr>
          <p:cNvPr id="83" name="Group 82">
            <a:extLst>
              <a:ext uri="{FF2B5EF4-FFF2-40B4-BE49-F238E27FC236}">
                <a16:creationId xmlns:a16="http://schemas.microsoft.com/office/drawing/2014/main" id="{8D24797F-BD42-49B2-929E-04E0C35FC751}"/>
              </a:ext>
            </a:extLst>
          </p:cNvPr>
          <p:cNvGrpSpPr/>
          <p:nvPr/>
        </p:nvGrpSpPr>
        <p:grpSpPr>
          <a:xfrm>
            <a:off x="6060258" y="2677448"/>
            <a:ext cx="1913198" cy="1902028"/>
            <a:chOff x="7216343" y="5081382"/>
            <a:chExt cx="2273739" cy="2423254"/>
          </a:xfrm>
        </p:grpSpPr>
        <p:sp>
          <p:nvSpPr>
            <p:cNvPr id="84" name="TextBox 83">
              <a:extLst>
                <a:ext uri="{FF2B5EF4-FFF2-40B4-BE49-F238E27FC236}">
                  <a16:creationId xmlns:a16="http://schemas.microsoft.com/office/drawing/2014/main" id="{6BEF6A25-E832-4FBE-8E29-51C11CCE4B9A}"/>
                </a:ext>
              </a:extLst>
            </p:cNvPr>
            <p:cNvSpPr txBox="1"/>
            <p:nvPr/>
          </p:nvSpPr>
          <p:spPr>
            <a:xfrm>
              <a:off x="7336677" y="5081382"/>
              <a:ext cx="2064810" cy="482079"/>
            </a:xfrm>
            <a:prstGeom prst="rect">
              <a:avLst/>
            </a:prstGeom>
            <a:noFill/>
          </p:spPr>
          <p:txBody>
            <a:bodyPr wrap="square" rtlCol="0" anchor="ctr">
              <a:spAutoFit/>
            </a:bodyPr>
            <a:lstStyle/>
            <a:p>
              <a:pPr algn="ctr"/>
              <a:r>
                <a:rPr lang="en-US" sz="1000" b="1" dirty="0">
                  <a:solidFill>
                    <a:srgbClr val="BA0361"/>
                  </a:solidFill>
                  <a:latin typeface="Arial" panose="020B0604020202020204" pitchFamily="34" charset="0"/>
                  <a:cs typeface="Arial" panose="020B0604020202020204" pitchFamily="34" charset="0"/>
                </a:rPr>
                <a:t>Exploration and Self-service</a:t>
              </a:r>
            </a:p>
          </p:txBody>
        </p:sp>
        <p:sp>
          <p:nvSpPr>
            <p:cNvPr id="85" name="Rectangle 84">
              <a:extLst>
                <a:ext uri="{FF2B5EF4-FFF2-40B4-BE49-F238E27FC236}">
                  <a16:creationId xmlns:a16="http://schemas.microsoft.com/office/drawing/2014/main" id="{DF501314-2C5E-42C1-99CD-D07A5575EAE1}"/>
                </a:ext>
              </a:extLst>
            </p:cNvPr>
            <p:cNvSpPr/>
            <p:nvPr/>
          </p:nvSpPr>
          <p:spPr>
            <a:xfrm>
              <a:off x="7216343" y="5576325"/>
              <a:ext cx="2273739" cy="1928311"/>
            </a:xfrm>
            <a:prstGeom prst="rect">
              <a:avLst/>
            </a:prstGeom>
            <a:noFill/>
            <a:ln>
              <a:noFill/>
            </a:ln>
          </p:spPr>
          <p:txBody>
            <a:bodyPr wrap="square" anchor="ctr">
              <a:spAutoFit/>
            </a:bodyPr>
            <a:lstStyle/>
            <a:p>
              <a:pPr marL="171450" indent="-171450">
                <a:buFont typeface="Arial" panose="020B0604020202020204" pitchFamily="34" charset="0"/>
                <a:buChar char="•"/>
              </a:pPr>
              <a:r>
                <a:rPr lang="en-US" sz="700" b="1" dirty="0"/>
                <a:t>No defined technology workbench for data exploration </a:t>
              </a:r>
              <a:r>
                <a:rPr lang="en-US" sz="700" dirty="0"/>
                <a:t>for data stewards and end users.</a:t>
              </a:r>
            </a:p>
            <a:p>
              <a:pPr marL="171450" indent="-171450">
                <a:buFont typeface="Arial" panose="020B0604020202020204" pitchFamily="34" charset="0"/>
                <a:buChar char="•"/>
              </a:pPr>
              <a:r>
                <a:rPr lang="en-US" sz="700" b="1" dirty="0"/>
                <a:t>High dependency on IT</a:t>
              </a:r>
              <a:r>
                <a:rPr lang="en-US" sz="700" dirty="0"/>
                <a:t> to share data to different business departments</a:t>
              </a:r>
              <a:r>
                <a:rPr lang="en-US" sz="700" b="1" dirty="0"/>
                <a:t>, which creates silos and increased costs.</a:t>
              </a:r>
            </a:p>
            <a:p>
              <a:pPr marL="171450" indent="-171450">
                <a:buFont typeface="Arial" panose="020B0604020202020204" pitchFamily="34" charset="0"/>
                <a:buChar char="•"/>
              </a:pPr>
              <a:r>
                <a:rPr lang="en-US" sz="700" b="1" dirty="0"/>
                <a:t>Lack of enterprise level data catalogues </a:t>
              </a:r>
              <a:r>
                <a:rPr lang="en-US" sz="700" dirty="0"/>
                <a:t>for easy data search and discovery.</a:t>
              </a:r>
            </a:p>
            <a:p>
              <a:pPr marL="171450" indent="-171450">
                <a:buFont typeface="Arial" panose="020B0604020202020204" pitchFamily="34" charset="0"/>
                <a:buChar char="•"/>
              </a:pPr>
              <a:r>
                <a:rPr lang="en-US" sz="700" b="1" dirty="0"/>
                <a:t>Dependency on IT for data wrangling </a:t>
              </a:r>
              <a:r>
                <a:rPr lang="en-US" sz="700" dirty="0"/>
                <a:t>intended for data analysts, scientists.</a:t>
              </a:r>
            </a:p>
            <a:p>
              <a:pPr marL="171450" indent="-171450">
                <a:buFont typeface="Arial" panose="020B0604020202020204" pitchFamily="34" charset="0"/>
                <a:buChar char="•"/>
              </a:pPr>
              <a:endParaRPr lang="en-US" sz="700" b="1" dirty="0"/>
            </a:p>
          </p:txBody>
        </p:sp>
      </p:grpSp>
      <p:sp>
        <p:nvSpPr>
          <p:cNvPr id="77" name="Donut 1">
            <a:extLst>
              <a:ext uri="{FF2B5EF4-FFF2-40B4-BE49-F238E27FC236}">
                <a16:creationId xmlns:a16="http://schemas.microsoft.com/office/drawing/2014/main" id="{84BAD2B3-1D20-4916-9562-6ECD86B5C087}"/>
              </a:ext>
            </a:extLst>
          </p:cNvPr>
          <p:cNvSpPr/>
          <p:nvPr/>
        </p:nvSpPr>
        <p:spPr>
          <a:xfrm>
            <a:off x="929940" y="1485786"/>
            <a:ext cx="1175845" cy="1211595"/>
          </a:xfrm>
          <a:prstGeom prst="donut">
            <a:avLst>
              <a:gd name="adj" fmla="val 7234"/>
            </a:avLst>
          </a:prstGeom>
          <a:solidFill>
            <a:srgbClr val="FF7304"/>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71FCD482-AB11-436D-AF1F-DC66329CC7EE}"/>
              </a:ext>
            </a:extLst>
          </p:cNvPr>
          <p:cNvSpPr/>
          <p:nvPr/>
        </p:nvSpPr>
        <p:spPr>
          <a:xfrm>
            <a:off x="1099110" y="1660100"/>
            <a:ext cx="837505" cy="86296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67" name="Group 66">
            <a:extLst>
              <a:ext uri="{FF2B5EF4-FFF2-40B4-BE49-F238E27FC236}">
                <a16:creationId xmlns:a16="http://schemas.microsoft.com/office/drawing/2014/main" id="{1DBE2528-9468-43D5-9976-22A091E5E4BA}"/>
              </a:ext>
            </a:extLst>
          </p:cNvPr>
          <p:cNvGrpSpPr/>
          <p:nvPr/>
        </p:nvGrpSpPr>
        <p:grpSpPr>
          <a:xfrm>
            <a:off x="6410831" y="1483277"/>
            <a:ext cx="1175845" cy="1211595"/>
            <a:chOff x="2140858" y="1694543"/>
            <a:chExt cx="2812142" cy="2812142"/>
          </a:xfrm>
        </p:grpSpPr>
        <p:sp>
          <p:nvSpPr>
            <p:cNvPr id="71" name="Donut 27">
              <a:extLst>
                <a:ext uri="{FF2B5EF4-FFF2-40B4-BE49-F238E27FC236}">
                  <a16:creationId xmlns:a16="http://schemas.microsoft.com/office/drawing/2014/main" id="{95EAA125-D1CD-4025-93A0-2CF68AF1E36C}"/>
                </a:ext>
              </a:extLst>
            </p:cNvPr>
            <p:cNvSpPr/>
            <p:nvPr/>
          </p:nvSpPr>
          <p:spPr>
            <a:xfrm>
              <a:off x="2140858" y="1694543"/>
              <a:ext cx="2812142" cy="2812142"/>
            </a:xfrm>
            <a:prstGeom prst="donut">
              <a:avLst>
                <a:gd name="adj" fmla="val 7234"/>
              </a:avLst>
            </a:prstGeom>
            <a:solidFill>
              <a:srgbClr val="11B0AC"/>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72" name="Oval 71">
              <a:extLst>
                <a:ext uri="{FF2B5EF4-FFF2-40B4-BE49-F238E27FC236}">
                  <a16:creationId xmlns:a16="http://schemas.microsoft.com/office/drawing/2014/main" id="{0E3DEE3D-2F65-4827-879F-52FA3BA19AF1}"/>
                </a:ext>
              </a:extLst>
            </p:cNvPr>
            <p:cNvSpPr/>
            <p:nvPr/>
          </p:nvSpPr>
          <p:spPr>
            <a:xfrm>
              <a:off x="2545443" y="2099128"/>
              <a:ext cx="2002972" cy="200297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grpSp>
        <p:nvGrpSpPr>
          <p:cNvPr id="45" name="Group 44">
            <a:extLst>
              <a:ext uri="{FF2B5EF4-FFF2-40B4-BE49-F238E27FC236}">
                <a16:creationId xmlns:a16="http://schemas.microsoft.com/office/drawing/2014/main" id="{827CB802-C8CA-4ECE-B9A4-439CA978975F}"/>
              </a:ext>
            </a:extLst>
          </p:cNvPr>
          <p:cNvGrpSpPr/>
          <p:nvPr/>
        </p:nvGrpSpPr>
        <p:grpSpPr>
          <a:xfrm>
            <a:off x="4542604" y="1470892"/>
            <a:ext cx="1175845" cy="1211595"/>
            <a:chOff x="2140858" y="1694543"/>
            <a:chExt cx="2812142" cy="2812142"/>
          </a:xfrm>
        </p:grpSpPr>
        <p:sp>
          <p:nvSpPr>
            <p:cNvPr id="65" name="Donut 13">
              <a:extLst>
                <a:ext uri="{FF2B5EF4-FFF2-40B4-BE49-F238E27FC236}">
                  <a16:creationId xmlns:a16="http://schemas.microsoft.com/office/drawing/2014/main" id="{45A7EF49-8D64-4FE8-8EC5-F5EF5D7063CA}"/>
                </a:ext>
              </a:extLst>
            </p:cNvPr>
            <p:cNvSpPr/>
            <p:nvPr/>
          </p:nvSpPr>
          <p:spPr>
            <a:xfrm>
              <a:off x="2140858" y="1694543"/>
              <a:ext cx="2812142" cy="2812142"/>
            </a:xfrm>
            <a:prstGeom prst="donut">
              <a:avLst>
                <a:gd name="adj" fmla="val 7234"/>
              </a:avLst>
            </a:prstGeom>
            <a:solidFill>
              <a:srgbClr val="647C34"/>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latin typeface="Arial" panose="020B0604020202020204" pitchFamily="34" charset="0"/>
                <a:cs typeface="Arial" panose="020B0604020202020204" pitchFamily="34" charset="0"/>
              </a:endParaRPr>
            </a:p>
          </p:txBody>
        </p:sp>
        <p:sp>
          <p:nvSpPr>
            <p:cNvPr id="66" name="Oval 65">
              <a:extLst>
                <a:ext uri="{FF2B5EF4-FFF2-40B4-BE49-F238E27FC236}">
                  <a16:creationId xmlns:a16="http://schemas.microsoft.com/office/drawing/2014/main" id="{37C82E4B-31B0-47CB-ACA5-A5C9E1B8C4B7}"/>
                </a:ext>
              </a:extLst>
            </p:cNvPr>
            <p:cNvSpPr/>
            <p:nvPr/>
          </p:nvSpPr>
          <p:spPr>
            <a:xfrm>
              <a:off x="2545443" y="2099128"/>
              <a:ext cx="2002972" cy="2002972"/>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grpSp>
        <p:nvGrpSpPr>
          <p:cNvPr id="46" name="Group 45">
            <a:extLst>
              <a:ext uri="{FF2B5EF4-FFF2-40B4-BE49-F238E27FC236}">
                <a16:creationId xmlns:a16="http://schemas.microsoft.com/office/drawing/2014/main" id="{5CC9DF4C-0088-499B-8C0D-FC54DBE328B3}"/>
              </a:ext>
            </a:extLst>
          </p:cNvPr>
          <p:cNvGrpSpPr/>
          <p:nvPr/>
        </p:nvGrpSpPr>
        <p:grpSpPr>
          <a:xfrm>
            <a:off x="4957219" y="1795249"/>
            <a:ext cx="354213" cy="562880"/>
            <a:chOff x="7763316" y="1840691"/>
            <a:chExt cx="419778" cy="647384"/>
          </a:xfrm>
          <a:solidFill>
            <a:srgbClr val="51652A"/>
          </a:solidFill>
        </p:grpSpPr>
        <p:sp>
          <p:nvSpPr>
            <p:cNvPr id="47" name="Freeform 42">
              <a:extLst>
                <a:ext uri="{FF2B5EF4-FFF2-40B4-BE49-F238E27FC236}">
                  <a16:creationId xmlns:a16="http://schemas.microsoft.com/office/drawing/2014/main" id="{562BA2BA-0D67-450A-9B53-BBF9082F9F3B}"/>
                </a:ext>
              </a:extLst>
            </p:cNvPr>
            <p:cNvSpPr/>
            <p:nvPr/>
          </p:nvSpPr>
          <p:spPr>
            <a:xfrm>
              <a:off x="7763316" y="1840691"/>
              <a:ext cx="419778" cy="647384"/>
            </a:xfrm>
            <a:custGeom>
              <a:avLst/>
              <a:gdLst>
                <a:gd name="connsiteX0" fmla="*/ 29014 w 419778"/>
                <a:gd name="connsiteY0" fmla="*/ 122559 h 647384"/>
                <a:gd name="connsiteX1" fmla="*/ 29014 w 419778"/>
                <a:gd name="connsiteY1" fmla="*/ 611950 h 647384"/>
                <a:gd name="connsiteX2" fmla="*/ 390765 w 419778"/>
                <a:gd name="connsiteY2" fmla="*/ 611950 h 647384"/>
                <a:gd name="connsiteX3" fmla="*/ 390765 w 419778"/>
                <a:gd name="connsiteY3" fmla="*/ 122559 h 647384"/>
                <a:gd name="connsiteX4" fmla="*/ 297073 w 419778"/>
                <a:gd name="connsiteY4" fmla="*/ 122559 h 647384"/>
                <a:gd name="connsiteX5" fmla="*/ 297073 w 419778"/>
                <a:gd name="connsiteY5" fmla="*/ 147110 h 647384"/>
                <a:gd name="connsiteX6" fmla="*/ 122706 w 419778"/>
                <a:gd name="connsiteY6" fmla="*/ 147110 h 647384"/>
                <a:gd name="connsiteX7" fmla="*/ 122706 w 419778"/>
                <a:gd name="connsiteY7" fmla="*/ 122559 h 647384"/>
                <a:gd name="connsiteX8" fmla="*/ 209889 w 419778"/>
                <a:gd name="connsiteY8" fmla="*/ 17888 h 647384"/>
                <a:gd name="connsiteX9" fmla="*/ 176923 w 419778"/>
                <a:gd name="connsiteY9" fmla="*/ 43426 h 647384"/>
                <a:gd name="connsiteX10" fmla="*/ 175076 w 419778"/>
                <a:gd name="connsiteY10" fmla="*/ 48384 h 647384"/>
                <a:gd name="connsiteX11" fmla="*/ 244703 w 419778"/>
                <a:gd name="connsiteY11" fmla="*/ 48384 h 647384"/>
                <a:gd name="connsiteX12" fmla="*/ 242856 w 419778"/>
                <a:gd name="connsiteY12" fmla="*/ 43426 h 647384"/>
                <a:gd name="connsiteX13" fmla="*/ 209889 w 419778"/>
                <a:gd name="connsiteY13" fmla="*/ 17888 h 647384"/>
                <a:gd name="connsiteX14" fmla="*/ 209889 w 419778"/>
                <a:gd name="connsiteY14" fmla="*/ 0 h 647384"/>
                <a:gd name="connsiteX15" fmla="*/ 267304 w 419778"/>
                <a:gd name="connsiteY15" fmla="*/ 46250 h 647384"/>
                <a:gd name="connsiteX16" fmla="*/ 267522 w 419778"/>
                <a:gd name="connsiteY16" fmla="*/ 48384 h 647384"/>
                <a:gd name="connsiteX17" fmla="*/ 303930 w 419778"/>
                <a:gd name="connsiteY17" fmla="*/ 48384 h 647384"/>
                <a:gd name="connsiteX18" fmla="*/ 303930 w 419778"/>
                <a:gd name="connsiteY18" fmla="*/ 78368 h 647384"/>
                <a:gd name="connsiteX19" fmla="*/ 379799 w 419778"/>
                <a:gd name="connsiteY19" fmla="*/ 78368 h 647384"/>
                <a:gd name="connsiteX20" fmla="*/ 419778 w 419778"/>
                <a:gd name="connsiteY20" fmla="*/ 118347 h 647384"/>
                <a:gd name="connsiteX21" fmla="*/ 419778 w 419778"/>
                <a:gd name="connsiteY21" fmla="*/ 607405 h 647384"/>
                <a:gd name="connsiteX22" fmla="*/ 379799 w 419778"/>
                <a:gd name="connsiteY22" fmla="*/ 647384 h 647384"/>
                <a:gd name="connsiteX23" fmla="*/ 39980 w 419778"/>
                <a:gd name="connsiteY23" fmla="*/ 647384 h 647384"/>
                <a:gd name="connsiteX24" fmla="*/ 0 w 419778"/>
                <a:gd name="connsiteY24" fmla="*/ 607405 h 647384"/>
                <a:gd name="connsiteX25" fmla="*/ 0 w 419778"/>
                <a:gd name="connsiteY25" fmla="*/ 118347 h 647384"/>
                <a:gd name="connsiteX26" fmla="*/ 39980 w 419778"/>
                <a:gd name="connsiteY26" fmla="*/ 78368 h 647384"/>
                <a:gd name="connsiteX27" fmla="*/ 115848 w 419778"/>
                <a:gd name="connsiteY27" fmla="*/ 78368 h 647384"/>
                <a:gd name="connsiteX28" fmla="*/ 115848 w 419778"/>
                <a:gd name="connsiteY28" fmla="*/ 48384 h 647384"/>
                <a:gd name="connsiteX29" fmla="*/ 152257 w 419778"/>
                <a:gd name="connsiteY29" fmla="*/ 48384 h 647384"/>
                <a:gd name="connsiteX30" fmla="*/ 152475 w 419778"/>
                <a:gd name="connsiteY30" fmla="*/ 46250 h 647384"/>
                <a:gd name="connsiteX31" fmla="*/ 209889 w 419778"/>
                <a:gd name="connsiteY31" fmla="*/ 0 h 64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19778" h="647384">
                  <a:moveTo>
                    <a:pt x="29014" y="122559"/>
                  </a:moveTo>
                  <a:lnTo>
                    <a:pt x="29014" y="611950"/>
                  </a:lnTo>
                  <a:lnTo>
                    <a:pt x="390765" y="611950"/>
                  </a:lnTo>
                  <a:lnTo>
                    <a:pt x="390765" y="122559"/>
                  </a:lnTo>
                  <a:lnTo>
                    <a:pt x="297073" y="122559"/>
                  </a:lnTo>
                  <a:lnTo>
                    <a:pt x="297073" y="147110"/>
                  </a:lnTo>
                  <a:lnTo>
                    <a:pt x="122706" y="147110"/>
                  </a:lnTo>
                  <a:lnTo>
                    <a:pt x="122706" y="122559"/>
                  </a:lnTo>
                  <a:close/>
                  <a:moveTo>
                    <a:pt x="209889" y="17888"/>
                  </a:moveTo>
                  <a:cubicBezTo>
                    <a:pt x="196166" y="17888"/>
                    <a:pt x="184067" y="28018"/>
                    <a:pt x="176923" y="43426"/>
                  </a:cubicBezTo>
                  <a:lnTo>
                    <a:pt x="175076" y="48384"/>
                  </a:lnTo>
                  <a:lnTo>
                    <a:pt x="244703" y="48384"/>
                  </a:lnTo>
                  <a:lnTo>
                    <a:pt x="242856" y="43426"/>
                  </a:lnTo>
                  <a:cubicBezTo>
                    <a:pt x="235711" y="28018"/>
                    <a:pt x="223612" y="17888"/>
                    <a:pt x="209889" y="17888"/>
                  </a:cubicBezTo>
                  <a:close/>
                  <a:moveTo>
                    <a:pt x="209889" y="0"/>
                  </a:moveTo>
                  <a:cubicBezTo>
                    <a:pt x="238210" y="0"/>
                    <a:pt x="261839" y="19855"/>
                    <a:pt x="267304" y="46250"/>
                  </a:cubicBezTo>
                  <a:lnTo>
                    <a:pt x="267522" y="48384"/>
                  </a:lnTo>
                  <a:lnTo>
                    <a:pt x="303930" y="48384"/>
                  </a:lnTo>
                  <a:lnTo>
                    <a:pt x="303930" y="78368"/>
                  </a:lnTo>
                  <a:lnTo>
                    <a:pt x="379799" y="78368"/>
                  </a:lnTo>
                  <a:cubicBezTo>
                    <a:pt x="401879" y="78368"/>
                    <a:pt x="419778" y="96267"/>
                    <a:pt x="419778" y="118347"/>
                  </a:cubicBezTo>
                  <a:lnTo>
                    <a:pt x="419778" y="607405"/>
                  </a:lnTo>
                  <a:cubicBezTo>
                    <a:pt x="419778" y="629485"/>
                    <a:pt x="401879" y="647384"/>
                    <a:pt x="379799" y="647384"/>
                  </a:cubicBezTo>
                  <a:lnTo>
                    <a:pt x="39980" y="647384"/>
                  </a:lnTo>
                  <a:cubicBezTo>
                    <a:pt x="17900" y="647384"/>
                    <a:pt x="0" y="629485"/>
                    <a:pt x="0" y="607405"/>
                  </a:cubicBezTo>
                  <a:lnTo>
                    <a:pt x="0" y="118347"/>
                  </a:lnTo>
                  <a:cubicBezTo>
                    <a:pt x="0" y="96267"/>
                    <a:pt x="17900" y="78368"/>
                    <a:pt x="39980" y="78368"/>
                  </a:cubicBezTo>
                  <a:lnTo>
                    <a:pt x="115848" y="78368"/>
                  </a:lnTo>
                  <a:lnTo>
                    <a:pt x="115848" y="48384"/>
                  </a:lnTo>
                  <a:lnTo>
                    <a:pt x="152257" y="48384"/>
                  </a:lnTo>
                  <a:lnTo>
                    <a:pt x="152475" y="46250"/>
                  </a:lnTo>
                  <a:cubicBezTo>
                    <a:pt x="157939" y="19855"/>
                    <a:pt x="181568" y="0"/>
                    <a:pt x="209889"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latin typeface="Arial" panose="020B0604020202020204" pitchFamily="34" charset="0"/>
                <a:cs typeface="Arial" panose="020B0604020202020204" pitchFamily="34" charset="0"/>
              </a:endParaRPr>
            </a:p>
          </p:txBody>
        </p:sp>
        <p:sp>
          <p:nvSpPr>
            <p:cNvPr id="48" name="Rectangle 47">
              <a:extLst>
                <a:ext uri="{FF2B5EF4-FFF2-40B4-BE49-F238E27FC236}">
                  <a16:creationId xmlns:a16="http://schemas.microsoft.com/office/drawing/2014/main" id="{0A5D8384-8EE2-4381-8F23-1A78130E9279}"/>
                </a:ext>
              </a:extLst>
            </p:cNvPr>
            <p:cNvSpPr/>
            <p:nvPr/>
          </p:nvSpPr>
          <p:spPr>
            <a:xfrm>
              <a:off x="7936145" y="2022677"/>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E67A917A-7E95-4552-8EF6-5B6AF1BA4DEA}"/>
                </a:ext>
              </a:extLst>
            </p:cNvPr>
            <p:cNvSpPr/>
            <p:nvPr/>
          </p:nvSpPr>
          <p:spPr>
            <a:xfrm>
              <a:off x="7936145" y="2052392"/>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062DA366-93FA-4D90-9192-D463CC79F5B1}"/>
                </a:ext>
              </a:extLst>
            </p:cNvPr>
            <p:cNvSpPr/>
            <p:nvPr/>
          </p:nvSpPr>
          <p:spPr>
            <a:xfrm>
              <a:off x="7936145" y="2082107"/>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E5A14841-9F85-480E-80DA-FD5629100285}"/>
                </a:ext>
              </a:extLst>
            </p:cNvPr>
            <p:cNvSpPr/>
            <p:nvPr/>
          </p:nvSpPr>
          <p:spPr>
            <a:xfrm>
              <a:off x="7936145" y="2130113"/>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E3771F4A-480C-4D11-9991-6F930CAC3065}"/>
                </a:ext>
              </a:extLst>
            </p:cNvPr>
            <p:cNvSpPr/>
            <p:nvPr/>
          </p:nvSpPr>
          <p:spPr>
            <a:xfrm>
              <a:off x="7936145" y="2162814"/>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5E000FAB-4DE0-45F2-A800-1DAFE8294F99}"/>
                </a:ext>
              </a:extLst>
            </p:cNvPr>
            <p:cNvSpPr/>
            <p:nvPr/>
          </p:nvSpPr>
          <p:spPr>
            <a:xfrm>
              <a:off x="7936145" y="2191033"/>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4" name="Rectangle 53">
              <a:extLst>
                <a:ext uri="{FF2B5EF4-FFF2-40B4-BE49-F238E27FC236}">
                  <a16:creationId xmlns:a16="http://schemas.microsoft.com/office/drawing/2014/main" id="{13EF65F6-AB99-4CFD-B396-B7442BA47095}"/>
                </a:ext>
              </a:extLst>
            </p:cNvPr>
            <p:cNvSpPr/>
            <p:nvPr/>
          </p:nvSpPr>
          <p:spPr>
            <a:xfrm>
              <a:off x="7936145" y="2237317"/>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5" name="Rectangle 54">
              <a:extLst>
                <a:ext uri="{FF2B5EF4-FFF2-40B4-BE49-F238E27FC236}">
                  <a16:creationId xmlns:a16="http://schemas.microsoft.com/office/drawing/2014/main" id="{3F6465AC-A315-4BC2-AFF3-1A49E84AA05C}"/>
                </a:ext>
              </a:extLst>
            </p:cNvPr>
            <p:cNvSpPr/>
            <p:nvPr/>
          </p:nvSpPr>
          <p:spPr>
            <a:xfrm>
              <a:off x="7936145" y="2265536"/>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56" name="Rectangle 55">
              <a:extLst>
                <a:ext uri="{FF2B5EF4-FFF2-40B4-BE49-F238E27FC236}">
                  <a16:creationId xmlns:a16="http://schemas.microsoft.com/office/drawing/2014/main" id="{B181DD47-651F-42A5-907B-719747B7EDAD}"/>
                </a:ext>
              </a:extLst>
            </p:cNvPr>
            <p:cNvSpPr/>
            <p:nvPr/>
          </p:nvSpPr>
          <p:spPr>
            <a:xfrm>
              <a:off x="7936145" y="2295700"/>
              <a:ext cx="175460" cy="12534"/>
            </a:xfrm>
            <a:prstGeom prst="rect">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57" name="Group 56">
              <a:extLst>
                <a:ext uri="{FF2B5EF4-FFF2-40B4-BE49-F238E27FC236}">
                  <a16:creationId xmlns:a16="http://schemas.microsoft.com/office/drawing/2014/main" id="{7F7FC111-7DC2-4710-87BD-270FA2BE09EE}"/>
                </a:ext>
              </a:extLst>
            </p:cNvPr>
            <p:cNvGrpSpPr/>
            <p:nvPr/>
          </p:nvGrpSpPr>
          <p:grpSpPr>
            <a:xfrm>
              <a:off x="7834842" y="2022677"/>
              <a:ext cx="72447" cy="71964"/>
              <a:chOff x="2857500" y="1901761"/>
              <a:chExt cx="771525" cy="766381"/>
            </a:xfrm>
            <a:grpFill/>
          </p:grpSpPr>
          <p:sp>
            <p:nvSpPr>
              <p:cNvPr id="63" name="Freeform 58">
                <a:extLst>
                  <a:ext uri="{FF2B5EF4-FFF2-40B4-BE49-F238E27FC236}">
                    <a16:creationId xmlns:a16="http://schemas.microsoft.com/office/drawing/2014/main" id="{C99C8B48-D619-4A43-B1A3-2A6653D6422A}"/>
                  </a:ext>
                </a:extLst>
              </p:cNvPr>
              <p:cNvSpPr/>
              <p:nvPr/>
            </p:nvSpPr>
            <p:spPr>
              <a:xfrm>
                <a:off x="2857500" y="1901761"/>
                <a:ext cx="771525" cy="766381"/>
              </a:xfrm>
              <a:custGeom>
                <a:avLst/>
                <a:gdLst>
                  <a:gd name="connsiteX0" fmla="*/ 93803 w 771525"/>
                  <a:gd name="connsiteY0" fmla="*/ 81402 h 766381"/>
                  <a:gd name="connsiteX1" fmla="*/ 93803 w 771525"/>
                  <a:gd name="connsiteY1" fmla="*/ 684978 h 766381"/>
                  <a:gd name="connsiteX2" fmla="*/ 677721 w 771525"/>
                  <a:gd name="connsiteY2" fmla="*/ 684978 h 766381"/>
                  <a:gd name="connsiteX3" fmla="*/ 677721 w 771525"/>
                  <a:gd name="connsiteY3" fmla="*/ 81402 h 766381"/>
                  <a:gd name="connsiteX4" fmla="*/ 0 w 771525"/>
                  <a:gd name="connsiteY4" fmla="*/ 0 h 766381"/>
                  <a:gd name="connsiteX5" fmla="*/ 771525 w 771525"/>
                  <a:gd name="connsiteY5" fmla="*/ 0 h 766381"/>
                  <a:gd name="connsiteX6" fmla="*/ 771525 w 771525"/>
                  <a:gd name="connsiteY6" fmla="*/ 766381 h 766381"/>
                  <a:gd name="connsiteX7" fmla="*/ 0 w 771525"/>
                  <a:gd name="connsiteY7" fmla="*/ 766381 h 76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766381">
                    <a:moveTo>
                      <a:pt x="93803" y="81402"/>
                    </a:moveTo>
                    <a:lnTo>
                      <a:pt x="93803" y="684978"/>
                    </a:lnTo>
                    <a:lnTo>
                      <a:pt x="677721" y="684978"/>
                    </a:lnTo>
                    <a:lnTo>
                      <a:pt x="677721" y="81402"/>
                    </a:lnTo>
                    <a:close/>
                    <a:moveTo>
                      <a:pt x="0" y="0"/>
                    </a:moveTo>
                    <a:lnTo>
                      <a:pt x="771525" y="0"/>
                    </a:lnTo>
                    <a:lnTo>
                      <a:pt x="771525" y="766381"/>
                    </a:lnTo>
                    <a:lnTo>
                      <a:pt x="0" y="76638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64" name="Freeform 59">
                <a:extLst>
                  <a:ext uri="{FF2B5EF4-FFF2-40B4-BE49-F238E27FC236}">
                    <a16:creationId xmlns:a16="http://schemas.microsoft.com/office/drawing/2014/main" id="{C90B4D82-B6AB-40E8-BC3B-3B471D337F66}"/>
                  </a:ext>
                </a:extLst>
              </p:cNvPr>
              <p:cNvSpPr/>
              <p:nvPr/>
            </p:nvSpPr>
            <p:spPr>
              <a:xfrm rot="7715289">
                <a:off x="3027887" y="2027888"/>
                <a:ext cx="407808" cy="323091"/>
              </a:xfrm>
              <a:custGeom>
                <a:avLst/>
                <a:gdLst>
                  <a:gd name="connsiteX0" fmla="*/ 0 w 405850"/>
                  <a:gd name="connsiteY0" fmla="*/ 98408 h 324187"/>
                  <a:gd name="connsiteX1" fmla="*/ 0 w 405850"/>
                  <a:gd name="connsiteY1" fmla="*/ 1096 h 324187"/>
                  <a:gd name="connsiteX2" fmla="*/ 308542 w 405850"/>
                  <a:gd name="connsiteY2" fmla="*/ 1096 h 324187"/>
                  <a:gd name="connsiteX3" fmla="*/ 308571 w 405850"/>
                  <a:gd name="connsiteY3" fmla="*/ 0 h 324187"/>
                  <a:gd name="connsiteX4" fmla="*/ 350376 w 405850"/>
                  <a:gd name="connsiteY4" fmla="*/ 1096 h 324187"/>
                  <a:gd name="connsiteX5" fmla="*/ 404688 w 405850"/>
                  <a:gd name="connsiteY5" fmla="*/ 1096 h 324187"/>
                  <a:gd name="connsiteX6" fmla="*/ 404688 w 405850"/>
                  <a:gd name="connsiteY6" fmla="*/ 2520 h 324187"/>
                  <a:gd name="connsiteX7" fmla="*/ 405850 w 405850"/>
                  <a:gd name="connsiteY7" fmla="*/ 2550 h 324187"/>
                  <a:gd name="connsiteX8" fmla="*/ 404688 w 405850"/>
                  <a:gd name="connsiteY8" fmla="*/ 46867 h 324187"/>
                  <a:gd name="connsiteX9" fmla="*/ 404688 w 405850"/>
                  <a:gd name="connsiteY9" fmla="*/ 98408 h 324187"/>
                  <a:gd name="connsiteX10" fmla="*/ 403337 w 405850"/>
                  <a:gd name="connsiteY10" fmla="*/ 98408 h 324187"/>
                  <a:gd name="connsiteX11" fmla="*/ 397419 w 405850"/>
                  <a:gd name="connsiteY11" fmla="*/ 324187 h 324187"/>
                  <a:gd name="connsiteX12" fmla="*/ 300141 w 405850"/>
                  <a:gd name="connsiteY12" fmla="*/ 321637 h 324187"/>
                  <a:gd name="connsiteX13" fmla="*/ 305992 w 405850"/>
                  <a:gd name="connsiteY13" fmla="*/ 98408 h 324187"/>
                  <a:gd name="connsiteX0" fmla="*/ 0 w 405850"/>
                  <a:gd name="connsiteY0" fmla="*/ 98408 h 324187"/>
                  <a:gd name="connsiteX1" fmla="*/ 0 w 405850"/>
                  <a:gd name="connsiteY1" fmla="*/ 1096 h 324187"/>
                  <a:gd name="connsiteX2" fmla="*/ 308542 w 405850"/>
                  <a:gd name="connsiteY2" fmla="*/ 1096 h 324187"/>
                  <a:gd name="connsiteX3" fmla="*/ 308571 w 405850"/>
                  <a:gd name="connsiteY3" fmla="*/ 0 h 324187"/>
                  <a:gd name="connsiteX4" fmla="*/ 350376 w 405850"/>
                  <a:gd name="connsiteY4" fmla="*/ 1096 h 324187"/>
                  <a:gd name="connsiteX5" fmla="*/ 404688 w 405850"/>
                  <a:gd name="connsiteY5" fmla="*/ 1096 h 324187"/>
                  <a:gd name="connsiteX6" fmla="*/ 404688 w 405850"/>
                  <a:gd name="connsiteY6" fmla="*/ 2520 h 324187"/>
                  <a:gd name="connsiteX7" fmla="*/ 405850 w 405850"/>
                  <a:gd name="connsiteY7" fmla="*/ 2550 h 324187"/>
                  <a:gd name="connsiteX8" fmla="*/ 404688 w 405850"/>
                  <a:gd name="connsiteY8" fmla="*/ 98408 h 324187"/>
                  <a:gd name="connsiteX9" fmla="*/ 403337 w 405850"/>
                  <a:gd name="connsiteY9" fmla="*/ 98408 h 324187"/>
                  <a:gd name="connsiteX10" fmla="*/ 397419 w 405850"/>
                  <a:gd name="connsiteY10" fmla="*/ 324187 h 324187"/>
                  <a:gd name="connsiteX11" fmla="*/ 300141 w 405850"/>
                  <a:gd name="connsiteY11" fmla="*/ 321637 h 324187"/>
                  <a:gd name="connsiteX12" fmla="*/ 305992 w 405850"/>
                  <a:gd name="connsiteY12" fmla="*/ 98408 h 324187"/>
                  <a:gd name="connsiteX13" fmla="*/ 0 w 405850"/>
                  <a:gd name="connsiteY13" fmla="*/ 98408 h 324187"/>
                  <a:gd name="connsiteX0" fmla="*/ 0 w 405850"/>
                  <a:gd name="connsiteY0" fmla="*/ 98408 h 324187"/>
                  <a:gd name="connsiteX1" fmla="*/ 0 w 405850"/>
                  <a:gd name="connsiteY1" fmla="*/ 1096 h 324187"/>
                  <a:gd name="connsiteX2" fmla="*/ 308542 w 405850"/>
                  <a:gd name="connsiteY2" fmla="*/ 1096 h 324187"/>
                  <a:gd name="connsiteX3" fmla="*/ 308571 w 405850"/>
                  <a:gd name="connsiteY3" fmla="*/ 0 h 324187"/>
                  <a:gd name="connsiteX4" fmla="*/ 350376 w 405850"/>
                  <a:gd name="connsiteY4" fmla="*/ 1096 h 324187"/>
                  <a:gd name="connsiteX5" fmla="*/ 404688 w 405850"/>
                  <a:gd name="connsiteY5" fmla="*/ 1096 h 324187"/>
                  <a:gd name="connsiteX6" fmla="*/ 404688 w 405850"/>
                  <a:gd name="connsiteY6" fmla="*/ 2520 h 324187"/>
                  <a:gd name="connsiteX7" fmla="*/ 405850 w 405850"/>
                  <a:gd name="connsiteY7" fmla="*/ 2550 h 324187"/>
                  <a:gd name="connsiteX8" fmla="*/ 404688 w 405850"/>
                  <a:gd name="connsiteY8" fmla="*/ 98408 h 324187"/>
                  <a:gd name="connsiteX9" fmla="*/ 397419 w 405850"/>
                  <a:gd name="connsiteY9" fmla="*/ 324187 h 324187"/>
                  <a:gd name="connsiteX10" fmla="*/ 300141 w 405850"/>
                  <a:gd name="connsiteY10" fmla="*/ 321637 h 324187"/>
                  <a:gd name="connsiteX11" fmla="*/ 305992 w 405850"/>
                  <a:gd name="connsiteY11" fmla="*/ 98408 h 324187"/>
                  <a:gd name="connsiteX12" fmla="*/ 0 w 405850"/>
                  <a:gd name="connsiteY12" fmla="*/ 98408 h 324187"/>
                  <a:gd name="connsiteX0" fmla="*/ 0 w 407808"/>
                  <a:gd name="connsiteY0" fmla="*/ 98408 h 324187"/>
                  <a:gd name="connsiteX1" fmla="*/ 0 w 407808"/>
                  <a:gd name="connsiteY1" fmla="*/ 1096 h 324187"/>
                  <a:gd name="connsiteX2" fmla="*/ 308542 w 407808"/>
                  <a:gd name="connsiteY2" fmla="*/ 1096 h 324187"/>
                  <a:gd name="connsiteX3" fmla="*/ 308571 w 407808"/>
                  <a:gd name="connsiteY3" fmla="*/ 0 h 324187"/>
                  <a:gd name="connsiteX4" fmla="*/ 350376 w 407808"/>
                  <a:gd name="connsiteY4" fmla="*/ 1096 h 324187"/>
                  <a:gd name="connsiteX5" fmla="*/ 404688 w 407808"/>
                  <a:gd name="connsiteY5" fmla="*/ 1096 h 324187"/>
                  <a:gd name="connsiteX6" fmla="*/ 404688 w 407808"/>
                  <a:gd name="connsiteY6" fmla="*/ 2520 h 324187"/>
                  <a:gd name="connsiteX7" fmla="*/ 405850 w 407808"/>
                  <a:gd name="connsiteY7" fmla="*/ 2550 h 324187"/>
                  <a:gd name="connsiteX8" fmla="*/ 397419 w 407808"/>
                  <a:gd name="connsiteY8" fmla="*/ 324187 h 324187"/>
                  <a:gd name="connsiteX9" fmla="*/ 300141 w 407808"/>
                  <a:gd name="connsiteY9" fmla="*/ 321637 h 324187"/>
                  <a:gd name="connsiteX10" fmla="*/ 305992 w 407808"/>
                  <a:gd name="connsiteY10" fmla="*/ 98408 h 324187"/>
                  <a:gd name="connsiteX11" fmla="*/ 0 w 407808"/>
                  <a:gd name="connsiteY11" fmla="*/ 98408 h 324187"/>
                  <a:gd name="connsiteX0" fmla="*/ 0 w 407808"/>
                  <a:gd name="connsiteY0" fmla="*/ 98408 h 324187"/>
                  <a:gd name="connsiteX1" fmla="*/ 0 w 407808"/>
                  <a:gd name="connsiteY1" fmla="*/ 1096 h 324187"/>
                  <a:gd name="connsiteX2" fmla="*/ 308542 w 407808"/>
                  <a:gd name="connsiteY2" fmla="*/ 1096 h 324187"/>
                  <a:gd name="connsiteX3" fmla="*/ 308571 w 407808"/>
                  <a:gd name="connsiteY3" fmla="*/ 0 h 324187"/>
                  <a:gd name="connsiteX4" fmla="*/ 404688 w 407808"/>
                  <a:gd name="connsiteY4" fmla="*/ 1096 h 324187"/>
                  <a:gd name="connsiteX5" fmla="*/ 404688 w 407808"/>
                  <a:gd name="connsiteY5" fmla="*/ 2520 h 324187"/>
                  <a:gd name="connsiteX6" fmla="*/ 405850 w 407808"/>
                  <a:gd name="connsiteY6" fmla="*/ 2550 h 324187"/>
                  <a:gd name="connsiteX7" fmla="*/ 397419 w 407808"/>
                  <a:gd name="connsiteY7" fmla="*/ 324187 h 324187"/>
                  <a:gd name="connsiteX8" fmla="*/ 300141 w 407808"/>
                  <a:gd name="connsiteY8" fmla="*/ 321637 h 324187"/>
                  <a:gd name="connsiteX9" fmla="*/ 305992 w 407808"/>
                  <a:gd name="connsiteY9" fmla="*/ 98408 h 324187"/>
                  <a:gd name="connsiteX10" fmla="*/ 0 w 407808"/>
                  <a:gd name="connsiteY10" fmla="*/ 98408 h 324187"/>
                  <a:gd name="connsiteX0" fmla="*/ 0 w 407808"/>
                  <a:gd name="connsiteY0" fmla="*/ 97312 h 323091"/>
                  <a:gd name="connsiteX1" fmla="*/ 0 w 407808"/>
                  <a:gd name="connsiteY1" fmla="*/ 0 h 323091"/>
                  <a:gd name="connsiteX2" fmla="*/ 308542 w 407808"/>
                  <a:gd name="connsiteY2" fmla="*/ 0 h 323091"/>
                  <a:gd name="connsiteX3" fmla="*/ 404688 w 407808"/>
                  <a:gd name="connsiteY3" fmla="*/ 0 h 323091"/>
                  <a:gd name="connsiteX4" fmla="*/ 404688 w 407808"/>
                  <a:gd name="connsiteY4" fmla="*/ 1424 h 323091"/>
                  <a:gd name="connsiteX5" fmla="*/ 405850 w 407808"/>
                  <a:gd name="connsiteY5" fmla="*/ 1454 h 323091"/>
                  <a:gd name="connsiteX6" fmla="*/ 397419 w 407808"/>
                  <a:gd name="connsiteY6" fmla="*/ 323091 h 323091"/>
                  <a:gd name="connsiteX7" fmla="*/ 300141 w 407808"/>
                  <a:gd name="connsiteY7" fmla="*/ 320541 h 323091"/>
                  <a:gd name="connsiteX8" fmla="*/ 305992 w 407808"/>
                  <a:gd name="connsiteY8" fmla="*/ 97312 h 323091"/>
                  <a:gd name="connsiteX9" fmla="*/ 0 w 407808"/>
                  <a:gd name="connsiteY9" fmla="*/ 97312 h 323091"/>
                  <a:gd name="connsiteX0" fmla="*/ 0 w 407808"/>
                  <a:gd name="connsiteY0" fmla="*/ 97312 h 323091"/>
                  <a:gd name="connsiteX1" fmla="*/ 0 w 407808"/>
                  <a:gd name="connsiteY1" fmla="*/ 0 h 323091"/>
                  <a:gd name="connsiteX2" fmla="*/ 404688 w 407808"/>
                  <a:gd name="connsiteY2" fmla="*/ 0 h 323091"/>
                  <a:gd name="connsiteX3" fmla="*/ 404688 w 407808"/>
                  <a:gd name="connsiteY3" fmla="*/ 1424 h 323091"/>
                  <a:gd name="connsiteX4" fmla="*/ 405850 w 407808"/>
                  <a:gd name="connsiteY4" fmla="*/ 1454 h 323091"/>
                  <a:gd name="connsiteX5" fmla="*/ 397419 w 407808"/>
                  <a:gd name="connsiteY5" fmla="*/ 323091 h 323091"/>
                  <a:gd name="connsiteX6" fmla="*/ 300141 w 407808"/>
                  <a:gd name="connsiteY6" fmla="*/ 320541 h 323091"/>
                  <a:gd name="connsiteX7" fmla="*/ 305992 w 407808"/>
                  <a:gd name="connsiteY7" fmla="*/ 97312 h 323091"/>
                  <a:gd name="connsiteX8" fmla="*/ 0 w 407808"/>
                  <a:gd name="connsiteY8" fmla="*/ 97312 h 32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808" h="323091">
                    <a:moveTo>
                      <a:pt x="0" y="97312"/>
                    </a:moveTo>
                    <a:lnTo>
                      <a:pt x="0" y="0"/>
                    </a:lnTo>
                    <a:lnTo>
                      <a:pt x="404688" y="0"/>
                    </a:lnTo>
                    <a:lnTo>
                      <a:pt x="404688" y="1424"/>
                    </a:lnTo>
                    <a:lnTo>
                      <a:pt x="405850" y="1454"/>
                    </a:lnTo>
                    <a:cubicBezTo>
                      <a:pt x="404639" y="55065"/>
                      <a:pt x="415037" y="269910"/>
                      <a:pt x="397419" y="323091"/>
                    </a:cubicBezTo>
                    <a:lnTo>
                      <a:pt x="300141" y="320541"/>
                    </a:lnTo>
                    <a:lnTo>
                      <a:pt x="305992" y="97312"/>
                    </a:lnTo>
                    <a:lnTo>
                      <a:pt x="0" y="9731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grpSp>
          <p:nvGrpSpPr>
            <p:cNvPr id="58" name="Group 57">
              <a:extLst>
                <a:ext uri="{FF2B5EF4-FFF2-40B4-BE49-F238E27FC236}">
                  <a16:creationId xmlns:a16="http://schemas.microsoft.com/office/drawing/2014/main" id="{97D07E48-EB66-43E4-9347-1EB37D4E0745}"/>
                </a:ext>
              </a:extLst>
            </p:cNvPr>
            <p:cNvGrpSpPr/>
            <p:nvPr/>
          </p:nvGrpSpPr>
          <p:grpSpPr>
            <a:xfrm>
              <a:off x="7834842" y="2130073"/>
              <a:ext cx="72447" cy="71964"/>
              <a:chOff x="2857500" y="1901761"/>
              <a:chExt cx="771525" cy="766381"/>
            </a:xfrm>
            <a:grpFill/>
          </p:grpSpPr>
          <p:sp>
            <p:nvSpPr>
              <p:cNvPr id="61" name="Freeform 56">
                <a:extLst>
                  <a:ext uri="{FF2B5EF4-FFF2-40B4-BE49-F238E27FC236}">
                    <a16:creationId xmlns:a16="http://schemas.microsoft.com/office/drawing/2014/main" id="{E7E71284-F899-406C-A844-55BDEB5E23A0}"/>
                  </a:ext>
                </a:extLst>
              </p:cNvPr>
              <p:cNvSpPr/>
              <p:nvPr/>
            </p:nvSpPr>
            <p:spPr>
              <a:xfrm>
                <a:off x="2857500" y="1901761"/>
                <a:ext cx="771525" cy="766381"/>
              </a:xfrm>
              <a:custGeom>
                <a:avLst/>
                <a:gdLst>
                  <a:gd name="connsiteX0" fmla="*/ 93803 w 771525"/>
                  <a:gd name="connsiteY0" fmla="*/ 81402 h 766381"/>
                  <a:gd name="connsiteX1" fmla="*/ 93803 w 771525"/>
                  <a:gd name="connsiteY1" fmla="*/ 684978 h 766381"/>
                  <a:gd name="connsiteX2" fmla="*/ 677721 w 771525"/>
                  <a:gd name="connsiteY2" fmla="*/ 684978 h 766381"/>
                  <a:gd name="connsiteX3" fmla="*/ 677721 w 771525"/>
                  <a:gd name="connsiteY3" fmla="*/ 81402 h 766381"/>
                  <a:gd name="connsiteX4" fmla="*/ 0 w 771525"/>
                  <a:gd name="connsiteY4" fmla="*/ 0 h 766381"/>
                  <a:gd name="connsiteX5" fmla="*/ 771525 w 771525"/>
                  <a:gd name="connsiteY5" fmla="*/ 0 h 766381"/>
                  <a:gd name="connsiteX6" fmla="*/ 771525 w 771525"/>
                  <a:gd name="connsiteY6" fmla="*/ 766381 h 766381"/>
                  <a:gd name="connsiteX7" fmla="*/ 0 w 771525"/>
                  <a:gd name="connsiteY7" fmla="*/ 766381 h 76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766381">
                    <a:moveTo>
                      <a:pt x="93803" y="81402"/>
                    </a:moveTo>
                    <a:lnTo>
                      <a:pt x="93803" y="684978"/>
                    </a:lnTo>
                    <a:lnTo>
                      <a:pt x="677721" y="684978"/>
                    </a:lnTo>
                    <a:lnTo>
                      <a:pt x="677721" y="81402"/>
                    </a:lnTo>
                    <a:close/>
                    <a:moveTo>
                      <a:pt x="0" y="0"/>
                    </a:moveTo>
                    <a:lnTo>
                      <a:pt x="771525" y="0"/>
                    </a:lnTo>
                    <a:lnTo>
                      <a:pt x="771525" y="766381"/>
                    </a:lnTo>
                    <a:lnTo>
                      <a:pt x="0" y="76638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62" name="Freeform 57">
                <a:extLst>
                  <a:ext uri="{FF2B5EF4-FFF2-40B4-BE49-F238E27FC236}">
                    <a16:creationId xmlns:a16="http://schemas.microsoft.com/office/drawing/2014/main" id="{FE7A7C1E-50A6-4CBA-9673-390E541E9E26}"/>
                  </a:ext>
                </a:extLst>
              </p:cNvPr>
              <p:cNvSpPr/>
              <p:nvPr/>
            </p:nvSpPr>
            <p:spPr>
              <a:xfrm rot="7715289">
                <a:off x="3027887" y="2027888"/>
                <a:ext cx="407808" cy="323091"/>
              </a:xfrm>
              <a:custGeom>
                <a:avLst/>
                <a:gdLst>
                  <a:gd name="connsiteX0" fmla="*/ 0 w 405850"/>
                  <a:gd name="connsiteY0" fmla="*/ 98408 h 324187"/>
                  <a:gd name="connsiteX1" fmla="*/ 0 w 405850"/>
                  <a:gd name="connsiteY1" fmla="*/ 1096 h 324187"/>
                  <a:gd name="connsiteX2" fmla="*/ 308542 w 405850"/>
                  <a:gd name="connsiteY2" fmla="*/ 1096 h 324187"/>
                  <a:gd name="connsiteX3" fmla="*/ 308571 w 405850"/>
                  <a:gd name="connsiteY3" fmla="*/ 0 h 324187"/>
                  <a:gd name="connsiteX4" fmla="*/ 350376 w 405850"/>
                  <a:gd name="connsiteY4" fmla="*/ 1096 h 324187"/>
                  <a:gd name="connsiteX5" fmla="*/ 404688 w 405850"/>
                  <a:gd name="connsiteY5" fmla="*/ 1096 h 324187"/>
                  <a:gd name="connsiteX6" fmla="*/ 404688 w 405850"/>
                  <a:gd name="connsiteY6" fmla="*/ 2520 h 324187"/>
                  <a:gd name="connsiteX7" fmla="*/ 405850 w 405850"/>
                  <a:gd name="connsiteY7" fmla="*/ 2550 h 324187"/>
                  <a:gd name="connsiteX8" fmla="*/ 404688 w 405850"/>
                  <a:gd name="connsiteY8" fmla="*/ 46867 h 324187"/>
                  <a:gd name="connsiteX9" fmla="*/ 404688 w 405850"/>
                  <a:gd name="connsiteY9" fmla="*/ 98408 h 324187"/>
                  <a:gd name="connsiteX10" fmla="*/ 403337 w 405850"/>
                  <a:gd name="connsiteY10" fmla="*/ 98408 h 324187"/>
                  <a:gd name="connsiteX11" fmla="*/ 397419 w 405850"/>
                  <a:gd name="connsiteY11" fmla="*/ 324187 h 324187"/>
                  <a:gd name="connsiteX12" fmla="*/ 300141 w 405850"/>
                  <a:gd name="connsiteY12" fmla="*/ 321637 h 324187"/>
                  <a:gd name="connsiteX13" fmla="*/ 305992 w 405850"/>
                  <a:gd name="connsiteY13" fmla="*/ 98408 h 324187"/>
                  <a:gd name="connsiteX0" fmla="*/ 0 w 405850"/>
                  <a:gd name="connsiteY0" fmla="*/ 98408 h 324187"/>
                  <a:gd name="connsiteX1" fmla="*/ 0 w 405850"/>
                  <a:gd name="connsiteY1" fmla="*/ 1096 h 324187"/>
                  <a:gd name="connsiteX2" fmla="*/ 308542 w 405850"/>
                  <a:gd name="connsiteY2" fmla="*/ 1096 h 324187"/>
                  <a:gd name="connsiteX3" fmla="*/ 308571 w 405850"/>
                  <a:gd name="connsiteY3" fmla="*/ 0 h 324187"/>
                  <a:gd name="connsiteX4" fmla="*/ 350376 w 405850"/>
                  <a:gd name="connsiteY4" fmla="*/ 1096 h 324187"/>
                  <a:gd name="connsiteX5" fmla="*/ 404688 w 405850"/>
                  <a:gd name="connsiteY5" fmla="*/ 1096 h 324187"/>
                  <a:gd name="connsiteX6" fmla="*/ 404688 w 405850"/>
                  <a:gd name="connsiteY6" fmla="*/ 2520 h 324187"/>
                  <a:gd name="connsiteX7" fmla="*/ 405850 w 405850"/>
                  <a:gd name="connsiteY7" fmla="*/ 2550 h 324187"/>
                  <a:gd name="connsiteX8" fmla="*/ 404688 w 405850"/>
                  <a:gd name="connsiteY8" fmla="*/ 98408 h 324187"/>
                  <a:gd name="connsiteX9" fmla="*/ 403337 w 405850"/>
                  <a:gd name="connsiteY9" fmla="*/ 98408 h 324187"/>
                  <a:gd name="connsiteX10" fmla="*/ 397419 w 405850"/>
                  <a:gd name="connsiteY10" fmla="*/ 324187 h 324187"/>
                  <a:gd name="connsiteX11" fmla="*/ 300141 w 405850"/>
                  <a:gd name="connsiteY11" fmla="*/ 321637 h 324187"/>
                  <a:gd name="connsiteX12" fmla="*/ 305992 w 405850"/>
                  <a:gd name="connsiteY12" fmla="*/ 98408 h 324187"/>
                  <a:gd name="connsiteX13" fmla="*/ 0 w 405850"/>
                  <a:gd name="connsiteY13" fmla="*/ 98408 h 324187"/>
                  <a:gd name="connsiteX0" fmla="*/ 0 w 405850"/>
                  <a:gd name="connsiteY0" fmla="*/ 98408 h 324187"/>
                  <a:gd name="connsiteX1" fmla="*/ 0 w 405850"/>
                  <a:gd name="connsiteY1" fmla="*/ 1096 h 324187"/>
                  <a:gd name="connsiteX2" fmla="*/ 308542 w 405850"/>
                  <a:gd name="connsiteY2" fmla="*/ 1096 h 324187"/>
                  <a:gd name="connsiteX3" fmla="*/ 308571 w 405850"/>
                  <a:gd name="connsiteY3" fmla="*/ 0 h 324187"/>
                  <a:gd name="connsiteX4" fmla="*/ 350376 w 405850"/>
                  <a:gd name="connsiteY4" fmla="*/ 1096 h 324187"/>
                  <a:gd name="connsiteX5" fmla="*/ 404688 w 405850"/>
                  <a:gd name="connsiteY5" fmla="*/ 1096 h 324187"/>
                  <a:gd name="connsiteX6" fmla="*/ 404688 w 405850"/>
                  <a:gd name="connsiteY6" fmla="*/ 2520 h 324187"/>
                  <a:gd name="connsiteX7" fmla="*/ 405850 w 405850"/>
                  <a:gd name="connsiteY7" fmla="*/ 2550 h 324187"/>
                  <a:gd name="connsiteX8" fmla="*/ 404688 w 405850"/>
                  <a:gd name="connsiteY8" fmla="*/ 98408 h 324187"/>
                  <a:gd name="connsiteX9" fmla="*/ 397419 w 405850"/>
                  <a:gd name="connsiteY9" fmla="*/ 324187 h 324187"/>
                  <a:gd name="connsiteX10" fmla="*/ 300141 w 405850"/>
                  <a:gd name="connsiteY10" fmla="*/ 321637 h 324187"/>
                  <a:gd name="connsiteX11" fmla="*/ 305992 w 405850"/>
                  <a:gd name="connsiteY11" fmla="*/ 98408 h 324187"/>
                  <a:gd name="connsiteX12" fmla="*/ 0 w 405850"/>
                  <a:gd name="connsiteY12" fmla="*/ 98408 h 324187"/>
                  <a:gd name="connsiteX0" fmla="*/ 0 w 407808"/>
                  <a:gd name="connsiteY0" fmla="*/ 98408 h 324187"/>
                  <a:gd name="connsiteX1" fmla="*/ 0 w 407808"/>
                  <a:gd name="connsiteY1" fmla="*/ 1096 h 324187"/>
                  <a:gd name="connsiteX2" fmla="*/ 308542 w 407808"/>
                  <a:gd name="connsiteY2" fmla="*/ 1096 h 324187"/>
                  <a:gd name="connsiteX3" fmla="*/ 308571 w 407808"/>
                  <a:gd name="connsiteY3" fmla="*/ 0 h 324187"/>
                  <a:gd name="connsiteX4" fmla="*/ 350376 w 407808"/>
                  <a:gd name="connsiteY4" fmla="*/ 1096 h 324187"/>
                  <a:gd name="connsiteX5" fmla="*/ 404688 w 407808"/>
                  <a:gd name="connsiteY5" fmla="*/ 1096 h 324187"/>
                  <a:gd name="connsiteX6" fmla="*/ 404688 w 407808"/>
                  <a:gd name="connsiteY6" fmla="*/ 2520 h 324187"/>
                  <a:gd name="connsiteX7" fmla="*/ 405850 w 407808"/>
                  <a:gd name="connsiteY7" fmla="*/ 2550 h 324187"/>
                  <a:gd name="connsiteX8" fmla="*/ 397419 w 407808"/>
                  <a:gd name="connsiteY8" fmla="*/ 324187 h 324187"/>
                  <a:gd name="connsiteX9" fmla="*/ 300141 w 407808"/>
                  <a:gd name="connsiteY9" fmla="*/ 321637 h 324187"/>
                  <a:gd name="connsiteX10" fmla="*/ 305992 w 407808"/>
                  <a:gd name="connsiteY10" fmla="*/ 98408 h 324187"/>
                  <a:gd name="connsiteX11" fmla="*/ 0 w 407808"/>
                  <a:gd name="connsiteY11" fmla="*/ 98408 h 324187"/>
                  <a:gd name="connsiteX0" fmla="*/ 0 w 407808"/>
                  <a:gd name="connsiteY0" fmla="*/ 98408 h 324187"/>
                  <a:gd name="connsiteX1" fmla="*/ 0 w 407808"/>
                  <a:gd name="connsiteY1" fmla="*/ 1096 h 324187"/>
                  <a:gd name="connsiteX2" fmla="*/ 308542 w 407808"/>
                  <a:gd name="connsiteY2" fmla="*/ 1096 h 324187"/>
                  <a:gd name="connsiteX3" fmla="*/ 308571 w 407808"/>
                  <a:gd name="connsiteY3" fmla="*/ 0 h 324187"/>
                  <a:gd name="connsiteX4" fmla="*/ 404688 w 407808"/>
                  <a:gd name="connsiteY4" fmla="*/ 1096 h 324187"/>
                  <a:gd name="connsiteX5" fmla="*/ 404688 w 407808"/>
                  <a:gd name="connsiteY5" fmla="*/ 2520 h 324187"/>
                  <a:gd name="connsiteX6" fmla="*/ 405850 w 407808"/>
                  <a:gd name="connsiteY6" fmla="*/ 2550 h 324187"/>
                  <a:gd name="connsiteX7" fmla="*/ 397419 w 407808"/>
                  <a:gd name="connsiteY7" fmla="*/ 324187 h 324187"/>
                  <a:gd name="connsiteX8" fmla="*/ 300141 w 407808"/>
                  <a:gd name="connsiteY8" fmla="*/ 321637 h 324187"/>
                  <a:gd name="connsiteX9" fmla="*/ 305992 w 407808"/>
                  <a:gd name="connsiteY9" fmla="*/ 98408 h 324187"/>
                  <a:gd name="connsiteX10" fmla="*/ 0 w 407808"/>
                  <a:gd name="connsiteY10" fmla="*/ 98408 h 324187"/>
                  <a:gd name="connsiteX0" fmla="*/ 0 w 407808"/>
                  <a:gd name="connsiteY0" fmla="*/ 97312 h 323091"/>
                  <a:gd name="connsiteX1" fmla="*/ 0 w 407808"/>
                  <a:gd name="connsiteY1" fmla="*/ 0 h 323091"/>
                  <a:gd name="connsiteX2" fmla="*/ 308542 w 407808"/>
                  <a:gd name="connsiteY2" fmla="*/ 0 h 323091"/>
                  <a:gd name="connsiteX3" fmla="*/ 404688 w 407808"/>
                  <a:gd name="connsiteY3" fmla="*/ 0 h 323091"/>
                  <a:gd name="connsiteX4" fmla="*/ 404688 w 407808"/>
                  <a:gd name="connsiteY4" fmla="*/ 1424 h 323091"/>
                  <a:gd name="connsiteX5" fmla="*/ 405850 w 407808"/>
                  <a:gd name="connsiteY5" fmla="*/ 1454 h 323091"/>
                  <a:gd name="connsiteX6" fmla="*/ 397419 w 407808"/>
                  <a:gd name="connsiteY6" fmla="*/ 323091 h 323091"/>
                  <a:gd name="connsiteX7" fmla="*/ 300141 w 407808"/>
                  <a:gd name="connsiteY7" fmla="*/ 320541 h 323091"/>
                  <a:gd name="connsiteX8" fmla="*/ 305992 w 407808"/>
                  <a:gd name="connsiteY8" fmla="*/ 97312 h 323091"/>
                  <a:gd name="connsiteX9" fmla="*/ 0 w 407808"/>
                  <a:gd name="connsiteY9" fmla="*/ 97312 h 323091"/>
                  <a:gd name="connsiteX0" fmla="*/ 0 w 407808"/>
                  <a:gd name="connsiteY0" fmla="*/ 97312 h 323091"/>
                  <a:gd name="connsiteX1" fmla="*/ 0 w 407808"/>
                  <a:gd name="connsiteY1" fmla="*/ 0 h 323091"/>
                  <a:gd name="connsiteX2" fmla="*/ 404688 w 407808"/>
                  <a:gd name="connsiteY2" fmla="*/ 0 h 323091"/>
                  <a:gd name="connsiteX3" fmla="*/ 404688 w 407808"/>
                  <a:gd name="connsiteY3" fmla="*/ 1424 h 323091"/>
                  <a:gd name="connsiteX4" fmla="*/ 405850 w 407808"/>
                  <a:gd name="connsiteY4" fmla="*/ 1454 h 323091"/>
                  <a:gd name="connsiteX5" fmla="*/ 397419 w 407808"/>
                  <a:gd name="connsiteY5" fmla="*/ 323091 h 323091"/>
                  <a:gd name="connsiteX6" fmla="*/ 300141 w 407808"/>
                  <a:gd name="connsiteY6" fmla="*/ 320541 h 323091"/>
                  <a:gd name="connsiteX7" fmla="*/ 305992 w 407808"/>
                  <a:gd name="connsiteY7" fmla="*/ 97312 h 323091"/>
                  <a:gd name="connsiteX8" fmla="*/ 0 w 407808"/>
                  <a:gd name="connsiteY8" fmla="*/ 97312 h 32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7808" h="323091">
                    <a:moveTo>
                      <a:pt x="0" y="97312"/>
                    </a:moveTo>
                    <a:lnTo>
                      <a:pt x="0" y="0"/>
                    </a:lnTo>
                    <a:lnTo>
                      <a:pt x="404688" y="0"/>
                    </a:lnTo>
                    <a:lnTo>
                      <a:pt x="404688" y="1424"/>
                    </a:lnTo>
                    <a:lnTo>
                      <a:pt x="405850" y="1454"/>
                    </a:lnTo>
                    <a:cubicBezTo>
                      <a:pt x="404639" y="55065"/>
                      <a:pt x="415037" y="269910"/>
                      <a:pt x="397419" y="323091"/>
                    </a:cubicBezTo>
                    <a:lnTo>
                      <a:pt x="300141" y="320541"/>
                    </a:lnTo>
                    <a:lnTo>
                      <a:pt x="305992" y="97312"/>
                    </a:lnTo>
                    <a:lnTo>
                      <a:pt x="0" y="97312"/>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59" name="Freeform 54">
              <a:extLst>
                <a:ext uri="{FF2B5EF4-FFF2-40B4-BE49-F238E27FC236}">
                  <a16:creationId xmlns:a16="http://schemas.microsoft.com/office/drawing/2014/main" id="{1D4748FC-0C4B-48BD-B5A6-426F591F6723}"/>
                </a:ext>
              </a:extLst>
            </p:cNvPr>
            <p:cNvSpPr/>
            <p:nvPr/>
          </p:nvSpPr>
          <p:spPr>
            <a:xfrm>
              <a:off x="7834842" y="2235821"/>
              <a:ext cx="72447" cy="71964"/>
            </a:xfrm>
            <a:custGeom>
              <a:avLst/>
              <a:gdLst>
                <a:gd name="connsiteX0" fmla="*/ 93803 w 771525"/>
                <a:gd name="connsiteY0" fmla="*/ 81402 h 766381"/>
                <a:gd name="connsiteX1" fmla="*/ 93803 w 771525"/>
                <a:gd name="connsiteY1" fmla="*/ 684978 h 766381"/>
                <a:gd name="connsiteX2" fmla="*/ 677721 w 771525"/>
                <a:gd name="connsiteY2" fmla="*/ 684978 h 766381"/>
                <a:gd name="connsiteX3" fmla="*/ 677721 w 771525"/>
                <a:gd name="connsiteY3" fmla="*/ 81402 h 766381"/>
                <a:gd name="connsiteX4" fmla="*/ 0 w 771525"/>
                <a:gd name="connsiteY4" fmla="*/ 0 h 766381"/>
                <a:gd name="connsiteX5" fmla="*/ 771525 w 771525"/>
                <a:gd name="connsiteY5" fmla="*/ 0 h 766381"/>
                <a:gd name="connsiteX6" fmla="*/ 771525 w 771525"/>
                <a:gd name="connsiteY6" fmla="*/ 766381 h 766381"/>
                <a:gd name="connsiteX7" fmla="*/ 0 w 771525"/>
                <a:gd name="connsiteY7" fmla="*/ 766381 h 76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1525" h="766381">
                  <a:moveTo>
                    <a:pt x="93803" y="81402"/>
                  </a:moveTo>
                  <a:lnTo>
                    <a:pt x="93803" y="684978"/>
                  </a:lnTo>
                  <a:lnTo>
                    <a:pt x="677721" y="684978"/>
                  </a:lnTo>
                  <a:lnTo>
                    <a:pt x="677721" y="81402"/>
                  </a:lnTo>
                  <a:close/>
                  <a:moveTo>
                    <a:pt x="0" y="0"/>
                  </a:moveTo>
                  <a:lnTo>
                    <a:pt x="771525" y="0"/>
                  </a:lnTo>
                  <a:lnTo>
                    <a:pt x="771525" y="766381"/>
                  </a:lnTo>
                  <a:lnTo>
                    <a:pt x="0" y="766381"/>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60" name="Freeform 55">
              <a:extLst>
                <a:ext uri="{FF2B5EF4-FFF2-40B4-BE49-F238E27FC236}">
                  <a16:creationId xmlns:a16="http://schemas.microsoft.com/office/drawing/2014/main" id="{F5A7AF3A-5551-4A1E-8D0E-C979F5702EF7}"/>
                </a:ext>
              </a:extLst>
            </p:cNvPr>
            <p:cNvSpPr/>
            <p:nvPr/>
          </p:nvSpPr>
          <p:spPr>
            <a:xfrm rot="17466788">
              <a:off x="8015888" y="2296347"/>
              <a:ext cx="32763" cy="172404"/>
            </a:xfrm>
            <a:custGeom>
              <a:avLst/>
              <a:gdLst>
                <a:gd name="connsiteX0" fmla="*/ 278291 w 348907"/>
                <a:gd name="connsiteY0" fmla="*/ 1535982 h 1836007"/>
                <a:gd name="connsiteX1" fmla="*/ 54581 w 348907"/>
                <a:gd name="connsiteY1" fmla="*/ 1527294 h 1836007"/>
                <a:gd name="connsiteX2" fmla="*/ 46541 w 348907"/>
                <a:gd name="connsiteY2" fmla="*/ 1734320 h 1836007"/>
                <a:gd name="connsiteX3" fmla="*/ 82378 w 348907"/>
                <a:gd name="connsiteY3" fmla="*/ 1773054 h 1836007"/>
                <a:gd name="connsiteX4" fmla="*/ 231517 w 348907"/>
                <a:gd name="connsiteY4" fmla="*/ 1778846 h 1836007"/>
                <a:gd name="connsiteX5" fmla="*/ 270251 w 348907"/>
                <a:gd name="connsiteY5" fmla="*/ 1743009 h 1836007"/>
                <a:gd name="connsiteX6" fmla="*/ 301115 w 348907"/>
                <a:gd name="connsiteY6" fmla="*/ 369438 h 1836007"/>
                <a:gd name="connsiteX7" fmla="*/ 217150 w 348907"/>
                <a:gd name="connsiteY7" fmla="*/ 183355 h 1836007"/>
                <a:gd name="connsiteX8" fmla="*/ 168284 w 348907"/>
                <a:gd name="connsiteY8" fmla="*/ 181069 h 1836007"/>
                <a:gd name="connsiteX9" fmla="*/ 87791 w 348907"/>
                <a:gd name="connsiteY9" fmla="*/ 359458 h 1836007"/>
                <a:gd name="connsiteX10" fmla="*/ 348907 w 348907"/>
                <a:gd name="connsiteY10" fmla="*/ 378602 h 1836007"/>
                <a:gd name="connsiteX11" fmla="*/ 315721 w 348907"/>
                <a:gd name="connsiteY11" fmla="*/ 1784615 h 1836007"/>
                <a:gd name="connsiteX12" fmla="*/ 261860 w 348907"/>
                <a:gd name="connsiteY12" fmla="*/ 1835993 h 1836007"/>
                <a:gd name="connsiteX13" fmla="*/ 51391 w 348907"/>
                <a:gd name="connsiteY13" fmla="*/ 1831025 h 1836007"/>
                <a:gd name="connsiteX14" fmla="*/ 14 w 348907"/>
                <a:gd name="connsiteY14" fmla="*/ 1777164 h 1836007"/>
                <a:gd name="connsiteX15" fmla="*/ 33432 w 348907"/>
                <a:gd name="connsiteY15" fmla="*/ 361330 h 1836007"/>
                <a:gd name="connsiteX16" fmla="*/ 192199 w 348907"/>
                <a:gd name="connsiteY16" fmla="*/ 0 h 1836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8907" h="1836007">
                  <a:moveTo>
                    <a:pt x="278291" y="1535982"/>
                  </a:moveTo>
                  <a:lnTo>
                    <a:pt x="54581" y="1527294"/>
                  </a:lnTo>
                  <a:lnTo>
                    <a:pt x="46541" y="1734320"/>
                  </a:lnTo>
                  <a:cubicBezTo>
                    <a:pt x="45741" y="1754913"/>
                    <a:pt x="61786" y="1772255"/>
                    <a:pt x="82378" y="1773054"/>
                  </a:cubicBezTo>
                  <a:lnTo>
                    <a:pt x="231517" y="1778846"/>
                  </a:lnTo>
                  <a:cubicBezTo>
                    <a:pt x="252110" y="1779646"/>
                    <a:pt x="269451" y="1763601"/>
                    <a:pt x="270251" y="1743009"/>
                  </a:cubicBezTo>
                  <a:close/>
                  <a:moveTo>
                    <a:pt x="301115" y="369438"/>
                  </a:moveTo>
                  <a:lnTo>
                    <a:pt x="217150" y="183355"/>
                  </a:lnTo>
                  <a:lnTo>
                    <a:pt x="168284" y="181069"/>
                  </a:lnTo>
                  <a:lnTo>
                    <a:pt x="87791" y="359458"/>
                  </a:lnTo>
                  <a:close/>
                  <a:moveTo>
                    <a:pt x="348907" y="378602"/>
                  </a:moveTo>
                  <a:lnTo>
                    <a:pt x="315721" y="1784615"/>
                  </a:lnTo>
                  <a:cubicBezTo>
                    <a:pt x="315035" y="1813676"/>
                    <a:pt x="290921" y="1836679"/>
                    <a:pt x="261860" y="1835993"/>
                  </a:cubicBezTo>
                  <a:lnTo>
                    <a:pt x="51391" y="1831025"/>
                  </a:lnTo>
                  <a:cubicBezTo>
                    <a:pt x="22330" y="1830339"/>
                    <a:pt x="-672" y="1806225"/>
                    <a:pt x="14" y="1777164"/>
                  </a:cubicBezTo>
                  <a:lnTo>
                    <a:pt x="33432" y="361330"/>
                  </a:lnTo>
                  <a:lnTo>
                    <a:pt x="192199" y="0"/>
                  </a:ln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sp>
        <p:nvSpPr>
          <p:cNvPr id="110" name="Donut 20">
            <a:extLst>
              <a:ext uri="{FF2B5EF4-FFF2-40B4-BE49-F238E27FC236}">
                <a16:creationId xmlns:a16="http://schemas.microsoft.com/office/drawing/2014/main" id="{EC149299-F44F-44D5-94CF-BDF02CE12E9F}"/>
              </a:ext>
            </a:extLst>
          </p:cNvPr>
          <p:cNvSpPr/>
          <p:nvPr/>
        </p:nvSpPr>
        <p:spPr>
          <a:xfrm>
            <a:off x="2683275" y="1492859"/>
            <a:ext cx="1175845" cy="1211595"/>
          </a:xfrm>
          <a:prstGeom prst="donut">
            <a:avLst>
              <a:gd name="adj" fmla="val 7234"/>
            </a:avLst>
          </a:prstGeom>
          <a:solidFill>
            <a:srgbClr val="B24228"/>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111" name="Oval 110">
            <a:extLst>
              <a:ext uri="{FF2B5EF4-FFF2-40B4-BE49-F238E27FC236}">
                <a16:creationId xmlns:a16="http://schemas.microsoft.com/office/drawing/2014/main" id="{80753767-4DAA-44DB-8BF8-EA0E2027A99B}"/>
              </a:ext>
            </a:extLst>
          </p:cNvPr>
          <p:cNvSpPr/>
          <p:nvPr/>
        </p:nvSpPr>
        <p:spPr>
          <a:xfrm>
            <a:off x="2842957" y="1645200"/>
            <a:ext cx="837505" cy="86296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034" name="Picture 10" descr="Analytics-icon - Jpeg PNG Image | Transparent PNG Free Download on SeekPNG">
            <a:extLst>
              <a:ext uri="{FF2B5EF4-FFF2-40B4-BE49-F238E27FC236}">
                <a16:creationId xmlns:a16="http://schemas.microsoft.com/office/drawing/2014/main" id="{AFC50F0C-FBA6-4211-A6E3-E45556BF0C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2949849" y="1852922"/>
            <a:ext cx="623720" cy="447527"/>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1ACBE6A3-6678-450D-9602-FC2AD4439A00}"/>
              </a:ext>
            </a:extLst>
          </p:cNvPr>
          <p:cNvSpPr/>
          <p:nvPr/>
        </p:nvSpPr>
        <p:spPr>
          <a:xfrm>
            <a:off x="2430778" y="3063230"/>
            <a:ext cx="1754080" cy="1411671"/>
          </a:xfrm>
          <a:prstGeom prst="rect">
            <a:avLst/>
          </a:prstGeom>
          <a:noFill/>
          <a:ln>
            <a:noFill/>
          </a:ln>
        </p:spPr>
        <p:txBody>
          <a:bodyPr wrap="square" anchor="ctr">
            <a:spAutoFit/>
          </a:bodyPr>
          <a:lstStyle/>
          <a:p>
            <a:pPr marL="171450" lvl="0" indent="-171450">
              <a:buFont typeface="Arial" panose="020B0604020202020204" pitchFamily="34" charset="0"/>
              <a:buChar char="•"/>
            </a:pPr>
            <a:r>
              <a:rPr lang="en-AU" sz="700" b="1" dirty="0"/>
              <a:t>Lack of an integrated workbench </a:t>
            </a:r>
            <a:r>
              <a:rPr lang="en-AU" sz="700" dirty="0"/>
              <a:t>for data scientists for </a:t>
            </a:r>
            <a:r>
              <a:rPr lang="en-AU" sz="700" b="1" dirty="0"/>
              <a:t>experimentation </a:t>
            </a:r>
            <a:r>
              <a:rPr lang="en-AU" sz="700" dirty="0"/>
              <a:t>within the data platform</a:t>
            </a:r>
          </a:p>
          <a:p>
            <a:pPr marL="171450" lvl="0" indent="-171450">
              <a:buFont typeface="Arial" panose="020B0604020202020204" pitchFamily="34" charset="0"/>
              <a:buChar char="•"/>
            </a:pPr>
            <a:r>
              <a:rPr lang="en-US" sz="700" dirty="0"/>
              <a:t>Too </a:t>
            </a:r>
            <a:r>
              <a:rPr lang="en-US" sz="700" b="1" dirty="0"/>
              <a:t>many</a:t>
            </a:r>
            <a:r>
              <a:rPr lang="en-US" sz="700" dirty="0"/>
              <a:t> data </a:t>
            </a:r>
            <a:r>
              <a:rPr lang="en-US" sz="700" b="1" dirty="0"/>
              <a:t>silos</a:t>
            </a:r>
            <a:r>
              <a:rPr lang="en-US" sz="700" dirty="0"/>
              <a:t> due </a:t>
            </a:r>
            <a:r>
              <a:rPr lang="en-US" sz="700" b="1" dirty="0"/>
              <a:t>to lack of data discoverability and domain expertise.</a:t>
            </a:r>
          </a:p>
          <a:p>
            <a:pPr marL="171450" lvl="0" indent="-171450">
              <a:buFont typeface="Arial" panose="020B0604020202020204" pitchFamily="34" charset="0"/>
              <a:buChar char="•"/>
            </a:pPr>
            <a:r>
              <a:rPr lang="en-US" sz="700" b="1" dirty="0"/>
              <a:t>Lack of production quality data </a:t>
            </a:r>
            <a:r>
              <a:rPr lang="en-US" sz="700" dirty="0"/>
              <a:t>for ML training</a:t>
            </a:r>
            <a:r>
              <a:rPr lang="en-US" sz="700" b="1" dirty="0"/>
              <a:t>.</a:t>
            </a:r>
          </a:p>
          <a:p>
            <a:pPr marL="171450" lvl="0" indent="-171450">
              <a:buFont typeface="Arial" panose="020B0604020202020204" pitchFamily="34" charset="0"/>
              <a:buChar char="•"/>
            </a:pPr>
            <a:r>
              <a:rPr lang="en-US" sz="700" b="1" dirty="0"/>
              <a:t>Lack of real-time and streaming analytics</a:t>
            </a:r>
            <a:r>
              <a:rPr lang="en-US" sz="700" dirty="0"/>
              <a:t> for application workflows and real-time prediction dashboards.</a:t>
            </a:r>
          </a:p>
        </p:txBody>
      </p:sp>
      <p:sp>
        <p:nvSpPr>
          <p:cNvPr id="75" name="Rectangle 74">
            <a:extLst>
              <a:ext uri="{FF2B5EF4-FFF2-40B4-BE49-F238E27FC236}">
                <a16:creationId xmlns:a16="http://schemas.microsoft.com/office/drawing/2014/main" id="{1CF2CF68-F528-47B1-B7CF-048598E7DD79}"/>
              </a:ext>
            </a:extLst>
          </p:cNvPr>
          <p:cNvSpPr/>
          <p:nvPr/>
        </p:nvSpPr>
        <p:spPr>
          <a:xfrm>
            <a:off x="4226375" y="3073771"/>
            <a:ext cx="1753357" cy="1207925"/>
          </a:xfrm>
          <a:prstGeom prst="rect">
            <a:avLst/>
          </a:prstGeom>
          <a:noFill/>
          <a:ln>
            <a:noFill/>
          </a:ln>
        </p:spPr>
        <p:txBody>
          <a:bodyPr wrap="square" anchor="ctr">
            <a:spAutoFit/>
          </a:bodyPr>
          <a:lstStyle/>
          <a:p>
            <a:pPr marL="171450" indent="-171450">
              <a:buFont typeface="Arial" panose="020B0604020202020204" pitchFamily="34" charset="0"/>
              <a:buChar char="•"/>
            </a:pPr>
            <a:r>
              <a:rPr lang="en-US" sz="700" b="1" dirty="0"/>
              <a:t>High turnaround time for </a:t>
            </a:r>
            <a:r>
              <a:rPr lang="en-US" sz="700" dirty="0"/>
              <a:t>Infra provisioning and access management.</a:t>
            </a:r>
          </a:p>
          <a:p>
            <a:pPr marL="171450" lvl="0" indent="-171450">
              <a:buFont typeface="Arial" panose="020B0604020202020204" pitchFamily="34" charset="0"/>
              <a:buChar char="•"/>
            </a:pPr>
            <a:r>
              <a:rPr lang="en-AU" sz="700" b="1" dirty="0"/>
              <a:t>Mix</a:t>
            </a:r>
            <a:r>
              <a:rPr lang="en-AU" sz="700" dirty="0"/>
              <a:t> of modern and traditional </a:t>
            </a:r>
            <a:r>
              <a:rPr lang="en-AU" sz="700" b="1" dirty="0"/>
              <a:t>technology stack </a:t>
            </a:r>
          </a:p>
          <a:p>
            <a:pPr marL="171450" lvl="0" indent="-171450">
              <a:buFont typeface="Arial" panose="020B0604020202020204" pitchFamily="34" charset="0"/>
              <a:buChar char="•"/>
            </a:pPr>
            <a:r>
              <a:rPr lang="en-AU" sz="700" dirty="0"/>
              <a:t>Many countries still in on-premises with </a:t>
            </a:r>
            <a:r>
              <a:rPr lang="en-AU" sz="700" b="1" dirty="0"/>
              <a:t>limited on-demand storage and compute scalability</a:t>
            </a:r>
          </a:p>
          <a:p>
            <a:pPr marL="171450" lvl="0" indent="-171450">
              <a:buFont typeface="Arial" panose="020B0604020202020204" pitchFamily="34" charset="0"/>
              <a:buChar char="•"/>
            </a:pPr>
            <a:r>
              <a:rPr lang="en-US" sz="700" b="1" dirty="0"/>
              <a:t>Unpredictable performance </a:t>
            </a:r>
            <a:r>
              <a:rPr lang="en-US" sz="700" dirty="0"/>
              <a:t>of data pipelines and APIs due to unpredictable data traffic.</a:t>
            </a:r>
          </a:p>
        </p:txBody>
      </p:sp>
      <p:sp>
        <p:nvSpPr>
          <p:cNvPr id="94" name="Rectangle: Rounded Corners 93">
            <a:extLst>
              <a:ext uri="{FF2B5EF4-FFF2-40B4-BE49-F238E27FC236}">
                <a16:creationId xmlns:a16="http://schemas.microsoft.com/office/drawing/2014/main" id="{688359A7-66A2-4381-818F-DCD755AC2CC7}"/>
              </a:ext>
            </a:extLst>
          </p:cNvPr>
          <p:cNvSpPr/>
          <p:nvPr/>
        </p:nvSpPr>
        <p:spPr>
          <a:xfrm>
            <a:off x="7934180" y="1380414"/>
            <a:ext cx="1834893" cy="3320999"/>
          </a:xfrm>
          <a:prstGeom prst="round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Donut 27">
            <a:extLst>
              <a:ext uri="{FF2B5EF4-FFF2-40B4-BE49-F238E27FC236}">
                <a16:creationId xmlns:a16="http://schemas.microsoft.com/office/drawing/2014/main" id="{B22BF02A-9461-48C1-B1B4-63C0168B184F}"/>
              </a:ext>
            </a:extLst>
          </p:cNvPr>
          <p:cNvSpPr/>
          <p:nvPr/>
        </p:nvSpPr>
        <p:spPr>
          <a:xfrm>
            <a:off x="8243088" y="1483274"/>
            <a:ext cx="1175845" cy="1211595"/>
          </a:xfrm>
          <a:prstGeom prst="donut">
            <a:avLst>
              <a:gd name="adj" fmla="val 7234"/>
            </a:avLst>
          </a:prstGeom>
          <a:solidFill>
            <a:srgbClr val="11B0AC"/>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103" name="Oval 102">
            <a:extLst>
              <a:ext uri="{FF2B5EF4-FFF2-40B4-BE49-F238E27FC236}">
                <a16:creationId xmlns:a16="http://schemas.microsoft.com/office/drawing/2014/main" id="{29D04595-F7DB-4854-AD29-8AABEE11C203}"/>
              </a:ext>
            </a:extLst>
          </p:cNvPr>
          <p:cNvSpPr/>
          <p:nvPr/>
        </p:nvSpPr>
        <p:spPr>
          <a:xfrm>
            <a:off x="8412258" y="1657588"/>
            <a:ext cx="837505" cy="86296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05" name="TextBox 104">
            <a:extLst>
              <a:ext uri="{FF2B5EF4-FFF2-40B4-BE49-F238E27FC236}">
                <a16:creationId xmlns:a16="http://schemas.microsoft.com/office/drawing/2014/main" id="{F244F89A-B42B-4496-BC5C-649F19B3C76A}"/>
              </a:ext>
            </a:extLst>
          </p:cNvPr>
          <p:cNvSpPr txBox="1"/>
          <p:nvPr/>
        </p:nvSpPr>
        <p:spPr>
          <a:xfrm>
            <a:off x="7998705" y="2672714"/>
            <a:ext cx="1737399" cy="363833"/>
          </a:xfrm>
          <a:prstGeom prst="rect">
            <a:avLst/>
          </a:prstGeom>
          <a:noFill/>
        </p:spPr>
        <p:txBody>
          <a:bodyPr wrap="square" rtlCol="0" anchor="ctr">
            <a:spAutoFit/>
          </a:bodyPr>
          <a:lstStyle/>
          <a:p>
            <a:pPr algn="ctr"/>
            <a:r>
              <a:rPr lang="en-US" sz="1000" b="1" dirty="0">
                <a:solidFill>
                  <a:srgbClr val="BA0361"/>
                </a:solidFill>
                <a:latin typeface="Arial" panose="020B0604020202020204" pitchFamily="34" charset="0"/>
                <a:cs typeface="Arial" panose="020B0604020202020204" pitchFamily="34" charset="0"/>
              </a:rPr>
              <a:t>Continuous </a:t>
            </a:r>
            <a:r>
              <a:rPr lang="en-US" sz="900" b="1" i="1" dirty="0">
                <a:solidFill>
                  <a:srgbClr val="BA0361"/>
                </a:solidFill>
                <a:latin typeface="Arial" panose="020B0604020202020204" pitchFamily="34" charset="0"/>
                <a:cs typeface="Arial" panose="020B0604020202020204" pitchFamily="34" charset="0"/>
              </a:rPr>
              <a:t>Integration/Delivery/Training</a:t>
            </a:r>
            <a:endParaRPr lang="en-US" sz="1000" b="1" i="1" dirty="0">
              <a:solidFill>
                <a:srgbClr val="BA0361"/>
              </a:solidFill>
              <a:latin typeface="Arial" panose="020B0604020202020204" pitchFamily="34" charset="0"/>
              <a:cs typeface="Arial" panose="020B0604020202020204" pitchFamily="34" charset="0"/>
            </a:endParaRPr>
          </a:p>
        </p:txBody>
      </p:sp>
      <p:sp>
        <p:nvSpPr>
          <p:cNvPr id="106" name="Rectangle 105">
            <a:extLst>
              <a:ext uri="{FF2B5EF4-FFF2-40B4-BE49-F238E27FC236}">
                <a16:creationId xmlns:a16="http://schemas.microsoft.com/office/drawing/2014/main" id="{420D2410-E666-4377-AF0E-EBCAA0441485}"/>
              </a:ext>
            </a:extLst>
          </p:cNvPr>
          <p:cNvSpPr/>
          <p:nvPr/>
        </p:nvSpPr>
        <p:spPr>
          <a:xfrm>
            <a:off x="7935661" y="3180815"/>
            <a:ext cx="1815850" cy="1004178"/>
          </a:xfrm>
          <a:prstGeom prst="rect">
            <a:avLst/>
          </a:prstGeom>
          <a:noFill/>
          <a:ln>
            <a:noFill/>
          </a:ln>
        </p:spPr>
        <p:txBody>
          <a:bodyPr wrap="square" anchor="ctr">
            <a:spAutoFit/>
          </a:bodyPr>
          <a:lstStyle/>
          <a:p>
            <a:pPr marL="171450" indent="-171450">
              <a:buFont typeface="Arial" panose="020B0604020202020204" pitchFamily="34" charset="0"/>
              <a:buChar char="•"/>
            </a:pPr>
            <a:r>
              <a:rPr lang="en-US" sz="700" b="1" dirty="0"/>
              <a:t>No defined methodology</a:t>
            </a:r>
            <a:r>
              <a:rPr lang="en-US" sz="700" dirty="0"/>
              <a:t> for CI/CD for data engineering pipelines.</a:t>
            </a:r>
          </a:p>
          <a:p>
            <a:pPr marL="171450" indent="-171450">
              <a:buFont typeface="Arial" panose="020B0604020202020204" pitchFamily="34" charset="0"/>
              <a:buChar char="•"/>
            </a:pPr>
            <a:r>
              <a:rPr lang="en-US" sz="700" b="1" dirty="0"/>
              <a:t>No defined methodology</a:t>
            </a:r>
            <a:r>
              <a:rPr lang="en-US" sz="700" dirty="0"/>
              <a:t> for </a:t>
            </a:r>
            <a:r>
              <a:rPr lang="en-US" sz="700" b="1" dirty="0"/>
              <a:t>CI/CD </a:t>
            </a:r>
            <a:r>
              <a:rPr lang="en-US" sz="700" dirty="0"/>
              <a:t>and </a:t>
            </a:r>
            <a:r>
              <a:rPr lang="en-US" sz="700" b="1" dirty="0"/>
              <a:t>continuous training for machine learning models.</a:t>
            </a:r>
          </a:p>
          <a:p>
            <a:pPr marL="171450" indent="-171450">
              <a:buFont typeface="Arial" panose="020B0604020202020204" pitchFamily="34" charset="0"/>
              <a:buChar char="•"/>
            </a:pPr>
            <a:r>
              <a:rPr lang="en-US" sz="700" b="1" dirty="0"/>
              <a:t>Lot of manual deployments </a:t>
            </a:r>
            <a:r>
              <a:rPr lang="en-US" sz="700" dirty="0"/>
              <a:t>for data curation pipelines(engineers) and analytical pipelines </a:t>
            </a:r>
          </a:p>
          <a:p>
            <a:pPr marL="171450" indent="-171450">
              <a:buFont typeface="Arial" panose="020B0604020202020204" pitchFamily="34" charset="0"/>
              <a:buChar char="•"/>
            </a:pPr>
            <a:endParaRPr lang="en-US" sz="700" b="1" dirty="0"/>
          </a:p>
        </p:txBody>
      </p:sp>
      <p:pic>
        <p:nvPicPr>
          <p:cNvPr id="108" name="Graphic 107">
            <a:extLst>
              <a:ext uri="{FF2B5EF4-FFF2-40B4-BE49-F238E27FC236}">
                <a16:creationId xmlns:a16="http://schemas.microsoft.com/office/drawing/2014/main" id="{BB991F9B-BE28-4C43-A0C7-D507E044A6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3071" y="1835552"/>
            <a:ext cx="504475" cy="547753"/>
          </a:xfrm>
          <a:prstGeom prst="rect">
            <a:avLst/>
          </a:prstGeom>
        </p:spPr>
      </p:pic>
      <p:sp>
        <p:nvSpPr>
          <p:cNvPr id="118" name="Rectangle: Rounded Corners 117">
            <a:extLst>
              <a:ext uri="{FF2B5EF4-FFF2-40B4-BE49-F238E27FC236}">
                <a16:creationId xmlns:a16="http://schemas.microsoft.com/office/drawing/2014/main" id="{A29C970C-6485-4692-B92B-8A96EBFCE79D}"/>
              </a:ext>
            </a:extLst>
          </p:cNvPr>
          <p:cNvSpPr/>
          <p:nvPr/>
        </p:nvSpPr>
        <p:spPr>
          <a:xfrm>
            <a:off x="9815340" y="1380414"/>
            <a:ext cx="1834893" cy="3320999"/>
          </a:xfrm>
          <a:prstGeom prst="round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Donut 27">
            <a:extLst>
              <a:ext uri="{FF2B5EF4-FFF2-40B4-BE49-F238E27FC236}">
                <a16:creationId xmlns:a16="http://schemas.microsoft.com/office/drawing/2014/main" id="{D9BC69C8-0188-4FE9-A427-37B81C933D1D}"/>
              </a:ext>
            </a:extLst>
          </p:cNvPr>
          <p:cNvSpPr/>
          <p:nvPr/>
        </p:nvSpPr>
        <p:spPr>
          <a:xfrm>
            <a:off x="10124247" y="1483274"/>
            <a:ext cx="1175845" cy="1211595"/>
          </a:xfrm>
          <a:prstGeom prst="donut">
            <a:avLst>
              <a:gd name="adj" fmla="val 7234"/>
            </a:avLst>
          </a:prstGeom>
          <a:solidFill>
            <a:srgbClr val="11B0AC"/>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120" name="Oval 119">
            <a:extLst>
              <a:ext uri="{FF2B5EF4-FFF2-40B4-BE49-F238E27FC236}">
                <a16:creationId xmlns:a16="http://schemas.microsoft.com/office/drawing/2014/main" id="{5ADC7733-8475-4DD9-8E83-77162E34F2A4}"/>
              </a:ext>
            </a:extLst>
          </p:cNvPr>
          <p:cNvSpPr/>
          <p:nvPr/>
        </p:nvSpPr>
        <p:spPr>
          <a:xfrm>
            <a:off x="10293417" y="1657588"/>
            <a:ext cx="837505" cy="862969"/>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75287496-5F4D-4FEF-8A72-412B28ED063B}"/>
              </a:ext>
            </a:extLst>
          </p:cNvPr>
          <p:cNvSpPr txBox="1"/>
          <p:nvPr/>
        </p:nvSpPr>
        <p:spPr>
          <a:xfrm>
            <a:off x="9861488" y="2682163"/>
            <a:ext cx="1737399" cy="378387"/>
          </a:xfrm>
          <a:prstGeom prst="rect">
            <a:avLst/>
          </a:prstGeom>
          <a:noFill/>
        </p:spPr>
        <p:txBody>
          <a:bodyPr wrap="square" rtlCol="0" anchor="ctr">
            <a:spAutoFit/>
          </a:bodyPr>
          <a:lstStyle/>
          <a:p>
            <a:pPr algn="ctr"/>
            <a:r>
              <a:rPr lang="en-US" sz="1000" b="1" dirty="0">
                <a:solidFill>
                  <a:srgbClr val="BA0361"/>
                </a:solidFill>
                <a:latin typeface="Arial" panose="020B0604020202020204" pitchFamily="34" charset="0"/>
                <a:cs typeface="Arial" panose="020B0604020202020204" pitchFamily="34" charset="0"/>
              </a:rPr>
              <a:t>Partner Data </a:t>
            </a:r>
          </a:p>
          <a:p>
            <a:pPr algn="ctr"/>
            <a:r>
              <a:rPr lang="en-US" sz="1000" b="1" dirty="0">
                <a:solidFill>
                  <a:srgbClr val="BA0361"/>
                </a:solidFill>
                <a:latin typeface="Arial" panose="020B0604020202020204" pitchFamily="34" charset="0"/>
                <a:cs typeface="Arial" panose="020B0604020202020204" pitchFamily="34" charset="0"/>
              </a:rPr>
              <a:t>Integration</a:t>
            </a:r>
            <a:endParaRPr lang="en-US" sz="1000" i="1" dirty="0">
              <a:solidFill>
                <a:srgbClr val="BA0361"/>
              </a:solidFill>
              <a:latin typeface="Arial" panose="020B0604020202020204" pitchFamily="34" charset="0"/>
              <a:cs typeface="Arial" panose="020B0604020202020204" pitchFamily="34" charset="0"/>
            </a:endParaRPr>
          </a:p>
        </p:txBody>
      </p:sp>
      <p:sp>
        <p:nvSpPr>
          <p:cNvPr id="122" name="Rectangle 121">
            <a:extLst>
              <a:ext uri="{FF2B5EF4-FFF2-40B4-BE49-F238E27FC236}">
                <a16:creationId xmlns:a16="http://schemas.microsoft.com/office/drawing/2014/main" id="{AE16D773-340D-49BC-A33D-75035FFD81C6}"/>
              </a:ext>
            </a:extLst>
          </p:cNvPr>
          <p:cNvSpPr/>
          <p:nvPr/>
        </p:nvSpPr>
        <p:spPr>
          <a:xfrm>
            <a:off x="9816262" y="3039799"/>
            <a:ext cx="1815850" cy="1309798"/>
          </a:xfrm>
          <a:prstGeom prst="rect">
            <a:avLst/>
          </a:prstGeom>
          <a:noFill/>
          <a:ln>
            <a:noFill/>
          </a:ln>
        </p:spPr>
        <p:txBody>
          <a:bodyPr wrap="square" anchor="ctr">
            <a:spAutoFit/>
          </a:bodyPr>
          <a:lstStyle/>
          <a:p>
            <a:pPr marL="171450" indent="-171450">
              <a:buFont typeface="Arial" panose="020B0604020202020204" pitchFamily="34" charset="0"/>
              <a:buChar char="•"/>
            </a:pPr>
            <a:r>
              <a:rPr lang="en-US" sz="700" b="1" dirty="0"/>
              <a:t>No defined framework for bulk data sharing </a:t>
            </a:r>
            <a:r>
              <a:rPr lang="en-US" sz="700" dirty="0"/>
              <a:t>between for analytics and reporting </a:t>
            </a:r>
            <a:r>
              <a:rPr lang="en-US" sz="700" b="1" dirty="0"/>
              <a:t>between AIA and partner entities </a:t>
            </a:r>
            <a:r>
              <a:rPr lang="en-US" sz="700" dirty="0"/>
              <a:t>in a scalable and secured manner.</a:t>
            </a:r>
          </a:p>
          <a:p>
            <a:pPr marL="171450" indent="-171450">
              <a:buFont typeface="Arial" panose="020B0604020202020204" pitchFamily="34" charset="0"/>
              <a:buChar char="•"/>
            </a:pPr>
            <a:endParaRPr lang="en-US" sz="700" dirty="0"/>
          </a:p>
          <a:p>
            <a:pPr marL="171450" indent="-171450">
              <a:buFont typeface="Arial" panose="020B0604020202020204" pitchFamily="34" charset="0"/>
              <a:buChar char="•"/>
            </a:pPr>
            <a:r>
              <a:rPr lang="en-US" sz="700" b="1" dirty="0"/>
              <a:t>The turnaround time and cost to ingrate with partners is quite high with mostly file based batch integration</a:t>
            </a:r>
            <a:r>
              <a:rPr lang="en-US" sz="700" dirty="0"/>
              <a:t> which is not efficient when the data size starts growing.</a:t>
            </a:r>
          </a:p>
          <a:p>
            <a:pPr marL="171450" indent="-171450">
              <a:buFont typeface="Arial" panose="020B0604020202020204" pitchFamily="34" charset="0"/>
              <a:buChar char="•"/>
            </a:pPr>
            <a:endParaRPr lang="en-US" sz="700" b="1" dirty="0"/>
          </a:p>
        </p:txBody>
      </p:sp>
      <p:pic>
        <p:nvPicPr>
          <p:cNvPr id="123" name="Picture 6" descr="Nature Integration Icon, HD Png Download , Transparent Png Image - PNGitem">
            <a:extLst>
              <a:ext uri="{FF2B5EF4-FFF2-40B4-BE49-F238E27FC236}">
                <a16:creationId xmlns:a16="http://schemas.microsoft.com/office/drawing/2014/main" id="{0F063E41-ED1A-48E9-BF04-DD54C82FEB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0417685" y="1789154"/>
            <a:ext cx="588968" cy="57506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nalysis, business exploration, data analysis, file monitoring,  investigation, research, research analysis icon - Download on Iconfinder">
            <a:extLst>
              <a:ext uri="{FF2B5EF4-FFF2-40B4-BE49-F238E27FC236}">
                <a16:creationId xmlns:a16="http://schemas.microsoft.com/office/drawing/2014/main" id="{260AAB4A-8BE2-4EF9-BF5A-191D523C7E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9936" y="1768766"/>
            <a:ext cx="566430" cy="5356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ED48311A-4153-4FAE-B4EC-551F5A90198E}"/>
              </a:ext>
            </a:extLst>
          </p:cNvPr>
          <p:cNvPicPr>
            <a:picLocks noChangeAspect="1"/>
          </p:cNvPicPr>
          <p:nvPr/>
        </p:nvPicPr>
        <p:blipFill>
          <a:blip r:embed="rId7"/>
          <a:stretch>
            <a:fillRect/>
          </a:stretch>
        </p:blipFill>
        <p:spPr>
          <a:xfrm>
            <a:off x="8520813" y="1820857"/>
            <a:ext cx="645548" cy="534623"/>
          </a:xfrm>
          <a:prstGeom prst="rect">
            <a:avLst/>
          </a:prstGeom>
        </p:spPr>
      </p:pic>
      <p:sp>
        <p:nvSpPr>
          <p:cNvPr id="124" name="Rectangle: Rounded Corners 123">
            <a:extLst>
              <a:ext uri="{FF2B5EF4-FFF2-40B4-BE49-F238E27FC236}">
                <a16:creationId xmlns:a16="http://schemas.microsoft.com/office/drawing/2014/main" id="{D10AC056-F9BD-468E-879D-3B79DADCF87F}"/>
              </a:ext>
            </a:extLst>
          </p:cNvPr>
          <p:cNvSpPr/>
          <p:nvPr/>
        </p:nvSpPr>
        <p:spPr>
          <a:xfrm>
            <a:off x="541767" y="4965346"/>
            <a:ext cx="1824085" cy="488488"/>
          </a:xfrm>
          <a:prstGeom prst="roundRect">
            <a:avLst/>
          </a:prstGeom>
          <a:solidFill>
            <a:srgbClr val="BA0361"/>
          </a:solidFill>
          <a:ln w="38100">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Inadequate Customer Engagement</a:t>
            </a:r>
          </a:p>
        </p:txBody>
      </p:sp>
      <p:sp>
        <p:nvSpPr>
          <p:cNvPr id="125" name="Rectangle: Rounded Corners 124">
            <a:extLst>
              <a:ext uri="{FF2B5EF4-FFF2-40B4-BE49-F238E27FC236}">
                <a16:creationId xmlns:a16="http://schemas.microsoft.com/office/drawing/2014/main" id="{49BFD7A6-1D29-4F13-B0D1-C3C5C324BB15}"/>
              </a:ext>
            </a:extLst>
          </p:cNvPr>
          <p:cNvSpPr/>
          <p:nvPr/>
        </p:nvSpPr>
        <p:spPr>
          <a:xfrm>
            <a:off x="2413864" y="4965346"/>
            <a:ext cx="1732781" cy="488488"/>
          </a:xfrm>
          <a:prstGeom prst="roundRect">
            <a:avLst/>
          </a:prstGeom>
          <a:solidFill>
            <a:srgbClr val="BA0361"/>
          </a:solidFill>
          <a:ln w="38100">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Limited Actionable Insights</a:t>
            </a:r>
          </a:p>
        </p:txBody>
      </p:sp>
      <p:sp>
        <p:nvSpPr>
          <p:cNvPr id="130" name="Rectangle: Rounded Corners 129">
            <a:extLst>
              <a:ext uri="{FF2B5EF4-FFF2-40B4-BE49-F238E27FC236}">
                <a16:creationId xmlns:a16="http://schemas.microsoft.com/office/drawing/2014/main" id="{39761700-275B-485A-9553-EFF8B4E0DC6D}"/>
              </a:ext>
            </a:extLst>
          </p:cNvPr>
          <p:cNvSpPr/>
          <p:nvPr/>
        </p:nvSpPr>
        <p:spPr>
          <a:xfrm>
            <a:off x="4203789" y="4974055"/>
            <a:ext cx="1798529" cy="488488"/>
          </a:xfrm>
          <a:prstGeom prst="roundRect">
            <a:avLst/>
          </a:prstGeom>
          <a:solidFill>
            <a:srgbClr val="BA0361"/>
          </a:solidFill>
          <a:ln w="38100">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Decreased Customer Satisfaction</a:t>
            </a:r>
          </a:p>
        </p:txBody>
      </p:sp>
      <p:sp>
        <p:nvSpPr>
          <p:cNvPr id="131" name="Rectangle: Rounded Corners 130">
            <a:extLst>
              <a:ext uri="{FF2B5EF4-FFF2-40B4-BE49-F238E27FC236}">
                <a16:creationId xmlns:a16="http://schemas.microsoft.com/office/drawing/2014/main" id="{F7AE03D9-4E9E-4FBA-886C-A14A54C62736}"/>
              </a:ext>
            </a:extLst>
          </p:cNvPr>
          <p:cNvSpPr/>
          <p:nvPr/>
        </p:nvSpPr>
        <p:spPr>
          <a:xfrm>
            <a:off x="6071662" y="4974054"/>
            <a:ext cx="1798529" cy="488488"/>
          </a:xfrm>
          <a:prstGeom prst="roundRect">
            <a:avLst/>
          </a:prstGeom>
          <a:solidFill>
            <a:srgbClr val="BA0361"/>
          </a:solidFill>
          <a:ln w="38100">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Reduced Productivity</a:t>
            </a:r>
          </a:p>
        </p:txBody>
      </p:sp>
      <p:sp>
        <p:nvSpPr>
          <p:cNvPr id="132" name="Rectangle: Rounded Corners 131">
            <a:extLst>
              <a:ext uri="{FF2B5EF4-FFF2-40B4-BE49-F238E27FC236}">
                <a16:creationId xmlns:a16="http://schemas.microsoft.com/office/drawing/2014/main" id="{133438CD-B59C-47F4-8119-75FABB1802DD}"/>
              </a:ext>
            </a:extLst>
          </p:cNvPr>
          <p:cNvSpPr/>
          <p:nvPr/>
        </p:nvSpPr>
        <p:spPr>
          <a:xfrm>
            <a:off x="7939535" y="4989099"/>
            <a:ext cx="1798529" cy="488488"/>
          </a:xfrm>
          <a:prstGeom prst="roundRect">
            <a:avLst/>
          </a:prstGeom>
          <a:solidFill>
            <a:srgbClr val="BA0361"/>
          </a:solidFill>
          <a:ln w="38100">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Time to Market Delays</a:t>
            </a:r>
          </a:p>
        </p:txBody>
      </p:sp>
      <p:sp>
        <p:nvSpPr>
          <p:cNvPr id="133" name="Rectangle: Rounded Corners 132">
            <a:extLst>
              <a:ext uri="{FF2B5EF4-FFF2-40B4-BE49-F238E27FC236}">
                <a16:creationId xmlns:a16="http://schemas.microsoft.com/office/drawing/2014/main" id="{9A37D168-0BF3-4C94-8F5C-E2E10D485B84}"/>
              </a:ext>
            </a:extLst>
          </p:cNvPr>
          <p:cNvSpPr/>
          <p:nvPr/>
        </p:nvSpPr>
        <p:spPr>
          <a:xfrm>
            <a:off x="9793653" y="4989099"/>
            <a:ext cx="1798529" cy="488488"/>
          </a:xfrm>
          <a:prstGeom prst="roundRect">
            <a:avLst/>
          </a:prstGeom>
          <a:solidFill>
            <a:srgbClr val="BA0361"/>
          </a:solidFill>
          <a:ln w="38100">
            <a:solidFill>
              <a:schemeClr val="bg1"/>
            </a:solid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bg1"/>
                </a:solidFill>
              </a:rPr>
              <a:t> Reduced Business Opportunities</a:t>
            </a:r>
          </a:p>
        </p:txBody>
      </p:sp>
      <p:sp>
        <p:nvSpPr>
          <p:cNvPr id="39" name="Arrow: Down 38">
            <a:extLst>
              <a:ext uri="{FF2B5EF4-FFF2-40B4-BE49-F238E27FC236}">
                <a16:creationId xmlns:a16="http://schemas.microsoft.com/office/drawing/2014/main" id="{C042B270-6913-43D9-AC63-29F1FADD697B}"/>
              </a:ext>
            </a:extLst>
          </p:cNvPr>
          <p:cNvSpPr/>
          <p:nvPr/>
        </p:nvSpPr>
        <p:spPr>
          <a:xfrm>
            <a:off x="4983284" y="4710906"/>
            <a:ext cx="294483" cy="253661"/>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Arrow: Down 133">
            <a:extLst>
              <a:ext uri="{FF2B5EF4-FFF2-40B4-BE49-F238E27FC236}">
                <a16:creationId xmlns:a16="http://schemas.microsoft.com/office/drawing/2014/main" id="{0E1DF8C9-C844-4321-B05C-AECC7CDC54E8}"/>
              </a:ext>
            </a:extLst>
          </p:cNvPr>
          <p:cNvSpPr/>
          <p:nvPr/>
        </p:nvSpPr>
        <p:spPr>
          <a:xfrm>
            <a:off x="3152378" y="4711685"/>
            <a:ext cx="294483" cy="253661"/>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Arrow: Down 134">
            <a:extLst>
              <a:ext uri="{FF2B5EF4-FFF2-40B4-BE49-F238E27FC236}">
                <a16:creationId xmlns:a16="http://schemas.microsoft.com/office/drawing/2014/main" id="{E0E71EB9-3DE7-4EF0-860E-67211E2E8DAD}"/>
              </a:ext>
            </a:extLst>
          </p:cNvPr>
          <p:cNvSpPr/>
          <p:nvPr/>
        </p:nvSpPr>
        <p:spPr>
          <a:xfrm>
            <a:off x="8683768" y="4701413"/>
            <a:ext cx="294483" cy="253661"/>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Arrow: Down 135">
            <a:extLst>
              <a:ext uri="{FF2B5EF4-FFF2-40B4-BE49-F238E27FC236}">
                <a16:creationId xmlns:a16="http://schemas.microsoft.com/office/drawing/2014/main" id="{301FE8F6-A693-4D91-A9D8-369BAFD75683}"/>
              </a:ext>
            </a:extLst>
          </p:cNvPr>
          <p:cNvSpPr/>
          <p:nvPr/>
        </p:nvSpPr>
        <p:spPr>
          <a:xfrm>
            <a:off x="1273071" y="4698213"/>
            <a:ext cx="294483" cy="253661"/>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Arrow: Down 136">
            <a:extLst>
              <a:ext uri="{FF2B5EF4-FFF2-40B4-BE49-F238E27FC236}">
                <a16:creationId xmlns:a16="http://schemas.microsoft.com/office/drawing/2014/main" id="{05A355A3-D20A-495A-8F2D-7E63AFFA45C5}"/>
              </a:ext>
            </a:extLst>
          </p:cNvPr>
          <p:cNvSpPr/>
          <p:nvPr/>
        </p:nvSpPr>
        <p:spPr>
          <a:xfrm>
            <a:off x="6834769" y="4698213"/>
            <a:ext cx="294483" cy="253661"/>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Arrow: Down 137">
            <a:extLst>
              <a:ext uri="{FF2B5EF4-FFF2-40B4-BE49-F238E27FC236}">
                <a16:creationId xmlns:a16="http://schemas.microsoft.com/office/drawing/2014/main" id="{5519BD70-41B7-452D-8A61-20ACCE3F237F}"/>
              </a:ext>
            </a:extLst>
          </p:cNvPr>
          <p:cNvSpPr/>
          <p:nvPr/>
        </p:nvSpPr>
        <p:spPr>
          <a:xfrm>
            <a:off x="10585544" y="4702854"/>
            <a:ext cx="294483" cy="253661"/>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B3EAB8C-C89C-4EA1-A9F2-D4ABCA9156CC}"/>
              </a:ext>
            </a:extLst>
          </p:cNvPr>
          <p:cNvSpPr/>
          <p:nvPr/>
        </p:nvSpPr>
        <p:spPr>
          <a:xfrm>
            <a:off x="9272299" y="26118"/>
            <a:ext cx="2774718" cy="395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TBD</a:t>
            </a:r>
          </a:p>
        </p:txBody>
      </p:sp>
    </p:spTree>
    <p:extLst>
      <p:ext uri="{BB962C8B-B14F-4D97-AF65-F5344CB8AC3E}">
        <p14:creationId xmlns:p14="http://schemas.microsoft.com/office/powerpoint/2010/main" val="2641658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F0A8CB-392C-437F-A015-C8A0ED28D384}"/>
              </a:ext>
            </a:extLst>
          </p:cNvPr>
          <p:cNvSpPr>
            <a:spLocks noGrp="1"/>
          </p:cNvSpPr>
          <p:nvPr>
            <p:ph type="body" sz="quarter" idx="10"/>
          </p:nvPr>
        </p:nvSpPr>
        <p:spPr/>
        <p:txBody>
          <a:bodyPr/>
          <a:lstStyle/>
          <a:p>
            <a:r>
              <a:rPr lang="en-US" dirty="0"/>
              <a:t>Current vs Target State</a:t>
            </a:r>
          </a:p>
        </p:txBody>
      </p:sp>
      <p:sp>
        <p:nvSpPr>
          <p:cNvPr id="5" name="Slide Number Placeholder 4">
            <a:extLst>
              <a:ext uri="{FF2B5EF4-FFF2-40B4-BE49-F238E27FC236}">
                <a16:creationId xmlns:a16="http://schemas.microsoft.com/office/drawing/2014/main" id="{F8056EC5-EFD1-4CF5-9674-1B9B342CD08D}"/>
              </a:ext>
            </a:extLst>
          </p:cNvPr>
          <p:cNvSpPr>
            <a:spLocks noGrp="1"/>
          </p:cNvSpPr>
          <p:nvPr>
            <p:ph type="sldNum" sz="quarter" idx="4"/>
          </p:nvPr>
        </p:nvSpPr>
        <p:spPr/>
        <p:txBody>
          <a:bodyPr/>
          <a:lstStyle/>
          <a:p>
            <a:fld id="{18A41853-EF22-D446-BDBC-A7CF3FE93503}" type="slidenum">
              <a:rPr lang="en-US" smtClean="0"/>
              <a:pPr/>
              <a:t>12</a:t>
            </a:fld>
            <a:endParaRPr lang="en-US" dirty="0"/>
          </a:p>
        </p:txBody>
      </p:sp>
      <p:pic>
        <p:nvPicPr>
          <p:cNvPr id="27" name="Graphic 26" descr="Chevron arrows">
            <a:extLst>
              <a:ext uri="{FF2B5EF4-FFF2-40B4-BE49-F238E27FC236}">
                <a16:creationId xmlns:a16="http://schemas.microsoft.com/office/drawing/2014/main" id="{9B01C52E-59DC-436E-AF25-C91772B934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46130" y="2971800"/>
            <a:ext cx="914400" cy="914400"/>
          </a:xfrm>
          <a:prstGeom prst="rect">
            <a:avLst/>
          </a:prstGeom>
        </p:spPr>
      </p:pic>
      <p:sp>
        <p:nvSpPr>
          <p:cNvPr id="30" name="TextBox 29">
            <a:extLst>
              <a:ext uri="{FF2B5EF4-FFF2-40B4-BE49-F238E27FC236}">
                <a16:creationId xmlns:a16="http://schemas.microsoft.com/office/drawing/2014/main" id="{3FC2AB97-B009-4FFE-91D5-04864B4EC334}"/>
              </a:ext>
            </a:extLst>
          </p:cNvPr>
          <p:cNvSpPr txBox="1"/>
          <p:nvPr/>
        </p:nvSpPr>
        <p:spPr>
          <a:xfrm>
            <a:off x="4356243" y="5789708"/>
            <a:ext cx="3467121"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None/>
            </a:pPr>
            <a:r>
              <a:rPr lang="en-US" b="1" dirty="0"/>
              <a:t>Architectural Component Maturity</a:t>
            </a:r>
          </a:p>
        </p:txBody>
      </p:sp>
      <p:cxnSp>
        <p:nvCxnSpPr>
          <p:cNvPr id="31" name="Straight Connector 30">
            <a:extLst>
              <a:ext uri="{FF2B5EF4-FFF2-40B4-BE49-F238E27FC236}">
                <a16:creationId xmlns:a16="http://schemas.microsoft.com/office/drawing/2014/main" id="{A11C4BAC-F174-49EE-99DF-01F060D7E907}"/>
              </a:ext>
            </a:extLst>
          </p:cNvPr>
          <p:cNvCxnSpPr/>
          <p:nvPr/>
        </p:nvCxnSpPr>
        <p:spPr>
          <a:xfrm>
            <a:off x="274696" y="1627645"/>
            <a:ext cx="11330608" cy="0"/>
          </a:xfrm>
          <a:prstGeom prst="line">
            <a:avLst/>
          </a:prstGeom>
        </p:spPr>
        <p:style>
          <a:lnRef idx="2">
            <a:schemeClr val="accent2"/>
          </a:lnRef>
          <a:fillRef idx="0">
            <a:schemeClr val="accent2"/>
          </a:fillRef>
          <a:effectRef idx="1">
            <a:schemeClr val="accent2"/>
          </a:effectRef>
          <a:fontRef idx="minor">
            <a:schemeClr val="tx1"/>
          </a:fontRef>
        </p:style>
      </p:cxnSp>
      <p:sp>
        <p:nvSpPr>
          <p:cNvPr id="32" name="TextBox 31">
            <a:extLst>
              <a:ext uri="{FF2B5EF4-FFF2-40B4-BE49-F238E27FC236}">
                <a16:creationId xmlns:a16="http://schemas.microsoft.com/office/drawing/2014/main" id="{61DE429E-1FEB-487A-BEAF-26A14046FB13}"/>
              </a:ext>
            </a:extLst>
          </p:cNvPr>
          <p:cNvSpPr txBox="1"/>
          <p:nvPr/>
        </p:nvSpPr>
        <p:spPr>
          <a:xfrm>
            <a:off x="2122919" y="1330892"/>
            <a:ext cx="2066544"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200" b="1" dirty="0"/>
              <a:t>Current</a:t>
            </a:r>
          </a:p>
        </p:txBody>
      </p:sp>
      <p:sp>
        <p:nvSpPr>
          <p:cNvPr id="33" name="TextBox 32">
            <a:extLst>
              <a:ext uri="{FF2B5EF4-FFF2-40B4-BE49-F238E27FC236}">
                <a16:creationId xmlns:a16="http://schemas.microsoft.com/office/drawing/2014/main" id="{4B8C4780-9391-46B1-A8A1-215F7755FE12}"/>
              </a:ext>
            </a:extLst>
          </p:cNvPr>
          <p:cNvSpPr txBox="1"/>
          <p:nvPr/>
        </p:nvSpPr>
        <p:spPr>
          <a:xfrm>
            <a:off x="7823364" y="1347120"/>
            <a:ext cx="2066544" cy="18466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en-US" sz="1200" b="1" dirty="0"/>
              <a:t>Target: FY 2023</a:t>
            </a:r>
          </a:p>
        </p:txBody>
      </p:sp>
      <p:graphicFrame>
        <p:nvGraphicFramePr>
          <p:cNvPr id="11" name="Chart 10">
            <a:extLst>
              <a:ext uri="{FF2B5EF4-FFF2-40B4-BE49-F238E27FC236}">
                <a16:creationId xmlns:a16="http://schemas.microsoft.com/office/drawing/2014/main" id="{593BBB9A-1EA7-4860-8440-BB9499039570}"/>
              </a:ext>
            </a:extLst>
          </p:cNvPr>
          <p:cNvGraphicFramePr/>
          <p:nvPr/>
        </p:nvGraphicFramePr>
        <p:xfrm>
          <a:off x="360000" y="1734105"/>
          <a:ext cx="5080076" cy="369247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2" name="Chart 11">
            <a:extLst>
              <a:ext uri="{FF2B5EF4-FFF2-40B4-BE49-F238E27FC236}">
                <a16:creationId xmlns:a16="http://schemas.microsoft.com/office/drawing/2014/main" id="{DAD707CD-430B-44D6-A844-6DE562DB05ED}"/>
              </a:ext>
            </a:extLst>
          </p:cNvPr>
          <p:cNvGraphicFramePr/>
          <p:nvPr/>
        </p:nvGraphicFramePr>
        <p:xfrm>
          <a:off x="5847223" y="1681867"/>
          <a:ext cx="5116952" cy="3796949"/>
        </p:xfrm>
        <a:graphic>
          <a:graphicData uri="http://schemas.openxmlformats.org/drawingml/2006/chart">
            <c:chart xmlns:c="http://schemas.openxmlformats.org/drawingml/2006/chart" xmlns:r="http://schemas.openxmlformats.org/officeDocument/2006/relationships" r:id="rId5"/>
          </a:graphicData>
        </a:graphic>
      </p:graphicFrame>
      <p:sp>
        <p:nvSpPr>
          <p:cNvPr id="2" name="Star: 5 Points 1">
            <a:extLst>
              <a:ext uri="{FF2B5EF4-FFF2-40B4-BE49-F238E27FC236}">
                <a16:creationId xmlns:a16="http://schemas.microsoft.com/office/drawing/2014/main" id="{DA012420-3BD1-4583-8727-10831824E6D6}"/>
              </a:ext>
            </a:extLst>
          </p:cNvPr>
          <p:cNvSpPr/>
          <p:nvPr/>
        </p:nvSpPr>
        <p:spPr>
          <a:xfrm>
            <a:off x="10642325" y="3071872"/>
            <a:ext cx="242400" cy="211821"/>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F5781ACF-64D4-4792-A36A-45AA520A1D8D}"/>
              </a:ext>
            </a:extLst>
          </p:cNvPr>
          <p:cNvSpPr/>
          <p:nvPr/>
        </p:nvSpPr>
        <p:spPr>
          <a:xfrm>
            <a:off x="10636700" y="4947271"/>
            <a:ext cx="242400" cy="211821"/>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51C31086-0CAC-4D20-9130-0E4D259DB33B}"/>
              </a:ext>
            </a:extLst>
          </p:cNvPr>
          <p:cNvSpPr/>
          <p:nvPr/>
        </p:nvSpPr>
        <p:spPr>
          <a:xfrm>
            <a:off x="10636700" y="4297868"/>
            <a:ext cx="242400" cy="211821"/>
          </a:xfrm>
          <a:prstGeom prst="star5">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0987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DCE8CB7-10F8-4931-B228-A4DCFAB15817}"/>
              </a:ext>
            </a:extLst>
          </p:cNvPr>
          <p:cNvSpPr/>
          <p:nvPr/>
        </p:nvSpPr>
        <p:spPr>
          <a:xfrm>
            <a:off x="2938670" y="1602450"/>
            <a:ext cx="2463119" cy="1867401"/>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q"/>
            </a:pPr>
            <a:endParaRPr lang="en-US" sz="800" b="1" dirty="0">
              <a:solidFill>
                <a:schemeClr val="tx1"/>
              </a:solidFill>
            </a:endParaRPr>
          </a:p>
        </p:txBody>
      </p:sp>
      <p:sp>
        <p:nvSpPr>
          <p:cNvPr id="4" name="Text Placeholder 3">
            <a:extLst>
              <a:ext uri="{FF2B5EF4-FFF2-40B4-BE49-F238E27FC236}">
                <a16:creationId xmlns:a16="http://schemas.microsoft.com/office/drawing/2014/main" id="{2C4E9116-5B9E-4649-83DA-EBADF451EC2C}"/>
              </a:ext>
            </a:extLst>
          </p:cNvPr>
          <p:cNvSpPr>
            <a:spLocks noGrp="1"/>
          </p:cNvSpPr>
          <p:nvPr>
            <p:ph type="body" sz="quarter" idx="10"/>
          </p:nvPr>
        </p:nvSpPr>
        <p:spPr>
          <a:xfrm>
            <a:off x="393243" y="539219"/>
            <a:ext cx="11160000" cy="1338676"/>
          </a:xfrm>
        </p:spPr>
        <p:txBody>
          <a:bodyPr/>
          <a:lstStyle/>
          <a:p>
            <a:r>
              <a:rPr lang="en-US" dirty="0"/>
              <a:t>Key Action Points and Focus Area : FY 2022-23</a:t>
            </a:r>
          </a:p>
        </p:txBody>
      </p:sp>
      <p:sp>
        <p:nvSpPr>
          <p:cNvPr id="76" name="Rectangle 75">
            <a:extLst>
              <a:ext uri="{FF2B5EF4-FFF2-40B4-BE49-F238E27FC236}">
                <a16:creationId xmlns:a16="http://schemas.microsoft.com/office/drawing/2014/main" id="{C4DBDFE8-4272-43B6-9D5F-489D3AA98D63}"/>
              </a:ext>
            </a:extLst>
          </p:cNvPr>
          <p:cNvSpPr/>
          <p:nvPr/>
        </p:nvSpPr>
        <p:spPr>
          <a:xfrm>
            <a:off x="754539" y="1602451"/>
            <a:ext cx="2175431" cy="1867400"/>
          </a:xfrm>
          <a:prstGeom prst="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TextBox 91">
            <a:extLst>
              <a:ext uri="{FF2B5EF4-FFF2-40B4-BE49-F238E27FC236}">
                <a16:creationId xmlns:a16="http://schemas.microsoft.com/office/drawing/2014/main" id="{CC05748E-881A-44D6-85D1-E771C2D55D8F}"/>
              </a:ext>
            </a:extLst>
          </p:cNvPr>
          <p:cNvSpPr txBox="1"/>
          <p:nvPr/>
        </p:nvSpPr>
        <p:spPr>
          <a:xfrm>
            <a:off x="737141" y="3015335"/>
            <a:ext cx="2088640" cy="429799"/>
          </a:xfrm>
          <a:prstGeom prst="rect">
            <a:avLst/>
          </a:prstGeom>
          <a:noFill/>
        </p:spPr>
        <p:txBody>
          <a:bodyPr wrap="square" rtlCol="0" anchor="ctr">
            <a:spAutoFit/>
          </a:bodyPr>
          <a:lstStyle/>
          <a:p>
            <a:pPr algn="ctr"/>
            <a:r>
              <a:rPr lang="en-US" sz="1400" b="1" dirty="0">
                <a:solidFill>
                  <a:srgbClr val="BA0361"/>
                </a:solidFill>
                <a:latin typeface="Arial" panose="020B0604020202020204" pitchFamily="34" charset="0"/>
                <a:cs typeface="Arial" panose="020B0604020202020204" pitchFamily="34" charset="0"/>
              </a:rPr>
              <a:t>Customer 360</a:t>
            </a:r>
          </a:p>
          <a:p>
            <a:pPr algn="ctr"/>
            <a:r>
              <a:rPr lang="en-US" sz="900" i="1" dirty="0">
                <a:solidFill>
                  <a:srgbClr val="BA0361"/>
                </a:solidFill>
                <a:latin typeface="Arial" panose="020B0604020202020204" pitchFamily="34" charset="0"/>
                <a:cs typeface="Arial" panose="020B0604020202020204" pitchFamily="34" charset="0"/>
              </a:rPr>
              <a:t>(Single view of Customer)</a:t>
            </a:r>
          </a:p>
        </p:txBody>
      </p:sp>
      <p:sp>
        <p:nvSpPr>
          <p:cNvPr id="77" name="Donut 1">
            <a:extLst>
              <a:ext uri="{FF2B5EF4-FFF2-40B4-BE49-F238E27FC236}">
                <a16:creationId xmlns:a16="http://schemas.microsoft.com/office/drawing/2014/main" id="{84BAD2B3-1D20-4916-9562-6ECD86B5C087}"/>
              </a:ext>
            </a:extLst>
          </p:cNvPr>
          <p:cNvSpPr/>
          <p:nvPr/>
        </p:nvSpPr>
        <p:spPr>
          <a:xfrm>
            <a:off x="1185335" y="1720763"/>
            <a:ext cx="1315803" cy="1360370"/>
          </a:xfrm>
          <a:prstGeom prst="donut">
            <a:avLst>
              <a:gd name="adj" fmla="val 7234"/>
            </a:avLst>
          </a:prstGeom>
          <a:solidFill>
            <a:srgbClr val="FF7304"/>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78" name="Oval 77">
            <a:extLst>
              <a:ext uri="{FF2B5EF4-FFF2-40B4-BE49-F238E27FC236}">
                <a16:creationId xmlns:a16="http://schemas.microsoft.com/office/drawing/2014/main" id="{71FCD482-AB11-436D-AF1F-DC66329CC7EE}"/>
              </a:ext>
            </a:extLst>
          </p:cNvPr>
          <p:cNvSpPr/>
          <p:nvPr/>
        </p:nvSpPr>
        <p:spPr>
          <a:xfrm>
            <a:off x="1374641" y="1916481"/>
            <a:ext cx="937192" cy="968935"/>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08" name="Graphic 107">
            <a:extLst>
              <a:ext uri="{FF2B5EF4-FFF2-40B4-BE49-F238E27FC236}">
                <a16:creationId xmlns:a16="http://schemas.microsoft.com/office/drawing/2014/main" id="{BB991F9B-BE28-4C43-A0C7-D507E044A6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9308" y="2113476"/>
            <a:ext cx="564521" cy="615013"/>
          </a:xfrm>
          <a:prstGeom prst="rect">
            <a:avLst/>
          </a:prstGeom>
        </p:spPr>
      </p:pic>
      <p:sp>
        <p:nvSpPr>
          <p:cNvPr id="80" name="Rectangle 79">
            <a:extLst>
              <a:ext uri="{FF2B5EF4-FFF2-40B4-BE49-F238E27FC236}">
                <a16:creationId xmlns:a16="http://schemas.microsoft.com/office/drawing/2014/main" id="{98FE3149-060B-4026-A675-E0323FE83E55}"/>
              </a:ext>
            </a:extLst>
          </p:cNvPr>
          <p:cNvSpPr/>
          <p:nvPr/>
        </p:nvSpPr>
        <p:spPr>
          <a:xfrm>
            <a:off x="5410489" y="1598897"/>
            <a:ext cx="2364848" cy="1867402"/>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q"/>
            </a:pPr>
            <a:endParaRPr lang="en-US" sz="800" b="1" dirty="0">
              <a:solidFill>
                <a:schemeClr val="tx1"/>
              </a:solidFill>
            </a:endParaRPr>
          </a:p>
        </p:txBody>
      </p:sp>
      <p:sp>
        <p:nvSpPr>
          <p:cNvPr id="82" name="Rectangle 81">
            <a:extLst>
              <a:ext uri="{FF2B5EF4-FFF2-40B4-BE49-F238E27FC236}">
                <a16:creationId xmlns:a16="http://schemas.microsoft.com/office/drawing/2014/main" id="{18A62A7E-F797-486C-BB91-8E4729E8D47A}"/>
              </a:ext>
            </a:extLst>
          </p:cNvPr>
          <p:cNvSpPr/>
          <p:nvPr/>
        </p:nvSpPr>
        <p:spPr>
          <a:xfrm>
            <a:off x="7766642" y="1605649"/>
            <a:ext cx="3168058" cy="992731"/>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q"/>
            </a:pPr>
            <a:endParaRPr lang="en-US" sz="800" b="1" dirty="0">
              <a:solidFill>
                <a:schemeClr val="tx1"/>
              </a:solidFill>
            </a:endParaRPr>
          </a:p>
        </p:txBody>
      </p:sp>
      <p:sp>
        <p:nvSpPr>
          <p:cNvPr id="87" name="Rectangle 86">
            <a:extLst>
              <a:ext uri="{FF2B5EF4-FFF2-40B4-BE49-F238E27FC236}">
                <a16:creationId xmlns:a16="http://schemas.microsoft.com/office/drawing/2014/main" id="{BD6CB792-72B3-4760-A7D9-99A7AF82E886}"/>
              </a:ext>
            </a:extLst>
          </p:cNvPr>
          <p:cNvSpPr/>
          <p:nvPr/>
        </p:nvSpPr>
        <p:spPr>
          <a:xfrm>
            <a:off x="7766641" y="2567246"/>
            <a:ext cx="3168058" cy="905805"/>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800" b="1" dirty="0">
              <a:solidFill>
                <a:schemeClr val="tx1"/>
              </a:solidFill>
            </a:endParaRPr>
          </a:p>
        </p:txBody>
      </p:sp>
      <p:sp>
        <p:nvSpPr>
          <p:cNvPr id="12" name="Oval 11">
            <a:extLst>
              <a:ext uri="{FF2B5EF4-FFF2-40B4-BE49-F238E27FC236}">
                <a16:creationId xmlns:a16="http://schemas.microsoft.com/office/drawing/2014/main" id="{293527E6-245E-4EA3-8101-F4E55DDBBBB2}"/>
              </a:ext>
            </a:extLst>
          </p:cNvPr>
          <p:cNvSpPr/>
          <p:nvPr/>
        </p:nvSpPr>
        <p:spPr>
          <a:xfrm>
            <a:off x="3975621" y="1707773"/>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sp>
        <p:nvSpPr>
          <p:cNvPr id="14" name="TextBox 13">
            <a:extLst>
              <a:ext uri="{FF2B5EF4-FFF2-40B4-BE49-F238E27FC236}">
                <a16:creationId xmlns:a16="http://schemas.microsoft.com/office/drawing/2014/main" id="{7E02A000-B5F2-4473-8808-96517ED738C0}"/>
              </a:ext>
            </a:extLst>
          </p:cNvPr>
          <p:cNvSpPr txBox="1"/>
          <p:nvPr/>
        </p:nvSpPr>
        <p:spPr>
          <a:xfrm>
            <a:off x="2988692" y="2253737"/>
            <a:ext cx="2382516" cy="1246495"/>
          </a:xfrm>
          <a:prstGeom prst="rect">
            <a:avLst/>
          </a:prstGeom>
          <a:noFill/>
        </p:spPr>
        <p:txBody>
          <a:bodyPr wrap="square" rtlCol="0">
            <a:spAutoFit/>
          </a:bodyPr>
          <a:lstStyle/>
          <a:p>
            <a:r>
              <a:rPr lang="en-US" sz="1050" b="1" u="sng" dirty="0">
                <a:solidFill>
                  <a:schemeClr val="tx1"/>
                </a:solidFill>
              </a:rPr>
              <a:t>Enhance customer data integration</a:t>
            </a:r>
            <a:r>
              <a:rPr lang="en-US" sz="900" b="1" dirty="0">
                <a:solidFill>
                  <a:schemeClr val="tx1"/>
                </a:solidFill>
              </a:rPr>
              <a:t> </a:t>
            </a:r>
            <a:r>
              <a:rPr lang="en-US" sz="900" dirty="0">
                <a:solidFill>
                  <a:schemeClr val="tx1"/>
                </a:solidFill>
              </a:rPr>
              <a:t>for social media, 3</a:t>
            </a:r>
            <a:r>
              <a:rPr lang="en-US" sz="900" baseline="30000" dirty="0">
                <a:solidFill>
                  <a:schemeClr val="tx1"/>
                </a:solidFill>
              </a:rPr>
              <a:t>rd</a:t>
            </a:r>
            <a:r>
              <a:rPr lang="en-US" sz="900" dirty="0">
                <a:solidFill>
                  <a:schemeClr val="tx1"/>
                </a:solidFill>
              </a:rPr>
              <a:t> party sources along with Insurance core data from different LOB to create a 360 persona of the customer which can serve various operational purposes (Ops, Distribution, Marketing etc.)</a:t>
            </a:r>
          </a:p>
          <a:p>
            <a:endParaRPr lang="en-US" sz="900" dirty="0" err="1">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625EB1A5-0E44-4321-BAC5-CC2757A595B7}"/>
              </a:ext>
            </a:extLst>
          </p:cNvPr>
          <p:cNvSpPr txBox="1"/>
          <p:nvPr/>
        </p:nvSpPr>
        <p:spPr>
          <a:xfrm>
            <a:off x="5423208" y="2253736"/>
            <a:ext cx="2343431" cy="1077218"/>
          </a:xfrm>
          <a:prstGeom prst="rect">
            <a:avLst/>
          </a:prstGeom>
          <a:noFill/>
        </p:spPr>
        <p:txBody>
          <a:bodyPr wrap="square" rtlCol="0">
            <a:spAutoFit/>
          </a:bodyPr>
          <a:lstStyle/>
          <a:p>
            <a:pPr lvl="0"/>
            <a:r>
              <a:rPr lang="en-US" sz="1050" b="1" u="sng" dirty="0">
                <a:solidFill>
                  <a:schemeClr val="tx1"/>
                </a:solidFill>
              </a:rPr>
              <a:t>Define generalized Customer API</a:t>
            </a:r>
            <a:r>
              <a:rPr lang="en-US" sz="900" b="1" dirty="0">
                <a:solidFill>
                  <a:schemeClr val="tx1"/>
                </a:solidFill>
              </a:rPr>
              <a:t> </a:t>
            </a:r>
            <a:r>
              <a:rPr lang="en-US" sz="900" dirty="0">
                <a:solidFill>
                  <a:schemeClr val="tx1"/>
                </a:solidFill>
              </a:rPr>
              <a:t>attributes based using top-down approach (i.e., define API attributes based on consuming applications rather than the source applications. Based on the API definition, build a generalized and reusable customer data model. </a:t>
            </a:r>
          </a:p>
        </p:txBody>
      </p:sp>
      <p:sp>
        <p:nvSpPr>
          <p:cNvPr id="118" name="TextBox 117">
            <a:extLst>
              <a:ext uri="{FF2B5EF4-FFF2-40B4-BE49-F238E27FC236}">
                <a16:creationId xmlns:a16="http://schemas.microsoft.com/office/drawing/2014/main" id="{950831B5-088E-4BC8-88A3-91FDBFA9B932}"/>
              </a:ext>
            </a:extLst>
          </p:cNvPr>
          <p:cNvSpPr txBox="1"/>
          <p:nvPr/>
        </p:nvSpPr>
        <p:spPr>
          <a:xfrm>
            <a:off x="7788059" y="2042517"/>
            <a:ext cx="3127410" cy="392415"/>
          </a:xfrm>
          <a:prstGeom prst="rect">
            <a:avLst/>
          </a:prstGeom>
          <a:noFill/>
        </p:spPr>
        <p:txBody>
          <a:bodyPr wrap="square" rtlCol="0">
            <a:spAutoFit/>
          </a:bodyPr>
          <a:lstStyle/>
          <a:p>
            <a:pPr lvl="0"/>
            <a:r>
              <a:rPr lang="en-US" sz="1050" b="1" dirty="0">
                <a:solidFill>
                  <a:schemeClr val="tx1"/>
                </a:solidFill>
              </a:rPr>
              <a:t>Define de-duplication business logic </a:t>
            </a:r>
            <a:r>
              <a:rPr lang="en-US" sz="900" dirty="0">
                <a:solidFill>
                  <a:schemeClr val="tx1"/>
                </a:solidFill>
              </a:rPr>
              <a:t>as well as fuzzy logic based on the various customer data points.</a:t>
            </a:r>
          </a:p>
        </p:txBody>
      </p:sp>
      <p:sp>
        <p:nvSpPr>
          <p:cNvPr id="119" name="TextBox 118">
            <a:extLst>
              <a:ext uri="{FF2B5EF4-FFF2-40B4-BE49-F238E27FC236}">
                <a16:creationId xmlns:a16="http://schemas.microsoft.com/office/drawing/2014/main" id="{AE3FDE28-1ED5-4E90-8782-34CF795DDE8D}"/>
              </a:ext>
            </a:extLst>
          </p:cNvPr>
          <p:cNvSpPr txBox="1"/>
          <p:nvPr/>
        </p:nvSpPr>
        <p:spPr>
          <a:xfrm>
            <a:off x="7766641" y="2799309"/>
            <a:ext cx="3050718" cy="530915"/>
          </a:xfrm>
          <a:prstGeom prst="rect">
            <a:avLst/>
          </a:prstGeom>
          <a:noFill/>
        </p:spPr>
        <p:txBody>
          <a:bodyPr wrap="square" rtlCol="0">
            <a:spAutoFit/>
          </a:bodyPr>
          <a:lstStyle/>
          <a:p>
            <a:pPr lvl="0"/>
            <a:r>
              <a:rPr lang="en-US" sz="1050" b="1" dirty="0">
                <a:solidFill>
                  <a:schemeClr val="tx1"/>
                </a:solidFill>
              </a:rPr>
              <a:t>Define standard product suit </a:t>
            </a:r>
            <a:r>
              <a:rPr lang="en-US" sz="900" dirty="0">
                <a:solidFill>
                  <a:schemeClr val="tx1"/>
                </a:solidFill>
              </a:rPr>
              <a:t>which can fulfill Customer 360 requirements out of the box or minimal customization.</a:t>
            </a:r>
          </a:p>
        </p:txBody>
      </p:sp>
      <p:sp>
        <p:nvSpPr>
          <p:cNvPr id="120" name="Oval 119">
            <a:extLst>
              <a:ext uri="{FF2B5EF4-FFF2-40B4-BE49-F238E27FC236}">
                <a16:creationId xmlns:a16="http://schemas.microsoft.com/office/drawing/2014/main" id="{F06E541D-44E8-438A-9544-40775CF79DDA}"/>
              </a:ext>
            </a:extLst>
          </p:cNvPr>
          <p:cNvSpPr/>
          <p:nvPr/>
        </p:nvSpPr>
        <p:spPr>
          <a:xfrm>
            <a:off x="6426094" y="1720763"/>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121" name="Oval 120">
            <a:extLst>
              <a:ext uri="{FF2B5EF4-FFF2-40B4-BE49-F238E27FC236}">
                <a16:creationId xmlns:a16="http://schemas.microsoft.com/office/drawing/2014/main" id="{111B4ECC-9095-4FA2-837A-276DB4670DEE}"/>
              </a:ext>
            </a:extLst>
          </p:cNvPr>
          <p:cNvSpPr/>
          <p:nvPr/>
        </p:nvSpPr>
        <p:spPr>
          <a:xfrm>
            <a:off x="9302709" y="1713194"/>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3</a:t>
            </a:r>
          </a:p>
        </p:txBody>
      </p:sp>
      <p:sp>
        <p:nvSpPr>
          <p:cNvPr id="122" name="Oval 121">
            <a:extLst>
              <a:ext uri="{FF2B5EF4-FFF2-40B4-BE49-F238E27FC236}">
                <a16:creationId xmlns:a16="http://schemas.microsoft.com/office/drawing/2014/main" id="{09FABA22-01C2-4D3B-8A14-35CF1FA999A5}"/>
              </a:ext>
            </a:extLst>
          </p:cNvPr>
          <p:cNvSpPr/>
          <p:nvPr/>
        </p:nvSpPr>
        <p:spPr>
          <a:xfrm>
            <a:off x="9302709" y="2633398"/>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4</a:t>
            </a:r>
          </a:p>
        </p:txBody>
      </p:sp>
      <p:sp>
        <p:nvSpPr>
          <p:cNvPr id="159" name="Rectangle 158">
            <a:extLst>
              <a:ext uri="{FF2B5EF4-FFF2-40B4-BE49-F238E27FC236}">
                <a16:creationId xmlns:a16="http://schemas.microsoft.com/office/drawing/2014/main" id="{55BB032E-9A21-4D4C-AFBC-3E54D53CA935}"/>
              </a:ext>
            </a:extLst>
          </p:cNvPr>
          <p:cNvSpPr/>
          <p:nvPr/>
        </p:nvSpPr>
        <p:spPr>
          <a:xfrm>
            <a:off x="2947636" y="3722771"/>
            <a:ext cx="2423570" cy="1867401"/>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q"/>
            </a:pPr>
            <a:endParaRPr lang="en-US" sz="800" b="1" dirty="0">
              <a:solidFill>
                <a:schemeClr val="tx1"/>
              </a:solidFill>
            </a:endParaRPr>
          </a:p>
        </p:txBody>
      </p:sp>
      <p:sp>
        <p:nvSpPr>
          <p:cNvPr id="160" name="Rectangle 159">
            <a:extLst>
              <a:ext uri="{FF2B5EF4-FFF2-40B4-BE49-F238E27FC236}">
                <a16:creationId xmlns:a16="http://schemas.microsoft.com/office/drawing/2014/main" id="{F288AC04-B43A-4E66-8993-2B26C8FBD1E5}"/>
              </a:ext>
            </a:extLst>
          </p:cNvPr>
          <p:cNvSpPr/>
          <p:nvPr/>
        </p:nvSpPr>
        <p:spPr>
          <a:xfrm>
            <a:off x="754539" y="3715374"/>
            <a:ext cx="2175431" cy="1867400"/>
          </a:xfrm>
          <a:prstGeom prst="rect">
            <a:avLst/>
          </a:prstGeom>
          <a:solidFill>
            <a:schemeClr val="bg1">
              <a:lumMod val="95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5" name="Rectangle 164">
            <a:extLst>
              <a:ext uri="{FF2B5EF4-FFF2-40B4-BE49-F238E27FC236}">
                <a16:creationId xmlns:a16="http://schemas.microsoft.com/office/drawing/2014/main" id="{2CCE709E-C64C-45E1-BDB1-78199CE4F45C}"/>
              </a:ext>
            </a:extLst>
          </p:cNvPr>
          <p:cNvSpPr/>
          <p:nvPr/>
        </p:nvSpPr>
        <p:spPr>
          <a:xfrm>
            <a:off x="8324849" y="3723237"/>
            <a:ext cx="2590620" cy="1867402"/>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q"/>
            </a:pPr>
            <a:endParaRPr lang="en-US" sz="800" b="1" dirty="0">
              <a:solidFill>
                <a:schemeClr val="tx1"/>
              </a:solidFill>
            </a:endParaRPr>
          </a:p>
        </p:txBody>
      </p:sp>
      <p:sp>
        <p:nvSpPr>
          <p:cNvPr id="166" name="Rectangle 165">
            <a:extLst>
              <a:ext uri="{FF2B5EF4-FFF2-40B4-BE49-F238E27FC236}">
                <a16:creationId xmlns:a16="http://schemas.microsoft.com/office/drawing/2014/main" id="{A57A0FD4-C4C4-433A-B550-1A1FD4C86662}"/>
              </a:ext>
            </a:extLst>
          </p:cNvPr>
          <p:cNvSpPr/>
          <p:nvPr/>
        </p:nvSpPr>
        <p:spPr>
          <a:xfrm>
            <a:off x="5364896" y="3722771"/>
            <a:ext cx="2959954" cy="837421"/>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Wingdings" panose="05000000000000000000" pitchFamily="2" charset="2"/>
              <a:buChar char="q"/>
            </a:pPr>
            <a:endParaRPr lang="en-US" sz="800" b="1" dirty="0">
              <a:solidFill>
                <a:schemeClr val="tx1"/>
              </a:solidFill>
            </a:endParaRPr>
          </a:p>
        </p:txBody>
      </p:sp>
      <p:sp>
        <p:nvSpPr>
          <p:cNvPr id="167" name="Rectangle 166">
            <a:extLst>
              <a:ext uri="{FF2B5EF4-FFF2-40B4-BE49-F238E27FC236}">
                <a16:creationId xmlns:a16="http://schemas.microsoft.com/office/drawing/2014/main" id="{37536B48-430D-45E3-8BF7-701E484B0AAD}"/>
              </a:ext>
            </a:extLst>
          </p:cNvPr>
          <p:cNvSpPr/>
          <p:nvPr/>
        </p:nvSpPr>
        <p:spPr>
          <a:xfrm>
            <a:off x="5364895" y="4560192"/>
            <a:ext cx="2959954" cy="1029981"/>
          </a:xfrm>
          <a:prstGeom prst="rect">
            <a:avLst/>
          </a:prstGeom>
          <a:solidFill>
            <a:schemeClr val="tx1">
              <a:lumMod val="20000"/>
              <a:lumOff val="8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800" b="1" dirty="0">
              <a:solidFill>
                <a:schemeClr val="tx1"/>
              </a:solidFill>
            </a:endParaRPr>
          </a:p>
        </p:txBody>
      </p:sp>
      <p:sp>
        <p:nvSpPr>
          <p:cNvPr id="168" name="Oval 167">
            <a:extLst>
              <a:ext uri="{FF2B5EF4-FFF2-40B4-BE49-F238E27FC236}">
                <a16:creationId xmlns:a16="http://schemas.microsoft.com/office/drawing/2014/main" id="{A7C3E35E-8977-4985-AEEB-89D4B9E042EE}"/>
              </a:ext>
            </a:extLst>
          </p:cNvPr>
          <p:cNvSpPr/>
          <p:nvPr/>
        </p:nvSpPr>
        <p:spPr>
          <a:xfrm>
            <a:off x="3945038" y="3828094"/>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1</a:t>
            </a:r>
          </a:p>
        </p:txBody>
      </p:sp>
      <p:sp>
        <p:nvSpPr>
          <p:cNvPr id="169" name="TextBox 168">
            <a:extLst>
              <a:ext uri="{FF2B5EF4-FFF2-40B4-BE49-F238E27FC236}">
                <a16:creationId xmlns:a16="http://schemas.microsoft.com/office/drawing/2014/main" id="{6D394A62-BF45-41A4-AEA8-19BF91B52C54}"/>
              </a:ext>
            </a:extLst>
          </p:cNvPr>
          <p:cNvSpPr txBox="1"/>
          <p:nvPr/>
        </p:nvSpPr>
        <p:spPr>
          <a:xfrm>
            <a:off x="8324849" y="4083956"/>
            <a:ext cx="2638869" cy="1661993"/>
          </a:xfrm>
          <a:prstGeom prst="rect">
            <a:avLst/>
          </a:prstGeom>
          <a:noFill/>
        </p:spPr>
        <p:txBody>
          <a:bodyPr wrap="square" rtlCol="0">
            <a:spAutoFit/>
          </a:bodyPr>
          <a:lstStyle/>
          <a:p>
            <a:r>
              <a:rPr lang="en-US" sz="1050" b="1" u="sng" dirty="0">
                <a:solidFill>
                  <a:schemeClr val="tx1"/>
                </a:solidFill>
              </a:rPr>
              <a:t>Define the technology framework</a:t>
            </a:r>
            <a:r>
              <a:rPr lang="en-US" sz="900" b="1" u="sng" dirty="0">
                <a:solidFill>
                  <a:schemeClr val="tx1"/>
                </a:solidFill>
              </a:rPr>
              <a:t> </a:t>
            </a:r>
            <a:r>
              <a:rPr lang="en-US" sz="900" dirty="0">
                <a:solidFill>
                  <a:schemeClr val="tx1"/>
                </a:solidFill>
              </a:rPr>
              <a:t>based on the defined personas, which will enable end-users, data stewards to search the data, upload/download data, run queries(e.g.,</a:t>
            </a:r>
            <a:r>
              <a:rPr lang="en-US" sz="900" dirty="0"/>
              <a:t> SQL</a:t>
            </a:r>
            <a:r>
              <a:rPr lang="en-US" sz="900" dirty="0">
                <a:solidFill>
                  <a:schemeClr val="tx1"/>
                </a:solidFill>
              </a:rPr>
              <a:t>) on Data lake, get statistics of the data and perform data transformation in a secured manner. The framework must ensure it natively connects to all enterprise data stores and most importantly must not interfere with production workloads.</a:t>
            </a:r>
          </a:p>
          <a:p>
            <a:endParaRPr lang="en-US" sz="900" dirty="0" err="1">
              <a:latin typeface="Arial" panose="020B0604020202020204" pitchFamily="34" charset="0"/>
              <a:cs typeface="Arial" panose="020B0604020202020204" pitchFamily="34" charset="0"/>
            </a:endParaRPr>
          </a:p>
        </p:txBody>
      </p:sp>
      <p:sp>
        <p:nvSpPr>
          <p:cNvPr id="172" name="TextBox 171">
            <a:extLst>
              <a:ext uri="{FF2B5EF4-FFF2-40B4-BE49-F238E27FC236}">
                <a16:creationId xmlns:a16="http://schemas.microsoft.com/office/drawing/2014/main" id="{C432B3E4-5FC3-4BF1-B0A5-3463591D62A3}"/>
              </a:ext>
            </a:extLst>
          </p:cNvPr>
          <p:cNvSpPr txBox="1"/>
          <p:nvPr/>
        </p:nvSpPr>
        <p:spPr>
          <a:xfrm>
            <a:off x="5339885" y="4050714"/>
            <a:ext cx="2936716" cy="530915"/>
          </a:xfrm>
          <a:prstGeom prst="rect">
            <a:avLst/>
          </a:prstGeom>
          <a:noFill/>
        </p:spPr>
        <p:txBody>
          <a:bodyPr wrap="square" rtlCol="0">
            <a:spAutoFit/>
          </a:bodyPr>
          <a:lstStyle/>
          <a:p>
            <a:pPr lvl="0"/>
            <a:r>
              <a:rPr lang="en-US" sz="1050" b="1" dirty="0">
                <a:solidFill>
                  <a:schemeClr val="tx1"/>
                </a:solidFill>
              </a:rPr>
              <a:t>Define data classification protocol </a:t>
            </a:r>
            <a:r>
              <a:rPr lang="en-US" sz="900" dirty="0">
                <a:solidFill>
                  <a:schemeClr val="tx1"/>
                </a:solidFill>
              </a:rPr>
              <a:t>to distinguish general, confidential data </a:t>
            </a:r>
            <a:r>
              <a:rPr lang="en-US" sz="900" dirty="0"/>
              <a:t>to have different access controls based on personas.</a:t>
            </a:r>
            <a:r>
              <a:rPr lang="en-US" sz="900" dirty="0">
                <a:solidFill>
                  <a:schemeClr val="tx1"/>
                </a:solidFill>
              </a:rPr>
              <a:t> </a:t>
            </a:r>
          </a:p>
        </p:txBody>
      </p:sp>
      <p:sp>
        <p:nvSpPr>
          <p:cNvPr id="173" name="Oval 172">
            <a:extLst>
              <a:ext uri="{FF2B5EF4-FFF2-40B4-BE49-F238E27FC236}">
                <a16:creationId xmlns:a16="http://schemas.microsoft.com/office/drawing/2014/main" id="{58BB32D2-94F0-4F46-8B45-DF380BFE62F6}"/>
              </a:ext>
            </a:extLst>
          </p:cNvPr>
          <p:cNvSpPr/>
          <p:nvPr/>
        </p:nvSpPr>
        <p:spPr>
          <a:xfrm>
            <a:off x="6775045" y="3792067"/>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2</a:t>
            </a:r>
          </a:p>
        </p:txBody>
      </p:sp>
      <p:sp>
        <p:nvSpPr>
          <p:cNvPr id="174" name="Oval 173">
            <a:extLst>
              <a:ext uri="{FF2B5EF4-FFF2-40B4-BE49-F238E27FC236}">
                <a16:creationId xmlns:a16="http://schemas.microsoft.com/office/drawing/2014/main" id="{8F20993C-4A8B-4B81-908D-9E39264CF756}"/>
              </a:ext>
            </a:extLst>
          </p:cNvPr>
          <p:cNvSpPr/>
          <p:nvPr/>
        </p:nvSpPr>
        <p:spPr>
          <a:xfrm>
            <a:off x="6775045" y="4599252"/>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3</a:t>
            </a:r>
          </a:p>
        </p:txBody>
      </p:sp>
      <p:sp>
        <p:nvSpPr>
          <p:cNvPr id="175" name="Oval 174">
            <a:extLst>
              <a:ext uri="{FF2B5EF4-FFF2-40B4-BE49-F238E27FC236}">
                <a16:creationId xmlns:a16="http://schemas.microsoft.com/office/drawing/2014/main" id="{D9E2DAF6-C0CA-4731-BAD8-7BDC1E9520DC}"/>
              </a:ext>
            </a:extLst>
          </p:cNvPr>
          <p:cNvSpPr/>
          <p:nvPr/>
        </p:nvSpPr>
        <p:spPr>
          <a:xfrm>
            <a:off x="9658160" y="3810509"/>
            <a:ext cx="228600" cy="233911"/>
          </a:xfrm>
          <a:prstGeom prst="ellipse">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solidFill>
              </a:rPr>
              <a:t>4</a:t>
            </a:r>
          </a:p>
        </p:txBody>
      </p:sp>
      <p:sp>
        <p:nvSpPr>
          <p:cNvPr id="176" name="TextBox 175">
            <a:extLst>
              <a:ext uri="{FF2B5EF4-FFF2-40B4-BE49-F238E27FC236}">
                <a16:creationId xmlns:a16="http://schemas.microsoft.com/office/drawing/2014/main" id="{0FCB56DE-DB3E-4EE9-9BBF-B8A3442355AB}"/>
              </a:ext>
            </a:extLst>
          </p:cNvPr>
          <p:cNvSpPr txBox="1"/>
          <p:nvPr/>
        </p:nvSpPr>
        <p:spPr>
          <a:xfrm>
            <a:off x="792773" y="5074770"/>
            <a:ext cx="2117589" cy="523220"/>
          </a:xfrm>
          <a:prstGeom prst="rect">
            <a:avLst/>
          </a:prstGeom>
          <a:noFill/>
        </p:spPr>
        <p:txBody>
          <a:bodyPr wrap="square" rtlCol="0" anchor="ctr">
            <a:spAutoFit/>
          </a:bodyPr>
          <a:lstStyle/>
          <a:p>
            <a:pPr algn="ctr"/>
            <a:r>
              <a:rPr lang="en-US" sz="1400" b="1" dirty="0">
                <a:solidFill>
                  <a:srgbClr val="BA0361"/>
                </a:solidFill>
                <a:latin typeface="Arial" panose="020B0604020202020204" pitchFamily="34" charset="0"/>
                <a:cs typeface="Arial" panose="020B0604020202020204" pitchFamily="34" charset="0"/>
              </a:rPr>
              <a:t>Exploration </a:t>
            </a:r>
          </a:p>
          <a:p>
            <a:pPr algn="ctr"/>
            <a:r>
              <a:rPr lang="en-US" sz="1400" b="1" dirty="0">
                <a:solidFill>
                  <a:srgbClr val="BA0361"/>
                </a:solidFill>
                <a:latin typeface="Arial" panose="020B0604020202020204" pitchFamily="34" charset="0"/>
                <a:cs typeface="Arial" panose="020B0604020202020204" pitchFamily="34" charset="0"/>
              </a:rPr>
              <a:t>and Self-service</a:t>
            </a:r>
          </a:p>
        </p:txBody>
      </p:sp>
      <p:sp>
        <p:nvSpPr>
          <p:cNvPr id="177" name="Donut 27">
            <a:extLst>
              <a:ext uri="{FF2B5EF4-FFF2-40B4-BE49-F238E27FC236}">
                <a16:creationId xmlns:a16="http://schemas.microsoft.com/office/drawing/2014/main" id="{6291645F-0664-4954-AD8E-53141BF9A1C8}"/>
              </a:ext>
            </a:extLst>
          </p:cNvPr>
          <p:cNvSpPr/>
          <p:nvPr/>
        </p:nvSpPr>
        <p:spPr>
          <a:xfrm>
            <a:off x="1184352" y="3792067"/>
            <a:ext cx="1315803" cy="1297919"/>
          </a:xfrm>
          <a:prstGeom prst="donut">
            <a:avLst>
              <a:gd name="adj" fmla="val 7234"/>
            </a:avLst>
          </a:prstGeom>
          <a:solidFill>
            <a:srgbClr val="11B0AC"/>
          </a:solidFill>
          <a:ln>
            <a:noFill/>
          </a:ln>
          <a:effectLst>
            <a:innerShdw blurRad="889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latin typeface="Arial" panose="020B0604020202020204" pitchFamily="34" charset="0"/>
              <a:cs typeface="Arial" panose="020B0604020202020204" pitchFamily="34" charset="0"/>
            </a:endParaRPr>
          </a:p>
        </p:txBody>
      </p:sp>
      <p:sp>
        <p:nvSpPr>
          <p:cNvPr id="178" name="Oval 177">
            <a:extLst>
              <a:ext uri="{FF2B5EF4-FFF2-40B4-BE49-F238E27FC236}">
                <a16:creationId xmlns:a16="http://schemas.microsoft.com/office/drawing/2014/main" id="{B3B6FDE0-E0F7-44AF-91C4-B0522F423882}"/>
              </a:ext>
            </a:extLst>
          </p:cNvPr>
          <p:cNvSpPr/>
          <p:nvPr/>
        </p:nvSpPr>
        <p:spPr>
          <a:xfrm>
            <a:off x="1374830" y="3952676"/>
            <a:ext cx="937193" cy="924454"/>
          </a:xfrm>
          <a:prstGeom prst="ellips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pic>
        <p:nvPicPr>
          <p:cNvPr id="179" name="Picture 2" descr="Analysis, business exploration, data analysis, file monitoring,  investigation, research, research analysis icon - Download on Iconfinder">
            <a:extLst>
              <a:ext uri="{FF2B5EF4-FFF2-40B4-BE49-F238E27FC236}">
                <a16:creationId xmlns:a16="http://schemas.microsoft.com/office/drawing/2014/main" id="{89EDE106-DA67-4703-BAAB-5243028E2E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2522" y="4076670"/>
            <a:ext cx="677536" cy="611758"/>
          </a:xfrm>
          <a:prstGeom prst="rect">
            <a:avLst/>
          </a:prstGeom>
          <a:noFill/>
          <a:extLst>
            <a:ext uri="{909E8E84-426E-40DD-AFC4-6F175D3DCCD1}">
              <a14:hiddenFill xmlns:a14="http://schemas.microsoft.com/office/drawing/2010/main">
                <a:solidFill>
                  <a:srgbClr val="FFFFFF"/>
                </a:solidFill>
              </a14:hiddenFill>
            </a:ext>
          </a:extLst>
        </p:spPr>
      </p:pic>
      <p:sp>
        <p:nvSpPr>
          <p:cNvPr id="180" name="TextBox 179">
            <a:extLst>
              <a:ext uri="{FF2B5EF4-FFF2-40B4-BE49-F238E27FC236}">
                <a16:creationId xmlns:a16="http://schemas.microsoft.com/office/drawing/2014/main" id="{2FA252AB-6653-4506-989D-64C1ADD8DCCE}"/>
              </a:ext>
            </a:extLst>
          </p:cNvPr>
          <p:cNvSpPr txBox="1"/>
          <p:nvPr/>
        </p:nvSpPr>
        <p:spPr>
          <a:xfrm>
            <a:off x="2982380" y="4104113"/>
            <a:ext cx="2382516" cy="1246495"/>
          </a:xfrm>
          <a:prstGeom prst="rect">
            <a:avLst/>
          </a:prstGeom>
          <a:noFill/>
        </p:spPr>
        <p:txBody>
          <a:bodyPr wrap="square" rtlCol="0">
            <a:spAutoFit/>
          </a:bodyPr>
          <a:lstStyle/>
          <a:p>
            <a:r>
              <a:rPr lang="en-US" sz="1050" b="1" u="sng" dirty="0">
                <a:solidFill>
                  <a:schemeClr val="tx1"/>
                </a:solidFill>
              </a:rPr>
              <a:t>Define organization level data persona’s</a:t>
            </a:r>
            <a:r>
              <a:rPr lang="en-US" sz="1050" dirty="0">
                <a:solidFill>
                  <a:schemeClr val="tx1"/>
                </a:solidFill>
              </a:rPr>
              <a:t> </a:t>
            </a:r>
            <a:r>
              <a:rPr lang="en-US" sz="900" dirty="0">
                <a:solidFill>
                  <a:schemeClr val="tx1"/>
                </a:solidFill>
              </a:rPr>
              <a:t>who will consume the data for different needs with varying level of technical and functional skills. </a:t>
            </a:r>
          </a:p>
          <a:p>
            <a:r>
              <a:rPr lang="en-US" sz="900" dirty="0">
                <a:latin typeface="Arial" panose="020B0604020202020204" pitchFamily="34" charset="0"/>
                <a:cs typeface="Arial" panose="020B0604020202020204" pitchFamily="34" charset="0"/>
              </a:rPr>
              <a:t>For e.g., Super users, Department leaders, data analysists, business analysts, data scientists, Data engineers, Citizen users with their preferred skillsets</a:t>
            </a:r>
          </a:p>
        </p:txBody>
      </p:sp>
      <p:sp>
        <p:nvSpPr>
          <p:cNvPr id="181" name="TextBox 180">
            <a:extLst>
              <a:ext uri="{FF2B5EF4-FFF2-40B4-BE49-F238E27FC236}">
                <a16:creationId xmlns:a16="http://schemas.microsoft.com/office/drawing/2014/main" id="{E213BAE6-BA5A-4F92-8184-1A2AADAB789C}"/>
              </a:ext>
            </a:extLst>
          </p:cNvPr>
          <p:cNvSpPr txBox="1"/>
          <p:nvPr/>
        </p:nvSpPr>
        <p:spPr>
          <a:xfrm>
            <a:off x="5339884" y="4815800"/>
            <a:ext cx="2978655" cy="807913"/>
          </a:xfrm>
          <a:prstGeom prst="rect">
            <a:avLst/>
          </a:prstGeom>
          <a:noFill/>
        </p:spPr>
        <p:txBody>
          <a:bodyPr wrap="square" rtlCol="0">
            <a:spAutoFit/>
          </a:bodyPr>
          <a:lstStyle/>
          <a:p>
            <a:pPr lvl="0"/>
            <a:r>
              <a:rPr lang="en-US" sz="1050" b="1" u="sng" dirty="0">
                <a:solidFill>
                  <a:schemeClr val="tx1"/>
                </a:solidFill>
              </a:rPr>
              <a:t>Define data catalogue mechanism</a:t>
            </a:r>
            <a:r>
              <a:rPr lang="en-US" sz="900" b="1" u="sng" dirty="0">
                <a:solidFill>
                  <a:schemeClr val="tx1"/>
                </a:solidFill>
              </a:rPr>
              <a:t> </a:t>
            </a:r>
            <a:r>
              <a:rPr lang="en-US" sz="900" dirty="0">
                <a:solidFill>
                  <a:schemeClr val="tx1"/>
                </a:solidFill>
              </a:rPr>
              <a:t>to ensure metadata is accessible and the data doesn’t get lost over time. All users can easily access the catalogue to understand what data is there and where it can be found.</a:t>
            </a:r>
          </a:p>
        </p:txBody>
      </p:sp>
      <p:sp>
        <p:nvSpPr>
          <p:cNvPr id="37" name="Rectangle 36">
            <a:extLst>
              <a:ext uri="{FF2B5EF4-FFF2-40B4-BE49-F238E27FC236}">
                <a16:creationId xmlns:a16="http://schemas.microsoft.com/office/drawing/2014/main" id="{8AB09EA4-9DCA-4781-889F-1EA4BE479556}"/>
              </a:ext>
            </a:extLst>
          </p:cNvPr>
          <p:cNvSpPr/>
          <p:nvPr/>
        </p:nvSpPr>
        <p:spPr>
          <a:xfrm>
            <a:off x="9272299" y="26118"/>
            <a:ext cx="2774718" cy="395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TBD</a:t>
            </a:r>
          </a:p>
        </p:txBody>
      </p:sp>
    </p:spTree>
    <p:extLst>
      <p:ext uri="{BB962C8B-B14F-4D97-AF65-F5344CB8AC3E}">
        <p14:creationId xmlns:p14="http://schemas.microsoft.com/office/powerpoint/2010/main" val="3628838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D7B268-0EFF-4BCE-B3D0-E2D754E27294}"/>
              </a:ext>
            </a:extLst>
          </p:cNvPr>
          <p:cNvSpPr/>
          <p:nvPr/>
        </p:nvSpPr>
        <p:spPr>
          <a:xfrm>
            <a:off x="4407702" y="1129030"/>
            <a:ext cx="7764134" cy="5033647"/>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HK"/>
          </a:p>
        </p:txBody>
      </p:sp>
      <p:sp>
        <p:nvSpPr>
          <p:cNvPr id="5" name="Slide Number Placeholder 4">
            <a:extLst>
              <a:ext uri="{FF2B5EF4-FFF2-40B4-BE49-F238E27FC236}">
                <a16:creationId xmlns:a16="http://schemas.microsoft.com/office/drawing/2014/main" id="{F515FF76-9B48-4937-BC8B-C8680565F87A}"/>
              </a:ext>
            </a:extLst>
          </p:cNvPr>
          <p:cNvSpPr>
            <a:spLocks noGrp="1"/>
          </p:cNvSpPr>
          <p:nvPr>
            <p:ph type="sldNum" sz="quarter" idx="4294967295"/>
          </p:nvPr>
        </p:nvSpPr>
        <p:spPr>
          <a:xfrm>
            <a:off x="0" y="6264275"/>
            <a:ext cx="360363" cy="360363"/>
          </a:xfrm>
        </p:spPr>
        <p:txBody>
          <a:bodyPr/>
          <a:lstStyle/>
          <a:p>
            <a:fld id="{18A41853-EF22-D446-BDBC-A7CF3FE93503}" type="slidenum">
              <a:rPr lang="en-US" smtClean="0"/>
              <a:pPr/>
              <a:t>14</a:t>
            </a:fld>
            <a:endParaRPr lang="en-US"/>
          </a:p>
        </p:txBody>
      </p:sp>
      <p:grpSp>
        <p:nvGrpSpPr>
          <p:cNvPr id="6" name="Group 5">
            <a:extLst>
              <a:ext uri="{FF2B5EF4-FFF2-40B4-BE49-F238E27FC236}">
                <a16:creationId xmlns:a16="http://schemas.microsoft.com/office/drawing/2014/main" id="{5056F80D-B0CC-4ED7-9A74-0250B310D877}"/>
              </a:ext>
            </a:extLst>
          </p:cNvPr>
          <p:cNvGrpSpPr/>
          <p:nvPr/>
        </p:nvGrpSpPr>
        <p:grpSpPr>
          <a:xfrm>
            <a:off x="2674021" y="1177562"/>
            <a:ext cx="9256088" cy="4757368"/>
            <a:chOff x="348255" y="800864"/>
            <a:chExt cx="11755240" cy="5236762"/>
          </a:xfrm>
        </p:grpSpPr>
        <p:grpSp>
          <p:nvGrpSpPr>
            <p:cNvPr id="69" name="Group 68">
              <a:extLst>
                <a:ext uri="{FF2B5EF4-FFF2-40B4-BE49-F238E27FC236}">
                  <a16:creationId xmlns:a16="http://schemas.microsoft.com/office/drawing/2014/main" id="{98C4B699-BC49-4597-A164-4DD5323F209E}"/>
                </a:ext>
              </a:extLst>
            </p:cNvPr>
            <p:cNvGrpSpPr/>
            <p:nvPr/>
          </p:nvGrpSpPr>
          <p:grpSpPr>
            <a:xfrm>
              <a:off x="449243" y="3294415"/>
              <a:ext cx="1516950" cy="1215097"/>
              <a:chOff x="635113" y="-116343"/>
              <a:chExt cx="1976567" cy="1167984"/>
            </a:xfrm>
          </p:grpSpPr>
          <p:sp>
            <p:nvSpPr>
              <p:cNvPr id="70" name="Rectangle 69">
                <a:extLst>
                  <a:ext uri="{FF2B5EF4-FFF2-40B4-BE49-F238E27FC236}">
                    <a16:creationId xmlns:a16="http://schemas.microsoft.com/office/drawing/2014/main" id="{6132A541-BF3F-4EB6-B82D-2C5446A0A76E}"/>
                  </a:ext>
                </a:extLst>
              </p:cNvPr>
              <p:cNvSpPr/>
              <p:nvPr/>
            </p:nvSpPr>
            <p:spPr>
              <a:xfrm>
                <a:off x="635113" y="-116343"/>
                <a:ext cx="1976567" cy="303223"/>
              </a:xfrm>
              <a:prstGeom prst="rect">
                <a:avLst/>
              </a:prstGeom>
              <a:solidFill>
                <a:srgbClr val="00B050"/>
              </a:solidFill>
              <a:ln w="25400" cap="flat" cmpd="sng" algn="ctr">
                <a:solidFill>
                  <a:srgbClr val="00B050"/>
                </a:solidFill>
                <a:prstDash val="solid"/>
              </a:ln>
              <a:effectLst/>
            </p:spPr>
            <p:txBody>
              <a:bodyPr lIns="24384" tIns="24384" rIns="24384" bIns="24384" rtlCol="0" anchor="ctr"/>
              <a:lstStyle/>
              <a:p>
                <a:pPr marL="0" marR="0" lvl="0" indent="0" algn="ctr" defTabSz="1219170" rtl="0" eaLnBrk="0" fontAlgn="auto" latinLnBrk="0" hangingPunct="0">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FFFFFF"/>
                    </a:solidFill>
                    <a:effectLst/>
                    <a:uLnTx/>
                    <a:uFillTx/>
                    <a:latin typeface="Arial"/>
                    <a:ea typeface="宋体" panose="02010600030101010101" pitchFamily="2" charset="-122"/>
                    <a:cs typeface="Arial" panose="020B0604020202020204" pitchFamily="34" charset="0"/>
                  </a:rPr>
                  <a:t>SAP BPC</a:t>
                </a:r>
                <a:br>
                  <a:rPr kumimoji="0" lang="en-US" sz="900" b="1" i="0" u="none" strike="noStrike" kern="0" cap="none" spc="0" normalizeH="0" baseline="0" noProof="0">
                    <a:ln>
                      <a:noFill/>
                    </a:ln>
                    <a:solidFill>
                      <a:srgbClr val="FFFFFF"/>
                    </a:solidFill>
                    <a:effectLst/>
                    <a:uLnTx/>
                    <a:uFillTx/>
                    <a:latin typeface="Arial"/>
                    <a:ea typeface="宋体" panose="02010600030101010101" pitchFamily="2" charset="-122"/>
                    <a:cs typeface="Arial" panose="020B0604020202020204" pitchFamily="34" charset="0"/>
                  </a:rPr>
                </a:br>
                <a:r>
                  <a:rPr kumimoji="0" lang="en-US" sz="900" b="1" i="0" u="none" strike="noStrike" kern="0" cap="none" spc="0" normalizeH="0" baseline="0" noProof="0">
                    <a:ln>
                      <a:noFill/>
                    </a:ln>
                    <a:solidFill>
                      <a:srgbClr val="FFFFFF"/>
                    </a:solidFill>
                    <a:effectLst/>
                    <a:uLnTx/>
                    <a:uFillTx/>
                    <a:latin typeface="Arial"/>
                    <a:ea typeface="宋体" panose="02010600030101010101" pitchFamily="2" charset="-122"/>
                    <a:cs typeface="Arial" panose="020B0604020202020204" pitchFamily="34" charset="0"/>
                  </a:rPr>
                  <a:t>(AIA SSDC)</a:t>
                </a:r>
                <a:endParaRPr kumimoji="0" lang="en-US" sz="900" b="1"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71" name="Rectangle 70">
                <a:extLst>
                  <a:ext uri="{FF2B5EF4-FFF2-40B4-BE49-F238E27FC236}">
                    <a16:creationId xmlns:a16="http://schemas.microsoft.com/office/drawing/2014/main" id="{C1768D68-1F05-4192-AA9A-798B078DAC49}"/>
                  </a:ext>
                </a:extLst>
              </p:cNvPr>
              <p:cNvSpPr/>
              <p:nvPr/>
            </p:nvSpPr>
            <p:spPr bwMode="auto">
              <a:xfrm>
                <a:off x="645540" y="186879"/>
                <a:ext cx="1966140" cy="864762"/>
              </a:xfrm>
              <a:prstGeom prst="rect">
                <a:avLst/>
              </a:prstGeom>
              <a:noFill/>
              <a:ln w="28575" cap="flat" cmpd="sng" algn="ctr">
                <a:solidFill>
                  <a:srgbClr val="00B050"/>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GB" sz="1200" b="0" i="0" u="none" strike="noStrike" kern="1200" cap="none" spc="0" normalizeH="0" baseline="0" noProof="0">
                  <a:ln>
                    <a:noFill/>
                  </a:ln>
                  <a:solidFill>
                    <a:srgbClr val="000000"/>
                  </a:solidFill>
                  <a:effectLst/>
                  <a:uLnTx/>
                  <a:uFillTx/>
                  <a:latin typeface="Arial"/>
                  <a:ea typeface="微軟正黑體"/>
                  <a:cs typeface="Arial" pitchFamily="34" charset="0"/>
                </a:endParaRPr>
              </a:p>
            </p:txBody>
          </p:sp>
          <p:sp>
            <p:nvSpPr>
              <p:cNvPr id="72" name="TextBox 71">
                <a:extLst>
                  <a:ext uri="{FF2B5EF4-FFF2-40B4-BE49-F238E27FC236}">
                    <a16:creationId xmlns:a16="http://schemas.microsoft.com/office/drawing/2014/main" id="{E7B929B6-6654-4732-B143-32B4749B4D61}"/>
                  </a:ext>
                </a:extLst>
              </p:cNvPr>
              <p:cNvSpPr txBox="1"/>
              <p:nvPr/>
            </p:nvSpPr>
            <p:spPr>
              <a:xfrm>
                <a:off x="672223" y="394014"/>
                <a:ext cx="1873162" cy="488483"/>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rial" charset="0"/>
                    <a:ea typeface="+mn-ea"/>
                    <a:cs typeface="Arial" charset="0"/>
                  </a:rPr>
                  <a:t>AIA Finance data sources (through flat file )</a:t>
                </a:r>
                <a:endParaRPr kumimoji="0" lang="en-HK" sz="800" b="0" i="0" u="none" strike="noStrike" kern="1200" cap="none" spc="0" normalizeH="0" baseline="0" noProof="0">
                  <a:ln>
                    <a:noFill/>
                  </a:ln>
                  <a:solidFill>
                    <a:srgbClr val="000000"/>
                  </a:solidFill>
                  <a:effectLst/>
                  <a:uLnTx/>
                  <a:uFillTx/>
                  <a:latin typeface="Arial" charset="0"/>
                  <a:ea typeface="+mn-ea"/>
                  <a:cs typeface="Arial" charset="0"/>
                </a:endParaRPr>
              </a:p>
            </p:txBody>
          </p:sp>
        </p:grpSp>
        <p:grpSp>
          <p:nvGrpSpPr>
            <p:cNvPr id="74" name="Group 73">
              <a:extLst>
                <a:ext uri="{FF2B5EF4-FFF2-40B4-BE49-F238E27FC236}">
                  <a16:creationId xmlns:a16="http://schemas.microsoft.com/office/drawing/2014/main" id="{E77E54B3-4BF5-4649-A4BF-60DB6BC6445C}"/>
                </a:ext>
              </a:extLst>
            </p:cNvPr>
            <p:cNvGrpSpPr/>
            <p:nvPr/>
          </p:nvGrpSpPr>
          <p:grpSpPr>
            <a:xfrm>
              <a:off x="454962" y="1666154"/>
              <a:ext cx="1516950" cy="1363599"/>
              <a:chOff x="642566" y="-116344"/>
              <a:chExt cx="1976567" cy="1310726"/>
            </a:xfrm>
          </p:grpSpPr>
          <p:sp>
            <p:nvSpPr>
              <p:cNvPr id="75" name="Rectangle 74">
                <a:extLst>
                  <a:ext uri="{FF2B5EF4-FFF2-40B4-BE49-F238E27FC236}">
                    <a16:creationId xmlns:a16="http://schemas.microsoft.com/office/drawing/2014/main" id="{E2ABF24F-80E3-47CD-B33F-2715A2C4D1E4}"/>
                  </a:ext>
                </a:extLst>
              </p:cNvPr>
              <p:cNvSpPr/>
              <p:nvPr/>
            </p:nvSpPr>
            <p:spPr>
              <a:xfrm>
                <a:off x="642566" y="-116344"/>
                <a:ext cx="1976567" cy="301792"/>
              </a:xfrm>
              <a:prstGeom prst="rect">
                <a:avLst/>
              </a:prstGeom>
              <a:solidFill>
                <a:schemeClr val="accent1"/>
              </a:solidFill>
              <a:ln w="25400" cap="flat" cmpd="sng" algn="ctr">
                <a:solidFill>
                  <a:srgbClr val="D31145"/>
                </a:solidFill>
                <a:prstDash val="solid"/>
              </a:ln>
              <a:effectLst/>
            </p:spPr>
            <p:txBody>
              <a:bodyPr lIns="24384" tIns="24384" rIns="24384" bIns="24384" rtlCol="0" anchor="ctr"/>
              <a:lstStyle/>
              <a:p>
                <a:pPr marL="0" marR="0" lvl="0" indent="0" algn="ctr" defTabSz="1219170" rtl="0" eaLnBrk="0" fontAlgn="auto" latinLnBrk="0" hangingPunct="0">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Arial"/>
                    <a:ea typeface="宋体" panose="02010600030101010101" pitchFamily="2" charset="-122"/>
                    <a:cs typeface="Arial" panose="020B0604020202020204" pitchFamily="34" charset="0"/>
                  </a:rPr>
                  <a:t>AIA TH BU </a:t>
                </a:r>
                <a:br>
                  <a:rPr kumimoji="0" lang="en-US" sz="1000" b="1" i="0" u="none" strike="noStrike" kern="0" cap="none" spc="0" normalizeH="0" baseline="0" noProof="0">
                    <a:ln>
                      <a:noFill/>
                    </a:ln>
                    <a:solidFill>
                      <a:srgbClr val="FFFFFF"/>
                    </a:solidFill>
                    <a:effectLst/>
                    <a:uLnTx/>
                    <a:uFillTx/>
                    <a:latin typeface="Arial"/>
                    <a:ea typeface="宋体" panose="02010600030101010101" pitchFamily="2" charset="-122"/>
                    <a:cs typeface="Arial" panose="020B0604020202020204" pitchFamily="34" charset="0"/>
                  </a:rPr>
                </a:br>
                <a:r>
                  <a:rPr kumimoji="0" lang="en-US" sz="1000" b="1" i="0" u="none" strike="noStrike" kern="0" cap="none" spc="0" normalizeH="0" baseline="0" noProof="0">
                    <a:ln>
                      <a:noFill/>
                    </a:ln>
                    <a:solidFill>
                      <a:srgbClr val="FFFFFF"/>
                    </a:solidFill>
                    <a:effectLst/>
                    <a:uLnTx/>
                    <a:uFillTx/>
                    <a:latin typeface="Arial"/>
                    <a:ea typeface="宋体" panose="02010600030101010101" pitchFamily="2" charset="-122"/>
                    <a:cs typeface="Arial" panose="020B0604020202020204" pitchFamily="34" charset="0"/>
                  </a:rPr>
                  <a:t>(AIA SSDC)</a:t>
                </a:r>
                <a:endParaRPr kumimoji="0" lang="en-US" sz="1000" b="1" i="0" u="none" strike="noStrike" kern="0" cap="none" spc="0" normalizeH="0" baseline="0" noProof="0">
                  <a:ln>
                    <a:noFill/>
                  </a:ln>
                  <a:solidFill>
                    <a:srgbClr val="FFFFFF"/>
                  </a:solidFill>
                  <a:effectLst/>
                  <a:uLnTx/>
                  <a:uFillTx/>
                  <a:latin typeface="Arial"/>
                  <a:ea typeface="+mn-ea"/>
                  <a:cs typeface="Arial" panose="020B0604020202020204" pitchFamily="34" charset="0"/>
                </a:endParaRPr>
              </a:p>
            </p:txBody>
          </p:sp>
          <p:sp>
            <p:nvSpPr>
              <p:cNvPr id="76" name="Rectangle 75">
                <a:extLst>
                  <a:ext uri="{FF2B5EF4-FFF2-40B4-BE49-F238E27FC236}">
                    <a16:creationId xmlns:a16="http://schemas.microsoft.com/office/drawing/2014/main" id="{4F89E7A2-EB97-40DE-B863-1A9BBBB1C575}"/>
                  </a:ext>
                </a:extLst>
              </p:cNvPr>
              <p:cNvSpPr/>
              <p:nvPr/>
            </p:nvSpPr>
            <p:spPr bwMode="auto">
              <a:xfrm>
                <a:off x="645540" y="186879"/>
                <a:ext cx="1973592" cy="1007503"/>
              </a:xfrm>
              <a:prstGeom prst="rect">
                <a:avLst/>
              </a:prstGeom>
              <a:noFill/>
              <a:ln w="28575"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GB" sz="1200" b="0" i="0" u="none" strike="noStrike" kern="1200" cap="none" spc="0" normalizeH="0" baseline="0" noProof="0">
                  <a:ln>
                    <a:noFill/>
                  </a:ln>
                  <a:solidFill>
                    <a:srgbClr val="000000"/>
                  </a:solidFill>
                  <a:effectLst/>
                  <a:uLnTx/>
                  <a:uFillTx/>
                  <a:latin typeface="Arial"/>
                  <a:ea typeface="微軟正黑體"/>
                  <a:cs typeface="Arial" pitchFamily="34" charset="0"/>
                </a:endParaRPr>
              </a:p>
            </p:txBody>
          </p:sp>
          <p:sp>
            <p:nvSpPr>
              <p:cNvPr id="77" name="TextBox 76">
                <a:extLst>
                  <a:ext uri="{FF2B5EF4-FFF2-40B4-BE49-F238E27FC236}">
                    <a16:creationId xmlns:a16="http://schemas.microsoft.com/office/drawing/2014/main" id="{62E2AA3A-4C0F-4223-BAA4-49EA2271ED5A}"/>
                  </a:ext>
                </a:extLst>
              </p:cNvPr>
              <p:cNvSpPr txBox="1"/>
              <p:nvPr/>
            </p:nvSpPr>
            <p:spPr>
              <a:xfrm>
                <a:off x="823437" y="434552"/>
                <a:ext cx="1660230" cy="488482"/>
              </a:xfrm>
              <a:prstGeom prst="rect">
                <a:avLst/>
              </a:prstGeom>
              <a:noFill/>
            </p:spPr>
            <p:txBody>
              <a:bodyPr wrap="square" rtlCol="0">
                <a:spAutoFit/>
              </a:bodyPr>
              <a:lstStyle/>
              <a:p>
                <a:pPr lvl="0" algn="ctr" fontAlgn="base">
                  <a:spcBef>
                    <a:spcPct val="0"/>
                  </a:spcBef>
                  <a:spcAft>
                    <a:spcPct val="0"/>
                  </a:spcAft>
                  <a:defRPr/>
                </a:pPr>
                <a:r>
                  <a:rPr kumimoji="0" lang="en-US" sz="800" b="0" i="0" u="none" strike="noStrike" kern="1200" cap="none" spc="0" normalizeH="0" baseline="0" noProof="0">
                    <a:ln>
                      <a:noFill/>
                    </a:ln>
                    <a:solidFill>
                      <a:srgbClr val="000000"/>
                    </a:solidFill>
                    <a:effectLst/>
                    <a:uLnTx/>
                    <a:uFillTx/>
                    <a:latin typeface="Arial" charset="0"/>
                    <a:ea typeface="+mn-ea"/>
                    <a:cs typeface="Arial" charset="0"/>
                  </a:rPr>
                  <a:t>Agency data </a:t>
                </a:r>
                <a:r>
                  <a:rPr lang="en-US" sz="800">
                    <a:solidFill>
                      <a:srgbClr val="000000"/>
                    </a:solidFill>
                    <a:latin typeface="Arial" charset="0"/>
                    <a:cs typeface="Arial" charset="0"/>
                  </a:rPr>
                  <a:t>sources (through flat file )</a:t>
                </a:r>
                <a:endParaRPr kumimoji="0" lang="en-HK" sz="800" b="0" i="0" u="none" strike="noStrike" kern="1200" cap="none" spc="0" normalizeH="0" baseline="0" noProof="0">
                  <a:ln>
                    <a:noFill/>
                  </a:ln>
                  <a:solidFill>
                    <a:srgbClr val="000000"/>
                  </a:solidFill>
                  <a:effectLst/>
                  <a:uLnTx/>
                  <a:uFillTx/>
                  <a:latin typeface="Arial" charset="0"/>
                  <a:ea typeface="+mn-ea"/>
                  <a:cs typeface="Arial" charset="0"/>
                </a:endParaRPr>
              </a:p>
            </p:txBody>
          </p:sp>
        </p:grpSp>
        <p:sp>
          <p:nvSpPr>
            <p:cNvPr id="79" name="Rectangle 78">
              <a:extLst>
                <a:ext uri="{FF2B5EF4-FFF2-40B4-BE49-F238E27FC236}">
                  <a16:creationId xmlns:a16="http://schemas.microsoft.com/office/drawing/2014/main" id="{F1003C9D-143C-4C77-83D1-4D01584C057A}"/>
                </a:ext>
              </a:extLst>
            </p:cNvPr>
            <p:cNvSpPr/>
            <p:nvPr/>
          </p:nvSpPr>
          <p:spPr>
            <a:xfrm>
              <a:off x="348255" y="1325274"/>
              <a:ext cx="1727619" cy="4222807"/>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80" name="Rectangle 79">
              <a:extLst>
                <a:ext uri="{FF2B5EF4-FFF2-40B4-BE49-F238E27FC236}">
                  <a16:creationId xmlns:a16="http://schemas.microsoft.com/office/drawing/2014/main" id="{6D09D96D-5847-4DB9-8EFC-EB9E42A53110}"/>
                </a:ext>
              </a:extLst>
            </p:cNvPr>
            <p:cNvSpPr/>
            <p:nvPr/>
          </p:nvSpPr>
          <p:spPr>
            <a:xfrm>
              <a:off x="669676" y="1369523"/>
              <a:ext cx="987999" cy="16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SOURCE SYSTEM</a:t>
              </a:r>
              <a:endParaRPr lang="en-US" sz="772" b="1">
                <a:solidFill>
                  <a:sysClr val="windowText" lastClr="000000"/>
                </a:solidFill>
                <a:latin typeface="Arial" panose="020B0604020202020204" pitchFamily="34" charset="0"/>
                <a:cs typeface="Arial" panose="020B0604020202020204" pitchFamily="34" charset="0"/>
              </a:endParaRPr>
            </a:p>
          </p:txBody>
        </p:sp>
        <p:sp>
          <p:nvSpPr>
            <p:cNvPr id="85" name="Rectangle 84">
              <a:extLst>
                <a:ext uri="{FF2B5EF4-FFF2-40B4-BE49-F238E27FC236}">
                  <a16:creationId xmlns:a16="http://schemas.microsoft.com/office/drawing/2014/main" id="{720074BB-D715-43DA-8645-10C75CA37AF0}"/>
                </a:ext>
              </a:extLst>
            </p:cNvPr>
            <p:cNvSpPr/>
            <p:nvPr/>
          </p:nvSpPr>
          <p:spPr>
            <a:xfrm>
              <a:off x="10553384" y="1370074"/>
              <a:ext cx="1550111" cy="464515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86" name="Rectangle 85">
              <a:extLst>
                <a:ext uri="{FF2B5EF4-FFF2-40B4-BE49-F238E27FC236}">
                  <a16:creationId xmlns:a16="http://schemas.microsoft.com/office/drawing/2014/main" id="{EBD1896C-C9FA-4021-9C6D-7749E888C376}"/>
                </a:ext>
              </a:extLst>
            </p:cNvPr>
            <p:cNvSpPr/>
            <p:nvPr/>
          </p:nvSpPr>
          <p:spPr>
            <a:xfrm>
              <a:off x="10886697" y="1414591"/>
              <a:ext cx="883483" cy="2061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endParaRPr lang="en-US" sz="772" b="1">
                <a:solidFill>
                  <a:sysClr val="windowText" lastClr="000000"/>
                </a:solidFill>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2725B635-7285-4EBA-83D5-13D1F2C021B5}"/>
                </a:ext>
              </a:extLst>
            </p:cNvPr>
            <p:cNvSpPr/>
            <p:nvPr/>
          </p:nvSpPr>
          <p:spPr>
            <a:xfrm>
              <a:off x="3720282" y="1347820"/>
              <a:ext cx="1293521" cy="415015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99" name="Rectangle 98">
              <a:extLst>
                <a:ext uri="{FF2B5EF4-FFF2-40B4-BE49-F238E27FC236}">
                  <a16:creationId xmlns:a16="http://schemas.microsoft.com/office/drawing/2014/main" id="{6695A787-C2B8-4C83-99CF-608C498D5DFA}"/>
                </a:ext>
              </a:extLst>
            </p:cNvPr>
            <p:cNvSpPr/>
            <p:nvPr/>
          </p:nvSpPr>
          <p:spPr>
            <a:xfrm>
              <a:off x="3669341" y="3691898"/>
              <a:ext cx="1284789" cy="27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Storage account(blob storage)</a:t>
              </a:r>
            </a:p>
            <a:p>
              <a:pPr algn="ctr" defTabSz="1008102"/>
              <a:r>
                <a:rPr lang="en-US" altLang="zh-TW" sz="772">
                  <a:solidFill>
                    <a:sysClr val="windowText" lastClr="000000"/>
                  </a:solidFill>
                  <a:latin typeface="Arial" panose="020B0604020202020204" pitchFamily="34" charset="0"/>
                  <a:cs typeface="Arial" panose="020B0604020202020204" pitchFamily="34" charset="0"/>
                </a:rPr>
                <a:t> – Raw</a:t>
              </a:r>
              <a:endParaRPr lang="en-US" sz="772">
                <a:solidFill>
                  <a:sysClr val="windowText" lastClr="000000"/>
                </a:solidFill>
                <a:latin typeface="Arial" panose="020B0604020202020204" pitchFamily="34" charset="0"/>
                <a:cs typeface="Arial" panose="020B0604020202020204" pitchFamily="34" charset="0"/>
              </a:endParaRPr>
            </a:p>
          </p:txBody>
        </p:sp>
        <p:sp>
          <p:nvSpPr>
            <p:cNvPr id="100" name="Rectangle 99">
              <a:extLst>
                <a:ext uri="{FF2B5EF4-FFF2-40B4-BE49-F238E27FC236}">
                  <a16:creationId xmlns:a16="http://schemas.microsoft.com/office/drawing/2014/main" id="{951AD508-9B3B-4E6E-8DFD-8981769E4B85}"/>
                </a:ext>
              </a:extLst>
            </p:cNvPr>
            <p:cNvSpPr/>
            <p:nvPr/>
          </p:nvSpPr>
          <p:spPr>
            <a:xfrm>
              <a:off x="2616191" y="1514913"/>
              <a:ext cx="988000" cy="16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Landing Layer</a:t>
              </a:r>
              <a:endParaRPr lang="en-US" sz="772" b="1">
                <a:solidFill>
                  <a:sysClr val="windowText" lastClr="000000"/>
                </a:solidFill>
                <a:latin typeface="Arial" panose="020B0604020202020204" pitchFamily="34" charset="0"/>
                <a:cs typeface="Arial" panose="020B0604020202020204" pitchFamily="34" charset="0"/>
              </a:endParaRPr>
            </a:p>
          </p:txBody>
        </p:sp>
        <p:grpSp>
          <p:nvGrpSpPr>
            <p:cNvPr id="104" name="Group 103">
              <a:extLst>
                <a:ext uri="{FF2B5EF4-FFF2-40B4-BE49-F238E27FC236}">
                  <a16:creationId xmlns:a16="http://schemas.microsoft.com/office/drawing/2014/main" id="{6304D1BF-73AE-4195-BCDF-E59A5823F1A6}"/>
                </a:ext>
              </a:extLst>
            </p:cNvPr>
            <p:cNvGrpSpPr/>
            <p:nvPr/>
          </p:nvGrpSpPr>
          <p:grpSpPr>
            <a:xfrm>
              <a:off x="5198587" y="3175710"/>
              <a:ext cx="1261743" cy="819744"/>
              <a:chOff x="3104801" y="3434968"/>
              <a:chExt cx="1144389" cy="743498"/>
            </a:xfrm>
          </p:grpSpPr>
          <p:pic>
            <p:nvPicPr>
              <p:cNvPr id="105" name="Graphic 104">
                <a:extLst>
                  <a:ext uri="{FF2B5EF4-FFF2-40B4-BE49-F238E27FC236}">
                    <a16:creationId xmlns:a16="http://schemas.microsoft.com/office/drawing/2014/main" id="{DF95A047-5F7E-4B1E-A1FB-7F6BCCCB8386}"/>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8281" y="3434968"/>
                <a:ext cx="589836" cy="499971"/>
              </a:xfrm>
              <a:prstGeom prst="rect">
                <a:avLst/>
              </a:prstGeom>
            </p:spPr>
          </p:pic>
          <p:sp>
            <p:nvSpPr>
              <p:cNvPr id="106" name="Rectangle 105">
                <a:extLst>
                  <a:ext uri="{FF2B5EF4-FFF2-40B4-BE49-F238E27FC236}">
                    <a16:creationId xmlns:a16="http://schemas.microsoft.com/office/drawing/2014/main" id="{97582C8C-C319-4212-8BDB-CE421BFA461D}"/>
                  </a:ext>
                </a:extLst>
              </p:cNvPr>
              <p:cNvSpPr/>
              <p:nvPr/>
            </p:nvSpPr>
            <p:spPr>
              <a:xfrm>
                <a:off x="3104801" y="3928861"/>
                <a:ext cx="1144389" cy="2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Synapse – Data Mart</a:t>
                </a:r>
                <a:endParaRPr lang="en-US" sz="772">
                  <a:solidFill>
                    <a:sysClr val="windowText" lastClr="000000"/>
                  </a:solidFill>
                  <a:latin typeface="Arial" panose="020B0604020202020204" pitchFamily="34" charset="0"/>
                  <a:cs typeface="Arial" panose="020B0604020202020204" pitchFamily="34" charset="0"/>
                </a:endParaRPr>
              </a:p>
            </p:txBody>
          </p:sp>
        </p:grpSp>
        <p:grpSp>
          <p:nvGrpSpPr>
            <p:cNvPr id="108" name="Group 107">
              <a:extLst>
                <a:ext uri="{FF2B5EF4-FFF2-40B4-BE49-F238E27FC236}">
                  <a16:creationId xmlns:a16="http://schemas.microsoft.com/office/drawing/2014/main" id="{6C95FA77-28ED-4D21-A46B-21A9A229B192}"/>
                </a:ext>
              </a:extLst>
            </p:cNvPr>
            <p:cNvGrpSpPr/>
            <p:nvPr/>
          </p:nvGrpSpPr>
          <p:grpSpPr>
            <a:xfrm>
              <a:off x="9082601" y="3141148"/>
              <a:ext cx="992396" cy="808866"/>
              <a:chOff x="9354333" y="4429412"/>
              <a:chExt cx="992396" cy="808866"/>
            </a:xfrm>
          </p:grpSpPr>
          <p:pic>
            <p:nvPicPr>
              <p:cNvPr id="111" name="Picture 110">
                <a:extLst>
                  <a:ext uri="{FF2B5EF4-FFF2-40B4-BE49-F238E27FC236}">
                    <a16:creationId xmlns:a16="http://schemas.microsoft.com/office/drawing/2014/main" id="{C5AF6628-B8DA-48DD-A994-0513F676EC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54333" y="4429412"/>
                <a:ext cx="992396" cy="579099"/>
              </a:xfrm>
              <a:prstGeom prst="rect">
                <a:avLst/>
              </a:prstGeom>
            </p:spPr>
          </p:pic>
          <p:sp>
            <p:nvSpPr>
              <p:cNvPr id="112" name="Rectangle 111">
                <a:extLst>
                  <a:ext uri="{FF2B5EF4-FFF2-40B4-BE49-F238E27FC236}">
                    <a16:creationId xmlns:a16="http://schemas.microsoft.com/office/drawing/2014/main" id="{2F433526-6098-4546-B325-D14E3B27FFF9}"/>
                  </a:ext>
                </a:extLst>
              </p:cNvPr>
              <p:cNvSpPr/>
              <p:nvPr/>
            </p:nvSpPr>
            <p:spPr>
              <a:xfrm>
                <a:off x="9354333" y="4970629"/>
                <a:ext cx="969890" cy="2676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Power BI</a:t>
                </a:r>
                <a:endParaRPr lang="en-US" sz="772">
                  <a:solidFill>
                    <a:sysClr val="windowText" lastClr="000000"/>
                  </a:solidFill>
                  <a:latin typeface="Arial" panose="020B0604020202020204" pitchFamily="34" charset="0"/>
                  <a:cs typeface="Arial" panose="020B0604020202020204" pitchFamily="34" charset="0"/>
                </a:endParaRPr>
              </a:p>
            </p:txBody>
          </p:sp>
        </p:grpSp>
        <p:sp>
          <p:nvSpPr>
            <p:cNvPr id="113" name="Rectangle 112">
              <a:extLst>
                <a:ext uri="{FF2B5EF4-FFF2-40B4-BE49-F238E27FC236}">
                  <a16:creationId xmlns:a16="http://schemas.microsoft.com/office/drawing/2014/main" id="{E6415F3D-5F07-4F1D-847C-0C76B2EFF650}"/>
                </a:ext>
              </a:extLst>
            </p:cNvPr>
            <p:cNvSpPr/>
            <p:nvPr/>
          </p:nvSpPr>
          <p:spPr>
            <a:xfrm>
              <a:off x="6689699" y="1351930"/>
              <a:ext cx="1727079" cy="414604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116" name="Rectangle 115">
              <a:extLst>
                <a:ext uri="{FF2B5EF4-FFF2-40B4-BE49-F238E27FC236}">
                  <a16:creationId xmlns:a16="http://schemas.microsoft.com/office/drawing/2014/main" id="{E637FADD-8512-4565-AA56-28CE4142ED0B}"/>
                </a:ext>
              </a:extLst>
            </p:cNvPr>
            <p:cNvSpPr/>
            <p:nvPr/>
          </p:nvSpPr>
          <p:spPr>
            <a:xfrm>
              <a:off x="6885832" y="876951"/>
              <a:ext cx="969889" cy="2752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Azure Data Factory</a:t>
              </a:r>
              <a:endParaRPr lang="en-US" sz="772">
                <a:solidFill>
                  <a:sysClr val="windowText" lastClr="000000"/>
                </a:solidFill>
                <a:latin typeface="Arial" panose="020B0604020202020204" pitchFamily="34" charset="0"/>
                <a:cs typeface="Arial" panose="020B0604020202020204" pitchFamily="34" charset="0"/>
              </a:endParaRPr>
            </a:p>
          </p:txBody>
        </p:sp>
        <p:sp>
          <p:nvSpPr>
            <p:cNvPr id="117" name="Rectangle 116">
              <a:extLst>
                <a:ext uri="{FF2B5EF4-FFF2-40B4-BE49-F238E27FC236}">
                  <a16:creationId xmlns:a16="http://schemas.microsoft.com/office/drawing/2014/main" id="{5D514F2D-1420-4220-BD12-B5818E4046BB}"/>
                </a:ext>
              </a:extLst>
            </p:cNvPr>
            <p:cNvSpPr/>
            <p:nvPr/>
          </p:nvSpPr>
          <p:spPr>
            <a:xfrm>
              <a:off x="2550721" y="800864"/>
              <a:ext cx="5866057" cy="43082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118" name="Rectangle 117">
              <a:extLst>
                <a:ext uri="{FF2B5EF4-FFF2-40B4-BE49-F238E27FC236}">
                  <a16:creationId xmlns:a16="http://schemas.microsoft.com/office/drawing/2014/main" id="{065FE23F-2C35-4405-AC2C-B722F1E8763B}"/>
                </a:ext>
              </a:extLst>
            </p:cNvPr>
            <p:cNvSpPr/>
            <p:nvPr/>
          </p:nvSpPr>
          <p:spPr>
            <a:xfrm>
              <a:off x="3475537" y="918701"/>
              <a:ext cx="2429029" cy="16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ETL Movement &amp; Transformation</a:t>
              </a:r>
              <a:endParaRPr lang="en-US" sz="772" b="1">
                <a:solidFill>
                  <a:sysClr val="windowText" lastClr="000000"/>
                </a:solidFill>
                <a:latin typeface="Arial" panose="020B0604020202020204" pitchFamily="34" charset="0"/>
                <a:cs typeface="Arial" panose="020B0604020202020204" pitchFamily="34" charset="0"/>
              </a:endParaRPr>
            </a:p>
          </p:txBody>
        </p:sp>
        <p:sp>
          <p:nvSpPr>
            <p:cNvPr id="119" name="Rectangle 118">
              <a:extLst>
                <a:ext uri="{FF2B5EF4-FFF2-40B4-BE49-F238E27FC236}">
                  <a16:creationId xmlns:a16="http://schemas.microsoft.com/office/drawing/2014/main" id="{E40B2FBF-142B-47D2-9D22-5881591EAA3B}"/>
                </a:ext>
              </a:extLst>
            </p:cNvPr>
            <p:cNvSpPr/>
            <p:nvPr/>
          </p:nvSpPr>
          <p:spPr>
            <a:xfrm>
              <a:off x="8637268" y="1370913"/>
              <a:ext cx="1695628" cy="466671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grpSp>
          <p:nvGrpSpPr>
            <p:cNvPr id="120" name="Group 119">
              <a:extLst>
                <a:ext uri="{FF2B5EF4-FFF2-40B4-BE49-F238E27FC236}">
                  <a16:creationId xmlns:a16="http://schemas.microsoft.com/office/drawing/2014/main" id="{035B5E91-134A-4CE3-9C78-B0C08B715480}"/>
                </a:ext>
              </a:extLst>
            </p:cNvPr>
            <p:cNvGrpSpPr/>
            <p:nvPr/>
          </p:nvGrpSpPr>
          <p:grpSpPr>
            <a:xfrm>
              <a:off x="6992673" y="4428156"/>
              <a:ext cx="1261743" cy="908816"/>
              <a:chOff x="4743399" y="3380803"/>
              <a:chExt cx="1144389" cy="824289"/>
            </a:xfrm>
          </p:grpSpPr>
          <p:pic>
            <p:nvPicPr>
              <p:cNvPr id="121" name="Graphic 120">
                <a:extLst>
                  <a:ext uri="{FF2B5EF4-FFF2-40B4-BE49-F238E27FC236}">
                    <a16:creationId xmlns:a16="http://schemas.microsoft.com/office/drawing/2014/main" id="{79E32DDA-5456-4781-9365-8A0BCA6ADB58}"/>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2037" y="3380803"/>
                <a:ext cx="589836" cy="499971"/>
              </a:xfrm>
              <a:prstGeom prst="rect">
                <a:avLst/>
              </a:prstGeom>
            </p:spPr>
          </p:pic>
          <p:sp>
            <p:nvSpPr>
              <p:cNvPr id="122" name="Rectangle 121">
                <a:extLst>
                  <a:ext uri="{FF2B5EF4-FFF2-40B4-BE49-F238E27FC236}">
                    <a16:creationId xmlns:a16="http://schemas.microsoft.com/office/drawing/2014/main" id="{02AB1C98-836D-40AD-8440-90AC9DF42143}"/>
                  </a:ext>
                </a:extLst>
              </p:cNvPr>
              <p:cNvSpPr/>
              <p:nvPr/>
            </p:nvSpPr>
            <p:spPr>
              <a:xfrm>
                <a:off x="4743399" y="3955487"/>
                <a:ext cx="1144389" cy="249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Synapse – </a:t>
                </a:r>
                <a:r>
                  <a:rPr lang="en-US" altLang="zh-TW" sz="772" b="1">
                    <a:solidFill>
                      <a:sysClr val="windowText" lastClr="000000"/>
                    </a:solidFill>
                    <a:latin typeface="Arial" panose="020B0604020202020204" pitchFamily="34" charset="0"/>
                    <a:cs typeface="Arial" panose="020B0604020202020204" pitchFamily="34" charset="0"/>
                  </a:rPr>
                  <a:t>Temporary</a:t>
                </a:r>
                <a:r>
                  <a:rPr lang="en-US" altLang="zh-TW" sz="772">
                    <a:solidFill>
                      <a:sysClr val="windowText" lastClr="000000"/>
                    </a:solidFill>
                    <a:latin typeface="Arial" panose="020B0604020202020204" pitchFamily="34" charset="0"/>
                    <a:cs typeface="Arial" panose="020B0604020202020204" pitchFamily="34" charset="0"/>
                  </a:rPr>
                  <a:t> Data Mart for pilot (Semantic layer)</a:t>
                </a:r>
                <a:endParaRPr lang="en-US" sz="772">
                  <a:solidFill>
                    <a:sysClr val="windowText" lastClr="000000"/>
                  </a:solidFill>
                  <a:latin typeface="Arial" panose="020B0604020202020204" pitchFamily="34" charset="0"/>
                  <a:cs typeface="Arial" panose="020B0604020202020204" pitchFamily="34" charset="0"/>
                </a:endParaRPr>
              </a:p>
            </p:txBody>
          </p:sp>
        </p:grpSp>
        <p:sp>
          <p:nvSpPr>
            <p:cNvPr id="123" name="Rectangle 122">
              <a:extLst>
                <a:ext uri="{FF2B5EF4-FFF2-40B4-BE49-F238E27FC236}">
                  <a16:creationId xmlns:a16="http://schemas.microsoft.com/office/drawing/2014/main" id="{BABA2DB1-EBC5-4F4B-8253-F02828C56BD8}"/>
                </a:ext>
              </a:extLst>
            </p:cNvPr>
            <p:cNvSpPr/>
            <p:nvPr/>
          </p:nvSpPr>
          <p:spPr>
            <a:xfrm>
              <a:off x="6933182" y="1517653"/>
              <a:ext cx="1246883" cy="16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Consumption </a:t>
              </a:r>
              <a:r>
                <a:rPr lang="en-US" altLang="zh-TW"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Layer</a:t>
              </a:r>
              <a:endParaRPr lang="en-US" sz="772" b="1">
                <a:solidFill>
                  <a:sysClr val="windowText" lastClr="000000"/>
                </a:solidFill>
                <a:latin typeface="Arial" panose="020B0604020202020204" pitchFamily="34" charset="0"/>
                <a:cs typeface="Arial" panose="020B0604020202020204" pitchFamily="34" charset="0"/>
              </a:endParaRPr>
            </a:p>
          </p:txBody>
        </p:sp>
        <p:sp>
          <p:nvSpPr>
            <p:cNvPr id="124" name="Rectangle 123">
              <a:extLst>
                <a:ext uri="{FF2B5EF4-FFF2-40B4-BE49-F238E27FC236}">
                  <a16:creationId xmlns:a16="http://schemas.microsoft.com/office/drawing/2014/main" id="{D6CEA56A-648B-4ECF-9B18-072CCF5A3A22}"/>
                </a:ext>
              </a:extLst>
            </p:cNvPr>
            <p:cNvSpPr/>
            <p:nvPr/>
          </p:nvSpPr>
          <p:spPr>
            <a:xfrm>
              <a:off x="8961140" y="1530550"/>
              <a:ext cx="988000" cy="162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Visualization Layer</a:t>
              </a:r>
              <a:endParaRPr lang="en-US" sz="772" b="1">
                <a:solidFill>
                  <a:sysClr val="windowText" lastClr="000000"/>
                </a:solidFill>
                <a:latin typeface="Arial" panose="020B0604020202020204" pitchFamily="34" charset="0"/>
                <a:cs typeface="Arial" panose="020B0604020202020204" pitchFamily="34" charset="0"/>
              </a:endParaRPr>
            </a:p>
          </p:txBody>
        </p:sp>
        <p:sp>
          <p:nvSpPr>
            <p:cNvPr id="134" name="Rectangle 16599">
              <a:extLst>
                <a:ext uri="{FF2B5EF4-FFF2-40B4-BE49-F238E27FC236}">
                  <a16:creationId xmlns:a16="http://schemas.microsoft.com/office/drawing/2014/main" id="{60763446-7D7C-447F-8D40-45B7EB54AB09}"/>
                </a:ext>
              </a:extLst>
            </p:cNvPr>
            <p:cNvSpPr/>
            <p:nvPr/>
          </p:nvSpPr>
          <p:spPr>
            <a:xfrm>
              <a:off x="10886697" y="4195045"/>
              <a:ext cx="1158416" cy="276999"/>
            </a:xfrm>
            <a:prstGeom prst="rect">
              <a:avLst/>
            </a:prstGeom>
          </p:spPr>
          <p:txBody>
            <a:bodyPr wrap="square" lIns="0" tIns="0" rIns="0" bIns="0">
              <a:spAutoFit/>
            </a:bodyPr>
            <a:lstStyle/>
            <a:p>
              <a:pPr algn="ctr" fontAlgn="auto">
                <a:lnSpc>
                  <a:spcPct val="100000"/>
                </a:lnSpc>
                <a:spcBef>
                  <a:spcPts val="0"/>
                </a:spcBef>
                <a:spcAft>
                  <a:spcPts val="0"/>
                </a:spcAft>
              </a:pPr>
              <a:r>
                <a:rPr lang="en-US" sz="900" b="1">
                  <a:latin typeface="EYInterstate Light" panose="02000506000000020004" pitchFamily="2" charset="0"/>
                </a:rPr>
                <a:t>Group Management Users</a:t>
              </a:r>
            </a:p>
          </p:txBody>
        </p:sp>
        <p:sp>
          <p:nvSpPr>
            <p:cNvPr id="135" name="Rectangle 16599">
              <a:extLst>
                <a:ext uri="{FF2B5EF4-FFF2-40B4-BE49-F238E27FC236}">
                  <a16:creationId xmlns:a16="http://schemas.microsoft.com/office/drawing/2014/main" id="{689BE6A0-CFD0-4C5D-8432-57A8C84980BB}"/>
                </a:ext>
              </a:extLst>
            </p:cNvPr>
            <p:cNvSpPr/>
            <p:nvPr/>
          </p:nvSpPr>
          <p:spPr>
            <a:xfrm>
              <a:off x="10862504" y="3038990"/>
              <a:ext cx="1158416" cy="276999"/>
            </a:xfrm>
            <a:prstGeom prst="rect">
              <a:avLst/>
            </a:prstGeom>
          </p:spPr>
          <p:txBody>
            <a:bodyPr wrap="square" lIns="0" tIns="0" rIns="0" bIns="0">
              <a:spAutoFit/>
            </a:bodyPr>
            <a:lstStyle/>
            <a:p>
              <a:pPr algn="ctr" fontAlgn="auto">
                <a:lnSpc>
                  <a:spcPct val="100000"/>
                </a:lnSpc>
                <a:spcBef>
                  <a:spcPts val="0"/>
                </a:spcBef>
                <a:spcAft>
                  <a:spcPts val="0"/>
                </a:spcAft>
              </a:pPr>
              <a:r>
                <a:rPr lang="en-US" sz="900" b="1">
                  <a:latin typeface="EYInterstate Light" panose="02000506000000020004" pitchFamily="2" charset="0"/>
                </a:rPr>
                <a:t>BU Management Users</a:t>
              </a:r>
            </a:p>
          </p:txBody>
        </p:sp>
        <p:pic>
          <p:nvPicPr>
            <p:cNvPr id="139" name="Graphic 138" descr="User">
              <a:extLst>
                <a:ext uri="{FF2B5EF4-FFF2-40B4-BE49-F238E27FC236}">
                  <a16:creationId xmlns:a16="http://schemas.microsoft.com/office/drawing/2014/main" id="{BB10957D-8C7B-421E-BD7A-1B659DF8363C}"/>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77376" y="2398867"/>
              <a:ext cx="801290" cy="682126"/>
            </a:xfrm>
            <a:prstGeom prst="rect">
              <a:avLst/>
            </a:prstGeom>
          </p:spPr>
        </p:pic>
        <p:pic>
          <p:nvPicPr>
            <p:cNvPr id="141" name="Graphic 140" descr="User">
              <a:extLst>
                <a:ext uri="{FF2B5EF4-FFF2-40B4-BE49-F238E27FC236}">
                  <a16:creationId xmlns:a16="http://schemas.microsoft.com/office/drawing/2014/main" id="{1162B2AB-A397-4890-9E9B-89F885F5DB39}"/>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8011" y="3473948"/>
              <a:ext cx="789677" cy="672169"/>
            </a:xfrm>
            <a:prstGeom prst="rect">
              <a:avLst/>
            </a:prstGeom>
          </p:spPr>
        </p:pic>
        <p:cxnSp>
          <p:nvCxnSpPr>
            <p:cNvPr id="143" name="Connector: Elbow 142">
              <a:extLst>
                <a:ext uri="{FF2B5EF4-FFF2-40B4-BE49-F238E27FC236}">
                  <a16:creationId xmlns:a16="http://schemas.microsoft.com/office/drawing/2014/main" id="{361E40D6-B3F5-46C7-9A6A-C1F7F458F5DF}"/>
                </a:ext>
              </a:extLst>
            </p:cNvPr>
            <p:cNvCxnSpPr>
              <a:cxnSpLocks/>
              <a:stCxn id="76" idx="3"/>
            </p:cNvCxnSpPr>
            <p:nvPr/>
          </p:nvCxnSpPr>
          <p:spPr>
            <a:xfrm>
              <a:off x="1971910" y="2505681"/>
              <a:ext cx="631736" cy="436408"/>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3195F584-D3F2-448B-8B9B-1B37159A0F5F}"/>
                </a:ext>
              </a:extLst>
            </p:cNvPr>
            <p:cNvCxnSpPr>
              <a:cxnSpLocks/>
              <a:stCxn id="71" idx="3"/>
              <a:endCxn id="274" idx="1"/>
            </p:cNvCxnSpPr>
            <p:nvPr/>
          </p:nvCxnSpPr>
          <p:spPr>
            <a:xfrm flipV="1">
              <a:off x="1966193" y="3404941"/>
              <a:ext cx="696441" cy="654749"/>
            </a:xfrm>
            <a:prstGeom prst="bentConnector3">
              <a:avLst>
                <a:gd name="adj1" fmla="val 50000"/>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9249F2C4-1D48-4318-9AC1-1691FAA69482}"/>
                </a:ext>
              </a:extLst>
            </p:cNvPr>
            <p:cNvCxnSpPr>
              <a:cxnSpLocks/>
              <a:stCxn id="111" idx="3"/>
              <a:endCxn id="139" idx="1"/>
            </p:cNvCxnSpPr>
            <p:nvPr/>
          </p:nvCxnSpPr>
          <p:spPr>
            <a:xfrm flipV="1">
              <a:off x="10074997" y="2739931"/>
              <a:ext cx="1002379" cy="690766"/>
            </a:xfrm>
            <a:prstGeom prst="bentConnector3">
              <a:avLst>
                <a:gd name="adj1" fmla="val 4034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6FA59E70-859B-4308-946D-44ACD1D380E6}"/>
                </a:ext>
              </a:extLst>
            </p:cNvPr>
            <p:cNvCxnSpPr>
              <a:cxnSpLocks/>
              <a:stCxn id="111" idx="3"/>
              <a:endCxn id="141" idx="1"/>
            </p:cNvCxnSpPr>
            <p:nvPr/>
          </p:nvCxnSpPr>
          <p:spPr>
            <a:xfrm>
              <a:off x="10074997" y="3430697"/>
              <a:ext cx="1023014" cy="379336"/>
            </a:xfrm>
            <a:prstGeom prst="bentConnector3">
              <a:avLst>
                <a:gd name="adj1" fmla="val 3935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C2B53553-34A8-44AF-AD02-75C90E7AE1F7}"/>
                </a:ext>
              </a:extLst>
            </p:cNvPr>
            <p:cNvSpPr/>
            <p:nvPr/>
          </p:nvSpPr>
          <p:spPr>
            <a:xfrm>
              <a:off x="2616191" y="5635886"/>
              <a:ext cx="5800587" cy="40174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ysClr val="windowText" lastClr="000000"/>
                  </a:solidFill>
                </a:rPr>
                <a:t>ETL Framework</a:t>
              </a:r>
              <a:r>
                <a:rPr lang="en-US" altLang="zh-CN" sz="1200">
                  <a:solidFill>
                    <a:sysClr val="windowText" lastClr="000000"/>
                  </a:solidFill>
                </a:rPr>
                <a:t>:  Monitoring, Reconciliation, Auditing, Controlling</a:t>
              </a:r>
            </a:p>
          </p:txBody>
        </p:sp>
      </p:grpSp>
      <p:grpSp>
        <p:nvGrpSpPr>
          <p:cNvPr id="81" name="Group 80">
            <a:extLst>
              <a:ext uri="{FF2B5EF4-FFF2-40B4-BE49-F238E27FC236}">
                <a16:creationId xmlns:a16="http://schemas.microsoft.com/office/drawing/2014/main" id="{BAF4FE86-4EE7-463F-8857-70FD77E806A0}"/>
              </a:ext>
            </a:extLst>
          </p:cNvPr>
          <p:cNvGrpSpPr/>
          <p:nvPr/>
        </p:nvGrpSpPr>
        <p:grpSpPr>
          <a:xfrm>
            <a:off x="87587" y="1109813"/>
            <a:ext cx="231897" cy="246224"/>
            <a:chOff x="3314176" y="1318613"/>
            <a:chExt cx="280710" cy="284861"/>
          </a:xfrm>
        </p:grpSpPr>
        <p:sp>
          <p:nvSpPr>
            <p:cNvPr id="82" name="Oval 81">
              <a:extLst>
                <a:ext uri="{FF2B5EF4-FFF2-40B4-BE49-F238E27FC236}">
                  <a16:creationId xmlns:a16="http://schemas.microsoft.com/office/drawing/2014/main" id="{2F0D65A7-7F54-4E23-8E43-84EEF8E85416}"/>
                </a:ext>
              </a:extLst>
            </p:cNvPr>
            <p:cNvSpPr/>
            <p:nvPr/>
          </p:nvSpPr>
          <p:spPr bwMode="auto">
            <a:xfrm>
              <a:off x="3343133" y="1344684"/>
              <a:ext cx="251753" cy="258790"/>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chemeClr val="bg1"/>
                </a:solidFill>
                <a:effectLst/>
                <a:uLnTx/>
                <a:uFillTx/>
                <a:latin typeface="Arial" pitchFamily="34" charset="0"/>
                <a:ea typeface="微軟正黑體"/>
                <a:cs typeface="Arial" pitchFamily="34" charset="0"/>
              </a:endParaRPr>
            </a:p>
          </p:txBody>
        </p:sp>
        <p:sp>
          <p:nvSpPr>
            <p:cNvPr id="83" name="TextBox 82">
              <a:extLst>
                <a:ext uri="{FF2B5EF4-FFF2-40B4-BE49-F238E27FC236}">
                  <a16:creationId xmlns:a16="http://schemas.microsoft.com/office/drawing/2014/main" id="{92C2CBFD-1EE0-4BE2-8907-32036D0E56CA}"/>
                </a:ext>
              </a:extLst>
            </p:cNvPr>
            <p:cNvSpPr txBox="1"/>
            <p:nvPr/>
          </p:nvSpPr>
          <p:spPr>
            <a:xfrm>
              <a:off x="3314176" y="1318613"/>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1</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
        <p:nvSpPr>
          <p:cNvPr id="109" name="TextBox 108">
            <a:extLst>
              <a:ext uri="{FF2B5EF4-FFF2-40B4-BE49-F238E27FC236}">
                <a16:creationId xmlns:a16="http://schemas.microsoft.com/office/drawing/2014/main" id="{CD42F7D3-844C-4473-A934-2FDCA6523ECC}"/>
              </a:ext>
            </a:extLst>
          </p:cNvPr>
          <p:cNvSpPr txBox="1"/>
          <p:nvPr/>
        </p:nvSpPr>
        <p:spPr>
          <a:xfrm>
            <a:off x="400295" y="934927"/>
            <a:ext cx="2188812" cy="923330"/>
          </a:xfrm>
          <a:prstGeom prst="rect">
            <a:avLst/>
          </a:prstGeom>
          <a:solidFill>
            <a:srgbClr val="F6CFDA"/>
          </a:solidFill>
        </p:spPr>
        <p:txBody>
          <a:bodyPr wrap="square" rtlCol="0">
            <a:spAutoFit/>
          </a:bodyPr>
          <a:lstStyle/>
          <a:p>
            <a:pPr fontAlgn="base">
              <a:spcBef>
                <a:spcPct val="0"/>
              </a:spcBef>
              <a:spcAft>
                <a:spcPct val="0"/>
              </a:spcAft>
              <a:defRPr/>
            </a:pPr>
            <a:r>
              <a:rPr lang="en-US" altLang="zh-TW" sz="900">
                <a:solidFill>
                  <a:srgbClr val="000000"/>
                </a:solidFill>
                <a:latin typeface="Arial" charset="0"/>
                <a:cs typeface="Arial" charset="0"/>
              </a:rPr>
              <a:t>SAP finance and agency data will be pushed/uploaded to landing layer by local BU/corresponding team through flat files either manually or automatically that covered by the local BU project scope</a:t>
            </a:r>
          </a:p>
        </p:txBody>
      </p:sp>
      <p:grpSp>
        <p:nvGrpSpPr>
          <p:cNvPr id="127" name="Group 126">
            <a:extLst>
              <a:ext uri="{FF2B5EF4-FFF2-40B4-BE49-F238E27FC236}">
                <a16:creationId xmlns:a16="http://schemas.microsoft.com/office/drawing/2014/main" id="{14BFC5E6-8BE0-413F-97F3-3B4E96B95767}"/>
              </a:ext>
            </a:extLst>
          </p:cNvPr>
          <p:cNvGrpSpPr/>
          <p:nvPr/>
        </p:nvGrpSpPr>
        <p:grpSpPr>
          <a:xfrm>
            <a:off x="5202260" y="3029555"/>
            <a:ext cx="232552" cy="246221"/>
            <a:chOff x="3314182" y="1318614"/>
            <a:chExt cx="280702" cy="284857"/>
          </a:xfrm>
        </p:grpSpPr>
        <p:sp>
          <p:nvSpPr>
            <p:cNvPr id="128" name="Oval 127">
              <a:extLst>
                <a:ext uri="{FF2B5EF4-FFF2-40B4-BE49-F238E27FC236}">
                  <a16:creationId xmlns:a16="http://schemas.microsoft.com/office/drawing/2014/main" id="{8573E0EE-7B7C-43ED-B6AE-84AA2C43686A}"/>
                </a:ext>
              </a:extLst>
            </p:cNvPr>
            <p:cNvSpPr/>
            <p:nvPr/>
          </p:nvSpPr>
          <p:spPr bwMode="auto">
            <a:xfrm>
              <a:off x="3343131" y="1344682"/>
              <a:ext cx="251753" cy="258789"/>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29" name="TextBox 128">
              <a:extLst>
                <a:ext uri="{FF2B5EF4-FFF2-40B4-BE49-F238E27FC236}">
                  <a16:creationId xmlns:a16="http://schemas.microsoft.com/office/drawing/2014/main" id="{1BA444E4-5D9F-4643-AFDE-7E77A45114CF}"/>
                </a:ext>
              </a:extLst>
            </p:cNvPr>
            <p:cNvSpPr txBox="1"/>
            <p:nvPr/>
          </p:nvSpPr>
          <p:spPr>
            <a:xfrm>
              <a:off x="3314182" y="1318614"/>
              <a:ext cx="215438" cy="284857"/>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2</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grpSp>
        <p:nvGrpSpPr>
          <p:cNvPr id="131" name="Group 130">
            <a:extLst>
              <a:ext uri="{FF2B5EF4-FFF2-40B4-BE49-F238E27FC236}">
                <a16:creationId xmlns:a16="http://schemas.microsoft.com/office/drawing/2014/main" id="{C4502EF6-8BF8-4687-8169-BF9CC948C6D3}"/>
              </a:ext>
            </a:extLst>
          </p:cNvPr>
          <p:cNvGrpSpPr/>
          <p:nvPr/>
        </p:nvGrpSpPr>
        <p:grpSpPr>
          <a:xfrm>
            <a:off x="87587" y="1928658"/>
            <a:ext cx="232554" cy="246221"/>
            <a:chOff x="3314181" y="1318614"/>
            <a:chExt cx="280704" cy="284857"/>
          </a:xfrm>
          <a:solidFill>
            <a:schemeClr val="accent1">
              <a:lumMod val="20000"/>
              <a:lumOff val="80000"/>
            </a:schemeClr>
          </a:solidFill>
        </p:grpSpPr>
        <p:sp>
          <p:nvSpPr>
            <p:cNvPr id="133" name="Oval 132">
              <a:extLst>
                <a:ext uri="{FF2B5EF4-FFF2-40B4-BE49-F238E27FC236}">
                  <a16:creationId xmlns:a16="http://schemas.microsoft.com/office/drawing/2014/main" id="{5F3DB3C3-A212-4AF5-B321-BD7E797851D3}"/>
                </a:ext>
              </a:extLst>
            </p:cNvPr>
            <p:cNvSpPr/>
            <p:nvPr/>
          </p:nvSpPr>
          <p:spPr bwMode="auto">
            <a:xfrm>
              <a:off x="3343132"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36" name="TextBox 135">
              <a:extLst>
                <a:ext uri="{FF2B5EF4-FFF2-40B4-BE49-F238E27FC236}">
                  <a16:creationId xmlns:a16="http://schemas.microsoft.com/office/drawing/2014/main" id="{5D8A2114-DF3A-4611-BEA2-F9A4F389A602}"/>
                </a:ext>
              </a:extLst>
            </p:cNvPr>
            <p:cNvSpPr txBox="1"/>
            <p:nvPr/>
          </p:nvSpPr>
          <p:spPr>
            <a:xfrm>
              <a:off x="3314181"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2</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
        <p:nvSpPr>
          <p:cNvPr id="132" name="TextBox 131">
            <a:extLst>
              <a:ext uri="{FF2B5EF4-FFF2-40B4-BE49-F238E27FC236}">
                <a16:creationId xmlns:a16="http://schemas.microsoft.com/office/drawing/2014/main" id="{F5440957-0C55-4C7F-BD51-7777070803CF}"/>
              </a:ext>
            </a:extLst>
          </p:cNvPr>
          <p:cNvSpPr txBox="1"/>
          <p:nvPr/>
        </p:nvSpPr>
        <p:spPr>
          <a:xfrm>
            <a:off x="400295" y="1901999"/>
            <a:ext cx="2180729" cy="784830"/>
          </a:xfrm>
          <a:prstGeom prst="rect">
            <a:avLst/>
          </a:prstGeom>
          <a:solidFill>
            <a:schemeClr val="accent1">
              <a:lumMod val="20000"/>
              <a:lumOff val="80000"/>
            </a:schemeClr>
          </a:solidFill>
        </p:spPr>
        <p:txBody>
          <a:bodyPr wrap="square" rtlCol="0">
            <a:spAutoFit/>
          </a:bodyPr>
          <a:lstStyle/>
          <a:p>
            <a:pPr lvl="0" fontAlgn="base">
              <a:spcBef>
                <a:spcPct val="0"/>
              </a:spcBef>
              <a:spcAft>
                <a:spcPct val="0"/>
              </a:spcAft>
              <a:defRPr/>
            </a:pPr>
            <a:r>
              <a:rPr lang="en-US" altLang="zh-CN" sz="900">
                <a:solidFill>
                  <a:srgbClr val="000000"/>
                </a:solidFill>
                <a:latin typeface="Arial" charset="0"/>
                <a:cs typeface="Arial" charset="0"/>
              </a:rPr>
              <a:t>Azure data factory will pick up the data from landing zone and to move data to raw layer for persistent keeping the raw file in data lake for use and historical record </a:t>
            </a:r>
            <a:endParaRPr kumimoji="0" lang="en-US" sz="9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37" name="Group 136">
            <a:extLst>
              <a:ext uri="{FF2B5EF4-FFF2-40B4-BE49-F238E27FC236}">
                <a16:creationId xmlns:a16="http://schemas.microsoft.com/office/drawing/2014/main" id="{CADFDB6D-67B9-4B22-8B90-DDA404293BD5}"/>
              </a:ext>
            </a:extLst>
          </p:cNvPr>
          <p:cNvGrpSpPr/>
          <p:nvPr/>
        </p:nvGrpSpPr>
        <p:grpSpPr>
          <a:xfrm>
            <a:off x="6277848" y="3112312"/>
            <a:ext cx="232552" cy="246221"/>
            <a:chOff x="3314182" y="1318614"/>
            <a:chExt cx="280702" cy="284857"/>
          </a:xfrm>
        </p:grpSpPr>
        <p:sp>
          <p:nvSpPr>
            <p:cNvPr id="138" name="Oval 137">
              <a:extLst>
                <a:ext uri="{FF2B5EF4-FFF2-40B4-BE49-F238E27FC236}">
                  <a16:creationId xmlns:a16="http://schemas.microsoft.com/office/drawing/2014/main" id="{B2C827D9-E744-4861-B364-ABC9F4FEB508}"/>
                </a:ext>
              </a:extLst>
            </p:cNvPr>
            <p:cNvSpPr/>
            <p:nvPr/>
          </p:nvSpPr>
          <p:spPr bwMode="auto">
            <a:xfrm>
              <a:off x="3343131"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40" name="TextBox 139">
              <a:extLst>
                <a:ext uri="{FF2B5EF4-FFF2-40B4-BE49-F238E27FC236}">
                  <a16:creationId xmlns:a16="http://schemas.microsoft.com/office/drawing/2014/main" id="{0562BB76-EA5B-4722-8DBD-FEC831FD7988}"/>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3</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grpSp>
        <p:nvGrpSpPr>
          <p:cNvPr id="148" name="Group 147">
            <a:extLst>
              <a:ext uri="{FF2B5EF4-FFF2-40B4-BE49-F238E27FC236}">
                <a16:creationId xmlns:a16="http://schemas.microsoft.com/office/drawing/2014/main" id="{5F7975BB-D909-4EA0-B9B2-0230AB83020D}"/>
              </a:ext>
            </a:extLst>
          </p:cNvPr>
          <p:cNvGrpSpPr/>
          <p:nvPr/>
        </p:nvGrpSpPr>
        <p:grpSpPr>
          <a:xfrm>
            <a:off x="7748795" y="3062494"/>
            <a:ext cx="232552" cy="246221"/>
            <a:chOff x="3314182" y="1318614"/>
            <a:chExt cx="280702" cy="284857"/>
          </a:xfrm>
        </p:grpSpPr>
        <p:sp>
          <p:nvSpPr>
            <p:cNvPr id="149" name="Oval 148">
              <a:extLst>
                <a:ext uri="{FF2B5EF4-FFF2-40B4-BE49-F238E27FC236}">
                  <a16:creationId xmlns:a16="http://schemas.microsoft.com/office/drawing/2014/main" id="{BE89D9D1-43E0-4463-8188-738F8D3E9C33}"/>
                </a:ext>
              </a:extLst>
            </p:cNvPr>
            <p:cNvSpPr/>
            <p:nvPr/>
          </p:nvSpPr>
          <p:spPr bwMode="auto">
            <a:xfrm>
              <a:off x="3343131"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50" name="TextBox 149">
              <a:extLst>
                <a:ext uri="{FF2B5EF4-FFF2-40B4-BE49-F238E27FC236}">
                  <a16:creationId xmlns:a16="http://schemas.microsoft.com/office/drawing/2014/main" id="{2ECA8D45-D201-49FE-8E24-105B0432A316}"/>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00">
                  <a:solidFill>
                    <a:schemeClr val="bg1"/>
                  </a:solidFill>
                  <a:latin typeface="Arial" charset="0"/>
                  <a:cs typeface="Arial" charset="0"/>
                </a:rPr>
                <a:t>4</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grpSp>
        <p:nvGrpSpPr>
          <p:cNvPr id="157" name="Group 156">
            <a:extLst>
              <a:ext uri="{FF2B5EF4-FFF2-40B4-BE49-F238E27FC236}">
                <a16:creationId xmlns:a16="http://schemas.microsoft.com/office/drawing/2014/main" id="{9242D6CB-A0A6-4166-94AA-1423E46C2F1F}"/>
              </a:ext>
            </a:extLst>
          </p:cNvPr>
          <p:cNvGrpSpPr/>
          <p:nvPr/>
        </p:nvGrpSpPr>
        <p:grpSpPr>
          <a:xfrm>
            <a:off x="8819013" y="3522744"/>
            <a:ext cx="232552" cy="246221"/>
            <a:chOff x="3314182" y="1318614"/>
            <a:chExt cx="280702" cy="284857"/>
          </a:xfrm>
        </p:grpSpPr>
        <p:sp>
          <p:nvSpPr>
            <p:cNvPr id="158" name="Oval 157">
              <a:extLst>
                <a:ext uri="{FF2B5EF4-FFF2-40B4-BE49-F238E27FC236}">
                  <a16:creationId xmlns:a16="http://schemas.microsoft.com/office/drawing/2014/main" id="{D99C3D0C-77E9-428C-AC27-2F68407C2B16}"/>
                </a:ext>
              </a:extLst>
            </p:cNvPr>
            <p:cNvSpPr/>
            <p:nvPr/>
          </p:nvSpPr>
          <p:spPr bwMode="auto">
            <a:xfrm>
              <a:off x="3343131"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60" name="TextBox 159">
              <a:extLst>
                <a:ext uri="{FF2B5EF4-FFF2-40B4-BE49-F238E27FC236}">
                  <a16:creationId xmlns:a16="http://schemas.microsoft.com/office/drawing/2014/main" id="{0F49E31C-122A-41C8-8614-4731CE9CFC42}"/>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5</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grpSp>
        <p:nvGrpSpPr>
          <p:cNvPr id="162" name="Group 161">
            <a:extLst>
              <a:ext uri="{FF2B5EF4-FFF2-40B4-BE49-F238E27FC236}">
                <a16:creationId xmlns:a16="http://schemas.microsoft.com/office/drawing/2014/main" id="{F74FDFC2-7B6E-4549-B271-1142B3DE47A5}"/>
              </a:ext>
            </a:extLst>
          </p:cNvPr>
          <p:cNvGrpSpPr/>
          <p:nvPr/>
        </p:nvGrpSpPr>
        <p:grpSpPr>
          <a:xfrm>
            <a:off x="87587" y="2780248"/>
            <a:ext cx="230332" cy="246221"/>
            <a:chOff x="3314182" y="1318614"/>
            <a:chExt cx="280703" cy="284857"/>
          </a:xfrm>
        </p:grpSpPr>
        <p:sp>
          <p:nvSpPr>
            <p:cNvPr id="165" name="Oval 164">
              <a:extLst>
                <a:ext uri="{FF2B5EF4-FFF2-40B4-BE49-F238E27FC236}">
                  <a16:creationId xmlns:a16="http://schemas.microsoft.com/office/drawing/2014/main" id="{4DDFBFFC-C6B1-48AF-8672-9384F2307EEA}"/>
                </a:ext>
              </a:extLst>
            </p:cNvPr>
            <p:cNvSpPr/>
            <p:nvPr/>
          </p:nvSpPr>
          <p:spPr bwMode="auto">
            <a:xfrm>
              <a:off x="3343132"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66" name="TextBox 165">
              <a:extLst>
                <a:ext uri="{FF2B5EF4-FFF2-40B4-BE49-F238E27FC236}">
                  <a16:creationId xmlns:a16="http://schemas.microsoft.com/office/drawing/2014/main" id="{2282C67B-1105-45B5-A8AE-5220F521E2B0}"/>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3</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
        <p:nvSpPr>
          <p:cNvPr id="164" name="TextBox 163">
            <a:extLst>
              <a:ext uri="{FF2B5EF4-FFF2-40B4-BE49-F238E27FC236}">
                <a16:creationId xmlns:a16="http://schemas.microsoft.com/office/drawing/2014/main" id="{47FEF4C8-BAD3-4D5F-919D-28C9AD64C769}"/>
              </a:ext>
            </a:extLst>
          </p:cNvPr>
          <p:cNvSpPr txBox="1"/>
          <p:nvPr/>
        </p:nvSpPr>
        <p:spPr>
          <a:xfrm>
            <a:off x="398285" y="2724914"/>
            <a:ext cx="2172131" cy="1200329"/>
          </a:xfrm>
          <a:prstGeom prst="rect">
            <a:avLst/>
          </a:prstGeom>
          <a:solidFill>
            <a:schemeClr val="accent1">
              <a:lumMod val="20000"/>
              <a:lumOff val="80000"/>
            </a:schemeClr>
          </a:solidFill>
        </p:spPr>
        <p:txBody>
          <a:bodyPr wrap="square" rtlCol="0">
            <a:spAutoFit/>
          </a:bodyPr>
          <a:lstStyle/>
          <a:p>
            <a:pPr lvl="0" fontAlgn="base">
              <a:spcBef>
                <a:spcPct val="0"/>
              </a:spcBef>
              <a:spcAft>
                <a:spcPct val="0"/>
              </a:spcAft>
              <a:defRPr/>
            </a:pPr>
            <a:r>
              <a:rPr kumimoji="0" lang="en-US" sz="900" b="0" i="0" u="none" strike="noStrike" kern="1200" cap="none" spc="0" normalizeH="0" baseline="0" noProof="0">
                <a:ln>
                  <a:noFill/>
                </a:ln>
                <a:solidFill>
                  <a:srgbClr val="000000"/>
                </a:solidFill>
                <a:effectLst/>
                <a:uLnTx/>
                <a:uFillTx/>
                <a:latin typeface="Arial" charset="0"/>
                <a:ea typeface="+mn-ea"/>
                <a:cs typeface="Arial" charset="0"/>
              </a:rPr>
              <a:t>Azure data factory will extract the agency data from raw layer to load it to agency data mart with proper data model &amp; standard; Finance data will directly load to </a:t>
            </a:r>
            <a:r>
              <a:rPr lang="en-US" altLang="zh-TW" sz="900">
                <a:solidFill>
                  <a:srgbClr val="000000"/>
                </a:solidFill>
                <a:latin typeface="Arial" charset="0"/>
                <a:cs typeface="Arial" charset="0"/>
              </a:rPr>
              <a:t>temporary </a:t>
            </a:r>
            <a:r>
              <a:rPr kumimoji="0" lang="en-US" sz="900" b="0" i="0" u="none" strike="noStrike" kern="1200" cap="none" spc="0" normalizeH="0" baseline="0" noProof="0">
                <a:ln>
                  <a:noFill/>
                </a:ln>
                <a:solidFill>
                  <a:srgbClr val="000000"/>
                </a:solidFill>
                <a:effectLst/>
                <a:uLnTx/>
                <a:uFillTx/>
                <a:latin typeface="Arial" charset="0"/>
                <a:ea typeface="+mn-ea"/>
                <a:cs typeface="Arial" charset="0"/>
              </a:rPr>
              <a:t>database in  consumption layer for reporting purpose (this is only temporarily needed in phase 1)</a:t>
            </a:r>
          </a:p>
        </p:txBody>
      </p:sp>
      <p:grpSp>
        <p:nvGrpSpPr>
          <p:cNvPr id="168" name="Group 167">
            <a:extLst>
              <a:ext uri="{FF2B5EF4-FFF2-40B4-BE49-F238E27FC236}">
                <a16:creationId xmlns:a16="http://schemas.microsoft.com/office/drawing/2014/main" id="{225CF00D-724A-4020-AC0F-1FBED8AB82A5}"/>
              </a:ext>
            </a:extLst>
          </p:cNvPr>
          <p:cNvGrpSpPr/>
          <p:nvPr/>
        </p:nvGrpSpPr>
        <p:grpSpPr>
          <a:xfrm>
            <a:off x="87587" y="4029026"/>
            <a:ext cx="232553" cy="246221"/>
            <a:chOff x="3314182" y="1296495"/>
            <a:chExt cx="280703" cy="284857"/>
          </a:xfrm>
        </p:grpSpPr>
        <p:sp>
          <p:nvSpPr>
            <p:cNvPr id="171" name="Oval 170">
              <a:extLst>
                <a:ext uri="{FF2B5EF4-FFF2-40B4-BE49-F238E27FC236}">
                  <a16:creationId xmlns:a16="http://schemas.microsoft.com/office/drawing/2014/main" id="{40CB325E-3FC3-4AEC-82D9-ACAD313A14C0}"/>
                </a:ext>
              </a:extLst>
            </p:cNvPr>
            <p:cNvSpPr/>
            <p:nvPr/>
          </p:nvSpPr>
          <p:spPr bwMode="auto">
            <a:xfrm>
              <a:off x="3343132" y="1322563"/>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72" name="TextBox 171">
              <a:extLst>
                <a:ext uri="{FF2B5EF4-FFF2-40B4-BE49-F238E27FC236}">
                  <a16:creationId xmlns:a16="http://schemas.microsoft.com/office/drawing/2014/main" id="{BF5C7C74-86C0-423C-90CA-6E4C5DBE0AE7}"/>
                </a:ext>
              </a:extLst>
            </p:cNvPr>
            <p:cNvSpPr txBox="1"/>
            <p:nvPr/>
          </p:nvSpPr>
          <p:spPr>
            <a:xfrm>
              <a:off x="3314182" y="1296495"/>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4</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
        <p:nvSpPr>
          <p:cNvPr id="170" name="TextBox 169">
            <a:extLst>
              <a:ext uri="{FF2B5EF4-FFF2-40B4-BE49-F238E27FC236}">
                <a16:creationId xmlns:a16="http://schemas.microsoft.com/office/drawing/2014/main" id="{B6C843D1-E509-43B7-84D6-8E6DD44BC6A0}"/>
              </a:ext>
            </a:extLst>
          </p:cNvPr>
          <p:cNvSpPr txBox="1"/>
          <p:nvPr/>
        </p:nvSpPr>
        <p:spPr>
          <a:xfrm>
            <a:off x="427047" y="3963328"/>
            <a:ext cx="2168803" cy="646331"/>
          </a:xfrm>
          <a:prstGeom prst="rect">
            <a:avLst/>
          </a:prstGeom>
          <a:solidFill>
            <a:schemeClr val="accent1">
              <a:lumMod val="20000"/>
              <a:lumOff val="80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charset="0"/>
                <a:ea typeface="+mn-ea"/>
                <a:cs typeface="Arial" charset="0"/>
              </a:rPr>
              <a:t>Agency d</a:t>
            </a:r>
            <a:r>
              <a:rPr lang="en-US" sz="900" err="1">
                <a:solidFill>
                  <a:srgbClr val="000000"/>
                </a:solidFill>
                <a:latin typeface="Arial" charset="0"/>
                <a:cs typeface="Arial" charset="0"/>
              </a:rPr>
              <a:t>ata</a:t>
            </a:r>
            <a:r>
              <a:rPr lang="en-US" sz="900">
                <a:solidFill>
                  <a:srgbClr val="000000"/>
                </a:solidFill>
                <a:latin typeface="Arial" charset="0"/>
                <a:cs typeface="Arial" charset="0"/>
              </a:rPr>
              <a:t> will then further transferred by data factory to semantic layer (a consumption layer) that ready for report to consume </a:t>
            </a:r>
            <a:endParaRPr kumimoji="0" lang="en-US" sz="9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75" name="Group 174">
            <a:extLst>
              <a:ext uri="{FF2B5EF4-FFF2-40B4-BE49-F238E27FC236}">
                <a16:creationId xmlns:a16="http://schemas.microsoft.com/office/drawing/2014/main" id="{C0579B21-599B-416D-AE8E-90601DA633C3}"/>
              </a:ext>
            </a:extLst>
          </p:cNvPr>
          <p:cNvGrpSpPr/>
          <p:nvPr/>
        </p:nvGrpSpPr>
        <p:grpSpPr>
          <a:xfrm>
            <a:off x="87587" y="4661659"/>
            <a:ext cx="232553" cy="246221"/>
            <a:chOff x="3314182" y="1318614"/>
            <a:chExt cx="280703" cy="284857"/>
          </a:xfrm>
        </p:grpSpPr>
        <p:sp>
          <p:nvSpPr>
            <p:cNvPr id="178" name="Oval 177">
              <a:extLst>
                <a:ext uri="{FF2B5EF4-FFF2-40B4-BE49-F238E27FC236}">
                  <a16:creationId xmlns:a16="http://schemas.microsoft.com/office/drawing/2014/main" id="{BE099C59-566D-4768-83D7-D9B85DA3EF6E}"/>
                </a:ext>
              </a:extLst>
            </p:cNvPr>
            <p:cNvSpPr/>
            <p:nvPr/>
          </p:nvSpPr>
          <p:spPr bwMode="auto">
            <a:xfrm>
              <a:off x="3343132"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79" name="TextBox 178">
              <a:extLst>
                <a:ext uri="{FF2B5EF4-FFF2-40B4-BE49-F238E27FC236}">
                  <a16:creationId xmlns:a16="http://schemas.microsoft.com/office/drawing/2014/main" id="{0D7BC99E-5A95-4EF8-95E3-75C27424210D}"/>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5</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
        <p:nvSpPr>
          <p:cNvPr id="183" name="TextBox 182">
            <a:extLst>
              <a:ext uri="{FF2B5EF4-FFF2-40B4-BE49-F238E27FC236}">
                <a16:creationId xmlns:a16="http://schemas.microsoft.com/office/drawing/2014/main" id="{EE055474-E0D7-48A8-A668-934469B4AF6D}"/>
              </a:ext>
            </a:extLst>
          </p:cNvPr>
          <p:cNvSpPr txBox="1"/>
          <p:nvPr/>
        </p:nvSpPr>
        <p:spPr>
          <a:xfrm>
            <a:off x="398286" y="4641359"/>
            <a:ext cx="2172130" cy="507831"/>
          </a:xfrm>
          <a:prstGeom prst="rect">
            <a:avLst/>
          </a:prstGeom>
          <a:solidFill>
            <a:schemeClr val="accent1">
              <a:lumMod val="20000"/>
              <a:lumOff val="80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900">
                <a:solidFill>
                  <a:srgbClr val="000000"/>
                </a:solidFill>
                <a:latin typeface="Arial" charset="0"/>
                <a:cs typeface="Arial" charset="0"/>
              </a:rPr>
              <a:t>Power BI fetch the data from semantic layer for populating the reports/dashboard</a:t>
            </a:r>
            <a:endParaRPr kumimoji="0" lang="en-US" sz="900" b="0" i="0" u="none" strike="noStrike" kern="1200" cap="none" spc="0" normalizeH="0" baseline="0" noProof="0">
              <a:ln>
                <a:noFill/>
              </a:ln>
              <a:solidFill>
                <a:srgbClr val="000000"/>
              </a:solidFill>
              <a:effectLst/>
              <a:uLnTx/>
              <a:uFillTx/>
              <a:latin typeface="Arial" charset="0"/>
              <a:ea typeface="+mn-ea"/>
              <a:cs typeface="Arial" charset="0"/>
            </a:endParaRPr>
          </a:p>
        </p:txBody>
      </p:sp>
      <p:grpSp>
        <p:nvGrpSpPr>
          <p:cNvPr id="186" name="Group 185">
            <a:extLst>
              <a:ext uri="{FF2B5EF4-FFF2-40B4-BE49-F238E27FC236}">
                <a16:creationId xmlns:a16="http://schemas.microsoft.com/office/drawing/2014/main" id="{87796B37-CF1B-41F9-A2A0-F6BEA45FFB6D}"/>
              </a:ext>
            </a:extLst>
          </p:cNvPr>
          <p:cNvGrpSpPr/>
          <p:nvPr/>
        </p:nvGrpSpPr>
        <p:grpSpPr>
          <a:xfrm>
            <a:off x="54447" y="5180704"/>
            <a:ext cx="2512590" cy="544949"/>
            <a:chOff x="127464" y="961520"/>
            <a:chExt cx="2531247" cy="520699"/>
          </a:xfrm>
        </p:grpSpPr>
        <p:sp>
          <p:nvSpPr>
            <p:cNvPr id="190" name="TextBox 189">
              <a:extLst>
                <a:ext uri="{FF2B5EF4-FFF2-40B4-BE49-F238E27FC236}">
                  <a16:creationId xmlns:a16="http://schemas.microsoft.com/office/drawing/2014/main" id="{F4BE1ECC-4794-4FD1-8DC4-5593FD62E1D7}"/>
                </a:ext>
              </a:extLst>
            </p:cNvPr>
            <p:cNvSpPr txBox="1"/>
            <p:nvPr/>
          </p:nvSpPr>
          <p:spPr>
            <a:xfrm>
              <a:off x="127464" y="1235998"/>
              <a:ext cx="178484" cy="246221"/>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6</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sp>
          <p:nvSpPr>
            <p:cNvPr id="188" name="TextBox 187">
              <a:extLst>
                <a:ext uri="{FF2B5EF4-FFF2-40B4-BE49-F238E27FC236}">
                  <a16:creationId xmlns:a16="http://schemas.microsoft.com/office/drawing/2014/main" id="{82DF8306-B513-4B5A-A58E-97976215884F}"/>
                </a:ext>
              </a:extLst>
            </p:cNvPr>
            <p:cNvSpPr txBox="1"/>
            <p:nvPr/>
          </p:nvSpPr>
          <p:spPr>
            <a:xfrm>
              <a:off x="479667" y="961520"/>
              <a:ext cx="2179044" cy="369332"/>
            </a:xfrm>
            <a:prstGeom prst="rect">
              <a:avLst/>
            </a:prstGeom>
            <a:solidFill>
              <a:schemeClr val="accent1">
                <a:lumMod val="20000"/>
                <a:lumOff val="80000"/>
              </a:schemeClr>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900">
                  <a:solidFill>
                    <a:srgbClr val="000000"/>
                  </a:solidFill>
                  <a:latin typeface="Arial" charset="0"/>
                  <a:cs typeface="Arial" charset="0"/>
                </a:rPr>
                <a:t>Local and Group user view the dashboard in Power BI</a:t>
              </a:r>
              <a:endParaRPr kumimoji="0" lang="en-US" sz="900" b="0" i="0" u="none" strike="noStrike" kern="1200" cap="none" spc="0" normalizeH="0" baseline="0" noProof="0">
                <a:ln>
                  <a:noFill/>
                </a:ln>
                <a:solidFill>
                  <a:srgbClr val="000000"/>
                </a:solidFill>
                <a:effectLst/>
                <a:uLnTx/>
                <a:uFillTx/>
                <a:latin typeface="Arial" charset="0"/>
                <a:ea typeface="+mn-ea"/>
                <a:cs typeface="Arial" charset="0"/>
              </a:endParaRPr>
            </a:p>
          </p:txBody>
        </p:sp>
      </p:grpSp>
      <p:grpSp>
        <p:nvGrpSpPr>
          <p:cNvPr id="191" name="Group 190">
            <a:extLst>
              <a:ext uri="{FF2B5EF4-FFF2-40B4-BE49-F238E27FC236}">
                <a16:creationId xmlns:a16="http://schemas.microsoft.com/office/drawing/2014/main" id="{BE190206-C71B-4308-A4F8-5DF2766D6D3A}"/>
              </a:ext>
            </a:extLst>
          </p:cNvPr>
          <p:cNvGrpSpPr/>
          <p:nvPr/>
        </p:nvGrpSpPr>
        <p:grpSpPr>
          <a:xfrm>
            <a:off x="10801669" y="2554600"/>
            <a:ext cx="232552" cy="246221"/>
            <a:chOff x="3314182" y="1318614"/>
            <a:chExt cx="280702" cy="284857"/>
          </a:xfrm>
        </p:grpSpPr>
        <p:sp>
          <p:nvSpPr>
            <p:cNvPr id="193" name="Oval 192">
              <a:extLst>
                <a:ext uri="{FF2B5EF4-FFF2-40B4-BE49-F238E27FC236}">
                  <a16:creationId xmlns:a16="http://schemas.microsoft.com/office/drawing/2014/main" id="{ADCAF97F-B52B-472F-BEA2-1A3D731E57E9}"/>
                </a:ext>
              </a:extLst>
            </p:cNvPr>
            <p:cNvSpPr/>
            <p:nvPr/>
          </p:nvSpPr>
          <p:spPr bwMode="auto">
            <a:xfrm>
              <a:off x="3343131"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94" name="TextBox 193">
              <a:extLst>
                <a:ext uri="{FF2B5EF4-FFF2-40B4-BE49-F238E27FC236}">
                  <a16:creationId xmlns:a16="http://schemas.microsoft.com/office/drawing/2014/main" id="{71C2B29A-E8B3-46D7-8B35-D49FE387A6C8}"/>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6</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cxnSp>
        <p:nvCxnSpPr>
          <p:cNvPr id="196" name="Connector: Elbow 195">
            <a:extLst>
              <a:ext uri="{FF2B5EF4-FFF2-40B4-BE49-F238E27FC236}">
                <a16:creationId xmlns:a16="http://schemas.microsoft.com/office/drawing/2014/main" id="{EAFAB195-7AD1-4F57-AACA-F18EE712DB2B}"/>
              </a:ext>
            </a:extLst>
          </p:cNvPr>
          <p:cNvCxnSpPr>
            <a:cxnSpLocks/>
          </p:cNvCxnSpPr>
          <p:nvPr/>
        </p:nvCxnSpPr>
        <p:spPr>
          <a:xfrm flipV="1">
            <a:off x="8697569" y="3681303"/>
            <a:ext cx="1052731" cy="1004136"/>
          </a:xfrm>
          <a:prstGeom prst="bentConnector3">
            <a:avLst>
              <a:gd name="adj1" fmla="val 42608"/>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68F9B38-8101-4D07-BD41-7F1B83D08B7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4831" y="3294440"/>
            <a:ext cx="744860" cy="391052"/>
          </a:xfrm>
          <a:prstGeom prst="rect">
            <a:avLst/>
          </a:prstGeom>
        </p:spPr>
      </p:pic>
      <p:grpSp>
        <p:nvGrpSpPr>
          <p:cNvPr id="195" name="Group 194">
            <a:extLst>
              <a:ext uri="{FF2B5EF4-FFF2-40B4-BE49-F238E27FC236}">
                <a16:creationId xmlns:a16="http://schemas.microsoft.com/office/drawing/2014/main" id="{0426E89A-9FAC-4AE9-84C1-25A321F19B5A}"/>
              </a:ext>
            </a:extLst>
          </p:cNvPr>
          <p:cNvGrpSpPr/>
          <p:nvPr/>
        </p:nvGrpSpPr>
        <p:grpSpPr>
          <a:xfrm>
            <a:off x="4136191" y="3214676"/>
            <a:ext cx="232552" cy="246221"/>
            <a:chOff x="3314182" y="1318614"/>
            <a:chExt cx="280702" cy="284857"/>
          </a:xfrm>
        </p:grpSpPr>
        <p:sp>
          <p:nvSpPr>
            <p:cNvPr id="197" name="Oval 196">
              <a:extLst>
                <a:ext uri="{FF2B5EF4-FFF2-40B4-BE49-F238E27FC236}">
                  <a16:creationId xmlns:a16="http://schemas.microsoft.com/office/drawing/2014/main" id="{2A8758F8-00F2-4AAE-98AF-C40AFF53DB0E}"/>
                </a:ext>
              </a:extLst>
            </p:cNvPr>
            <p:cNvSpPr/>
            <p:nvPr/>
          </p:nvSpPr>
          <p:spPr bwMode="auto">
            <a:xfrm>
              <a:off x="3343131" y="1344682"/>
              <a:ext cx="251753" cy="258789"/>
            </a:xfrm>
            <a:prstGeom prst="ellipse">
              <a:avLst/>
            </a:prstGeom>
            <a:solidFill>
              <a:schemeClr val="accent1"/>
            </a:solidFill>
            <a:ln w="38100"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98" name="TextBox 197">
              <a:extLst>
                <a:ext uri="{FF2B5EF4-FFF2-40B4-BE49-F238E27FC236}">
                  <a16:creationId xmlns:a16="http://schemas.microsoft.com/office/drawing/2014/main" id="{9F6C142C-8447-48A9-B7D6-DE7D06043F66}"/>
                </a:ext>
              </a:extLst>
            </p:cNvPr>
            <p:cNvSpPr txBox="1"/>
            <p:nvPr/>
          </p:nvSpPr>
          <p:spPr>
            <a:xfrm>
              <a:off x="3314182" y="1318614"/>
              <a:ext cx="215438" cy="284857"/>
            </a:xfrm>
            <a:prstGeom prst="rect">
              <a:avLst/>
            </a:prstGeom>
            <a:noFill/>
            <a:ln>
              <a:noFill/>
            </a:ln>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1</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pic>
        <p:nvPicPr>
          <p:cNvPr id="200" name="Graphic 199">
            <a:extLst>
              <a:ext uri="{FF2B5EF4-FFF2-40B4-BE49-F238E27FC236}">
                <a16:creationId xmlns:a16="http://schemas.microsoft.com/office/drawing/2014/main" id="{6F78DAD1-B8E9-4423-AB87-C2A31E5F0049}"/>
              </a:ext>
            </a:extLst>
          </p:cNvPr>
          <p:cNvPicPr>
            <a:picLocks/>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52549" y="1139817"/>
            <a:ext cx="301381" cy="304123"/>
          </a:xfrm>
          <a:prstGeom prst="rect">
            <a:avLst/>
          </a:prstGeom>
        </p:spPr>
      </p:pic>
      <p:sp>
        <p:nvSpPr>
          <p:cNvPr id="201" name="Rectangle 200">
            <a:extLst>
              <a:ext uri="{FF2B5EF4-FFF2-40B4-BE49-F238E27FC236}">
                <a16:creationId xmlns:a16="http://schemas.microsoft.com/office/drawing/2014/main" id="{3CB9E26D-9DB2-4F6C-ADAA-3095C04FAC9D}"/>
              </a:ext>
            </a:extLst>
          </p:cNvPr>
          <p:cNvSpPr/>
          <p:nvPr/>
        </p:nvSpPr>
        <p:spPr>
          <a:xfrm>
            <a:off x="6416917" y="1672215"/>
            <a:ext cx="1204303" cy="3766494"/>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202" name="Rectangle 201">
            <a:extLst>
              <a:ext uri="{FF2B5EF4-FFF2-40B4-BE49-F238E27FC236}">
                <a16:creationId xmlns:a16="http://schemas.microsoft.com/office/drawing/2014/main" id="{DD2A19F2-3C04-4C4D-B1D6-0A39F8EF696E}"/>
              </a:ext>
            </a:extLst>
          </p:cNvPr>
          <p:cNvSpPr/>
          <p:nvPr/>
        </p:nvSpPr>
        <p:spPr>
          <a:xfrm>
            <a:off x="6539623" y="1795118"/>
            <a:ext cx="981797" cy="14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Standardized </a:t>
            </a:r>
            <a:r>
              <a:rPr lang="en-US" altLang="zh-TW"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Layer</a:t>
            </a:r>
            <a:endParaRPr lang="en-US" sz="772" b="1">
              <a:solidFill>
                <a:sysClr val="windowText" lastClr="000000"/>
              </a:solidFill>
              <a:latin typeface="Arial" panose="020B0604020202020204" pitchFamily="34" charset="0"/>
              <a:cs typeface="Arial" panose="020B0604020202020204" pitchFamily="34" charset="0"/>
            </a:endParaRPr>
          </a:p>
        </p:txBody>
      </p:sp>
      <p:pic>
        <p:nvPicPr>
          <p:cNvPr id="205" name="Graphic 204">
            <a:extLst>
              <a:ext uri="{FF2B5EF4-FFF2-40B4-BE49-F238E27FC236}">
                <a16:creationId xmlns:a16="http://schemas.microsoft.com/office/drawing/2014/main" id="{5B298355-2D9A-47EA-A4AC-C99E069EA2D2}"/>
              </a:ext>
            </a:extLst>
          </p:cNvPr>
          <p:cNvPicPr>
            <a:picLocks/>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8698" y="3338686"/>
            <a:ext cx="512064" cy="500779"/>
          </a:xfrm>
          <a:prstGeom prst="rect">
            <a:avLst/>
          </a:prstGeom>
        </p:spPr>
      </p:pic>
      <p:sp>
        <p:nvSpPr>
          <p:cNvPr id="206" name="Rectangle 205">
            <a:extLst>
              <a:ext uri="{FF2B5EF4-FFF2-40B4-BE49-F238E27FC236}">
                <a16:creationId xmlns:a16="http://schemas.microsoft.com/office/drawing/2014/main" id="{64CED437-1C79-4267-8222-C27D53A1414D}"/>
              </a:ext>
            </a:extLst>
          </p:cNvPr>
          <p:cNvSpPr/>
          <p:nvPr/>
        </p:nvSpPr>
        <p:spPr>
          <a:xfrm>
            <a:off x="7901160" y="3887249"/>
            <a:ext cx="993498" cy="250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Synapse – Semantic Layer</a:t>
            </a:r>
            <a:endParaRPr lang="en-US" sz="772">
              <a:solidFill>
                <a:sysClr val="windowText" lastClr="000000"/>
              </a:solidFill>
              <a:latin typeface="Arial" panose="020B0604020202020204" pitchFamily="34" charset="0"/>
              <a:cs typeface="Arial" panose="020B0604020202020204" pitchFamily="34" charset="0"/>
            </a:endParaRPr>
          </a:p>
        </p:txBody>
      </p:sp>
      <p:cxnSp>
        <p:nvCxnSpPr>
          <p:cNvPr id="255" name="Connector: Elbow 254">
            <a:extLst>
              <a:ext uri="{FF2B5EF4-FFF2-40B4-BE49-F238E27FC236}">
                <a16:creationId xmlns:a16="http://schemas.microsoft.com/office/drawing/2014/main" id="{E47F8F22-F724-4084-B7B8-07198F07D184}"/>
              </a:ext>
            </a:extLst>
          </p:cNvPr>
          <p:cNvCxnSpPr>
            <a:cxnSpLocks/>
          </p:cNvCxnSpPr>
          <p:nvPr/>
        </p:nvCxnSpPr>
        <p:spPr>
          <a:xfrm rot="16200000" flipH="1">
            <a:off x="6678791" y="3178726"/>
            <a:ext cx="669239" cy="2344190"/>
          </a:xfrm>
          <a:prstGeom prst="bentConnector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Connector: Elbow 256">
            <a:extLst>
              <a:ext uri="{FF2B5EF4-FFF2-40B4-BE49-F238E27FC236}">
                <a16:creationId xmlns:a16="http://schemas.microsoft.com/office/drawing/2014/main" id="{8E127ADF-0493-40C6-BB76-54132ADF08AA}"/>
              </a:ext>
            </a:extLst>
          </p:cNvPr>
          <p:cNvCxnSpPr>
            <a:cxnSpLocks/>
          </p:cNvCxnSpPr>
          <p:nvPr/>
        </p:nvCxnSpPr>
        <p:spPr>
          <a:xfrm flipV="1">
            <a:off x="8497513" y="3482167"/>
            <a:ext cx="899534" cy="5266"/>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74" name="Rectangle 273">
            <a:extLst>
              <a:ext uri="{FF2B5EF4-FFF2-40B4-BE49-F238E27FC236}">
                <a16:creationId xmlns:a16="http://schemas.microsoft.com/office/drawing/2014/main" id="{A4176E2C-E258-4865-8A7D-B3D8CFC6777B}"/>
              </a:ext>
            </a:extLst>
          </p:cNvPr>
          <p:cNvSpPr/>
          <p:nvPr/>
        </p:nvSpPr>
        <p:spPr>
          <a:xfrm>
            <a:off x="4496365" y="1672215"/>
            <a:ext cx="792141" cy="3742072"/>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15"/>
          </a:p>
        </p:txBody>
      </p:sp>
      <p:sp>
        <p:nvSpPr>
          <p:cNvPr id="275" name="Rectangle 274">
            <a:extLst>
              <a:ext uri="{FF2B5EF4-FFF2-40B4-BE49-F238E27FC236}">
                <a16:creationId xmlns:a16="http://schemas.microsoft.com/office/drawing/2014/main" id="{12610FAF-7116-4328-B32D-4ABE554A72B9}"/>
              </a:ext>
            </a:extLst>
          </p:cNvPr>
          <p:cNvSpPr/>
          <p:nvPr/>
        </p:nvSpPr>
        <p:spPr>
          <a:xfrm>
            <a:off x="5530685" y="1788500"/>
            <a:ext cx="777952" cy="1478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CN" sz="772" b="1">
                <a:solidFill>
                  <a:sysClr val="windowText" lastClr="000000"/>
                </a:solidFill>
                <a:latin typeface="Arial" panose="020B0604020202020204" pitchFamily="34" charset="0"/>
                <a:ea typeface="宋体" panose="02010600030101010101" pitchFamily="2" charset="-122"/>
                <a:cs typeface="Arial" panose="020B0604020202020204" pitchFamily="34" charset="0"/>
              </a:rPr>
              <a:t>Raw Layer</a:t>
            </a:r>
            <a:endParaRPr lang="en-US" sz="772" b="1">
              <a:solidFill>
                <a:sysClr val="windowText" lastClr="000000"/>
              </a:solidFill>
              <a:latin typeface="Arial" panose="020B0604020202020204" pitchFamily="34" charset="0"/>
              <a:cs typeface="Arial" panose="020B0604020202020204" pitchFamily="34" charset="0"/>
            </a:endParaRPr>
          </a:p>
        </p:txBody>
      </p:sp>
      <p:pic>
        <p:nvPicPr>
          <p:cNvPr id="281" name="Picture 280">
            <a:extLst>
              <a:ext uri="{FF2B5EF4-FFF2-40B4-BE49-F238E27FC236}">
                <a16:creationId xmlns:a16="http://schemas.microsoft.com/office/drawing/2014/main" id="{A06312CF-EE8E-43B8-A04C-9C8F67243DE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30641" y="3280720"/>
            <a:ext cx="744860" cy="391052"/>
          </a:xfrm>
          <a:prstGeom prst="rect">
            <a:avLst/>
          </a:prstGeom>
        </p:spPr>
      </p:pic>
      <p:cxnSp>
        <p:nvCxnSpPr>
          <p:cNvPr id="65" name="Straight Arrow Connector 64">
            <a:extLst>
              <a:ext uri="{FF2B5EF4-FFF2-40B4-BE49-F238E27FC236}">
                <a16:creationId xmlns:a16="http://schemas.microsoft.com/office/drawing/2014/main" id="{34093CB5-2043-461E-8879-D62EA1064E60}"/>
              </a:ext>
            </a:extLst>
          </p:cNvPr>
          <p:cNvCxnSpPr>
            <a:cxnSpLocks/>
          </p:cNvCxnSpPr>
          <p:nvPr/>
        </p:nvCxnSpPr>
        <p:spPr>
          <a:xfrm>
            <a:off x="6269691" y="3485812"/>
            <a:ext cx="436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C6A3D699-2358-4E8C-A158-AB20BE550179}"/>
              </a:ext>
            </a:extLst>
          </p:cNvPr>
          <p:cNvCxnSpPr>
            <a:cxnSpLocks/>
          </p:cNvCxnSpPr>
          <p:nvPr/>
        </p:nvCxnSpPr>
        <p:spPr>
          <a:xfrm flipV="1">
            <a:off x="7333900" y="3476246"/>
            <a:ext cx="618388" cy="13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453EDEFE-EAE4-4C98-B696-26463690934D}"/>
              </a:ext>
            </a:extLst>
          </p:cNvPr>
          <p:cNvCxnSpPr>
            <a:cxnSpLocks/>
          </p:cNvCxnSpPr>
          <p:nvPr/>
        </p:nvCxnSpPr>
        <p:spPr>
          <a:xfrm>
            <a:off x="5146261" y="3455631"/>
            <a:ext cx="4365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0" name="Rectangle 289">
            <a:extLst>
              <a:ext uri="{FF2B5EF4-FFF2-40B4-BE49-F238E27FC236}">
                <a16:creationId xmlns:a16="http://schemas.microsoft.com/office/drawing/2014/main" id="{390653EB-531D-422A-977D-ED0A46467043}"/>
              </a:ext>
            </a:extLst>
          </p:cNvPr>
          <p:cNvSpPr/>
          <p:nvPr/>
        </p:nvSpPr>
        <p:spPr>
          <a:xfrm>
            <a:off x="4357875" y="3822277"/>
            <a:ext cx="1011644" cy="2500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0163" tIns="20163" rIns="20163" bIns="20163" rtlCol="0" anchor="ctr"/>
          <a:lstStyle/>
          <a:p>
            <a:pPr algn="ctr" defTabSz="1008102"/>
            <a:r>
              <a:rPr lang="en-US" altLang="zh-TW" sz="772">
                <a:solidFill>
                  <a:sysClr val="windowText" lastClr="000000"/>
                </a:solidFill>
                <a:latin typeface="Arial" panose="020B0604020202020204" pitchFamily="34" charset="0"/>
                <a:cs typeface="Arial" panose="020B0604020202020204" pitchFamily="34" charset="0"/>
              </a:rPr>
              <a:t>Storage account (blob storage)</a:t>
            </a:r>
          </a:p>
          <a:p>
            <a:pPr algn="ctr" defTabSz="1008102"/>
            <a:r>
              <a:rPr lang="en-US" altLang="zh-TW" sz="772">
                <a:solidFill>
                  <a:sysClr val="windowText" lastClr="000000"/>
                </a:solidFill>
                <a:latin typeface="Arial" panose="020B0604020202020204" pitchFamily="34" charset="0"/>
                <a:cs typeface="Arial" panose="020B0604020202020204" pitchFamily="34" charset="0"/>
              </a:rPr>
              <a:t>– Landing</a:t>
            </a:r>
            <a:endParaRPr lang="en-US" sz="772">
              <a:solidFill>
                <a:sysClr val="windowText" lastClr="000000"/>
              </a:solidFill>
              <a:latin typeface="Arial" panose="020B0604020202020204" pitchFamily="34" charset="0"/>
              <a:cs typeface="Arial" panose="020B0604020202020204" pitchFamily="34" charset="0"/>
            </a:endParaRPr>
          </a:p>
        </p:txBody>
      </p:sp>
      <p:cxnSp>
        <p:nvCxnSpPr>
          <p:cNvPr id="291" name="Straight Arrow Connector 290">
            <a:extLst>
              <a:ext uri="{FF2B5EF4-FFF2-40B4-BE49-F238E27FC236}">
                <a16:creationId xmlns:a16="http://schemas.microsoft.com/office/drawing/2014/main" id="{F294519F-BD68-44F5-82A2-60AB65CB9620}"/>
              </a:ext>
            </a:extLst>
          </p:cNvPr>
          <p:cNvCxnSpPr>
            <a:cxnSpLocks/>
          </p:cNvCxnSpPr>
          <p:nvPr/>
        </p:nvCxnSpPr>
        <p:spPr>
          <a:xfrm>
            <a:off x="5143880" y="3540930"/>
            <a:ext cx="436579"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92" name="Group 291">
            <a:extLst>
              <a:ext uri="{FF2B5EF4-FFF2-40B4-BE49-F238E27FC236}">
                <a16:creationId xmlns:a16="http://schemas.microsoft.com/office/drawing/2014/main" id="{E27EADB0-06D3-4FD5-B971-6B2429B462AF}"/>
              </a:ext>
            </a:extLst>
          </p:cNvPr>
          <p:cNvGrpSpPr/>
          <p:nvPr/>
        </p:nvGrpSpPr>
        <p:grpSpPr>
          <a:xfrm>
            <a:off x="6123493" y="4374764"/>
            <a:ext cx="232552" cy="246221"/>
            <a:chOff x="3314182" y="1318614"/>
            <a:chExt cx="280702" cy="284857"/>
          </a:xfrm>
        </p:grpSpPr>
        <p:sp>
          <p:nvSpPr>
            <p:cNvPr id="293" name="Oval 292">
              <a:extLst>
                <a:ext uri="{FF2B5EF4-FFF2-40B4-BE49-F238E27FC236}">
                  <a16:creationId xmlns:a16="http://schemas.microsoft.com/office/drawing/2014/main" id="{A7625460-B480-4F17-B701-30E23BEEE1F1}"/>
                </a:ext>
              </a:extLst>
            </p:cNvPr>
            <p:cNvSpPr/>
            <p:nvPr/>
          </p:nvSpPr>
          <p:spPr bwMode="auto">
            <a:xfrm>
              <a:off x="3343131"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294" name="TextBox 293">
              <a:extLst>
                <a:ext uri="{FF2B5EF4-FFF2-40B4-BE49-F238E27FC236}">
                  <a16:creationId xmlns:a16="http://schemas.microsoft.com/office/drawing/2014/main" id="{0960BABA-A7AB-43F1-A3DD-829BAF128A37}"/>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3</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
        <p:nvSpPr>
          <p:cNvPr id="14" name="Rectangle 13">
            <a:extLst>
              <a:ext uri="{FF2B5EF4-FFF2-40B4-BE49-F238E27FC236}">
                <a16:creationId xmlns:a16="http://schemas.microsoft.com/office/drawing/2014/main" id="{18F57304-EDB6-40B8-B974-BC194912E642}"/>
              </a:ext>
            </a:extLst>
          </p:cNvPr>
          <p:cNvSpPr/>
          <p:nvPr/>
        </p:nvSpPr>
        <p:spPr>
          <a:xfrm>
            <a:off x="4413814" y="814521"/>
            <a:ext cx="7778186" cy="2408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a:t>MOST Platform</a:t>
            </a:r>
            <a:endParaRPr lang="en-HK"/>
          </a:p>
        </p:txBody>
      </p:sp>
      <p:sp>
        <p:nvSpPr>
          <p:cNvPr id="145" name="Text Placeholder 2">
            <a:extLst>
              <a:ext uri="{FF2B5EF4-FFF2-40B4-BE49-F238E27FC236}">
                <a16:creationId xmlns:a16="http://schemas.microsoft.com/office/drawing/2014/main" id="{772CD306-30C5-452D-9175-420BC9E94732}"/>
              </a:ext>
            </a:extLst>
          </p:cNvPr>
          <p:cNvSpPr txBox="1">
            <a:spLocks/>
          </p:cNvSpPr>
          <p:nvPr/>
        </p:nvSpPr>
        <p:spPr>
          <a:xfrm>
            <a:off x="457198" y="266217"/>
            <a:ext cx="10897566" cy="758577"/>
          </a:xfrm>
          <a:prstGeom prst="rect">
            <a:avLst/>
          </a:prstGeom>
        </p:spPr>
        <p:txBody>
          <a:bodyPr vert="horz" lIns="0" tIns="0" rIns="0" bIns="0" rtlCol="0" anchor="t">
            <a:normAutofit/>
          </a:bodyPr>
          <a:lstStyle>
            <a:lvl1pPr marL="0" indent="0" algn="l" defTabSz="914400" rtl="0" eaLnBrk="1" latinLnBrk="0" hangingPunct="1">
              <a:lnSpc>
                <a:spcPts val="2400"/>
              </a:lnSpc>
              <a:spcBef>
                <a:spcPts val="1200"/>
              </a:spcBef>
              <a:buFont typeface="Arial" panose="020B0604020202020204" pitchFamily="34" charset="0"/>
              <a:buNone/>
              <a:defRPr sz="2400" kern="1200">
                <a:solidFill>
                  <a:srgbClr val="D31145"/>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MOST Phase 1 - </a:t>
            </a:r>
            <a:r>
              <a:rPr lang="en-US" altLang="zh-CN"/>
              <a:t>Data Flow Architecture Diagram </a:t>
            </a:r>
          </a:p>
          <a:p>
            <a:endParaRPr lang="zh-CN" altLang="en-US"/>
          </a:p>
        </p:txBody>
      </p:sp>
      <p:grpSp>
        <p:nvGrpSpPr>
          <p:cNvPr id="147" name="Group 146">
            <a:extLst>
              <a:ext uri="{FF2B5EF4-FFF2-40B4-BE49-F238E27FC236}">
                <a16:creationId xmlns:a16="http://schemas.microsoft.com/office/drawing/2014/main" id="{E41E7860-3C6D-46B3-B172-C45A9505936D}"/>
              </a:ext>
            </a:extLst>
          </p:cNvPr>
          <p:cNvGrpSpPr/>
          <p:nvPr/>
        </p:nvGrpSpPr>
        <p:grpSpPr>
          <a:xfrm>
            <a:off x="87587" y="5278176"/>
            <a:ext cx="232553" cy="246221"/>
            <a:chOff x="3314182" y="1318614"/>
            <a:chExt cx="280703" cy="284857"/>
          </a:xfrm>
        </p:grpSpPr>
        <p:sp>
          <p:nvSpPr>
            <p:cNvPr id="151" name="Oval 150">
              <a:extLst>
                <a:ext uri="{FF2B5EF4-FFF2-40B4-BE49-F238E27FC236}">
                  <a16:creationId xmlns:a16="http://schemas.microsoft.com/office/drawing/2014/main" id="{5C5F26DD-9E37-40E8-B49A-6D0CAEF5CAA1}"/>
                </a:ext>
              </a:extLst>
            </p:cNvPr>
            <p:cNvSpPr/>
            <p:nvPr/>
          </p:nvSpPr>
          <p:spPr bwMode="auto">
            <a:xfrm>
              <a:off x="3343132" y="1344682"/>
              <a:ext cx="251753" cy="258789"/>
            </a:xfrm>
            <a:prstGeom prst="ellipse">
              <a:avLst/>
            </a:prstGeom>
            <a:solidFill>
              <a:schemeClr val="accent1"/>
            </a:solidFill>
            <a:ln w="38100" cap="flat" cmpd="sng" algn="ctr">
              <a:solidFill>
                <a:schemeClr val="accent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457200" marR="0" lvl="0" indent="-342900" algn="l" defTabSz="457200" rtl="0" eaLnBrk="1" fontAlgn="base" latinLnBrk="0" hangingPunct="1">
                <a:lnSpc>
                  <a:spcPct val="100000"/>
                </a:lnSpc>
                <a:spcBef>
                  <a:spcPct val="20000"/>
                </a:spcBef>
                <a:spcAft>
                  <a:spcPct val="0"/>
                </a:spcAft>
                <a:buClrTx/>
                <a:buSzTx/>
                <a:buFontTx/>
                <a:buAutoNum type="arabicPeriod"/>
                <a:tabLst/>
                <a:defRPr/>
              </a:pPr>
              <a:endParaRPr kumimoji="0" lang="en-HK" sz="1200" b="0" i="0" u="none" strike="noStrike" kern="1200" cap="none" spc="0" normalizeH="0" baseline="0" noProof="0">
                <a:ln>
                  <a:noFill/>
                </a:ln>
                <a:solidFill>
                  <a:srgbClr val="000000"/>
                </a:solidFill>
                <a:effectLst/>
                <a:uLnTx/>
                <a:uFillTx/>
                <a:latin typeface="Arial" pitchFamily="34" charset="0"/>
                <a:ea typeface="微軟正黑體"/>
                <a:cs typeface="Arial" pitchFamily="34" charset="0"/>
              </a:endParaRPr>
            </a:p>
          </p:txBody>
        </p:sp>
        <p:sp>
          <p:nvSpPr>
            <p:cNvPr id="152" name="TextBox 151">
              <a:extLst>
                <a:ext uri="{FF2B5EF4-FFF2-40B4-BE49-F238E27FC236}">
                  <a16:creationId xmlns:a16="http://schemas.microsoft.com/office/drawing/2014/main" id="{07892160-7713-44C3-BB1A-A5831EC22984}"/>
                </a:ext>
              </a:extLst>
            </p:cNvPr>
            <p:cNvSpPr txBox="1"/>
            <p:nvPr/>
          </p:nvSpPr>
          <p:spPr>
            <a:xfrm>
              <a:off x="3314182" y="1318614"/>
              <a:ext cx="215438" cy="284857"/>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chemeClr val="bg1"/>
                  </a:solidFill>
                  <a:effectLst/>
                  <a:uLnTx/>
                  <a:uFillTx/>
                  <a:latin typeface="Arial" charset="0"/>
                  <a:ea typeface="+mn-ea"/>
                  <a:cs typeface="Arial" charset="0"/>
                </a:rPr>
                <a:t>6</a:t>
              </a:r>
              <a:endParaRPr kumimoji="0" lang="en-HK" sz="1000" b="0" i="0" u="none" strike="noStrike" kern="1200" cap="none" spc="0" normalizeH="0" baseline="0" noProof="0">
                <a:ln>
                  <a:noFill/>
                </a:ln>
                <a:solidFill>
                  <a:schemeClr val="bg1"/>
                </a:solidFill>
                <a:effectLst/>
                <a:uLnTx/>
                <a:uFillTx/>
                <a:latin typeface="Arial" charset="0"/>
                <a:ea typeface="+mn-ea"/>
                <a:cs typeface="Arial" charset="0"/>
              </a:endParaRPr>
            </a:p>
          </p:txBody>
        </p:sp>
      </p:grpSp>
    </p:spTree>
    <p:extLst>
      <p:ext uri="{BB962C8B-B14F-4D97-AF65-F5344CB8AC3E}">
        <p14:creationId xmlns:p14="http://schemas.microsoft.com/office/powerpoint/2010/main" val="79384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55F864-8ACA-471D-8F05-1139E46396AD}"/>
              </a:ext>
            </a:extLst>
          </p:cNvPr>
          <p:cNvSpPr>
            <a:spLocks noGrp="1"/>
          </p:cNvSpPr>
          <p:nvPr>
            <p:ph type="body" sz="quarter" idx="10"/>
          </p:nvPr>
        </p:nvSpPr>
        <p:spPr/>
        <p:txBody>
          <a:bodyPr/>
          <a:lstStyle/>
          <a:p>
            <a:r>
              <a:rPr lang="en-US" dirty="0">
                <a:solidFill>
                  <a:schemeClr val="tx1"/>
                </a:solidFill>
              </a:rPr>
              <a:t>The Azure infrastructure design for MOST is aimed to develop a solid architecture to support various infrastructure requirements of the MOST that includes the following major areas:</a:t>
            </a:r>
          </a:p>
          <a:p>
            <a:pPr marL="285750" indent="-285750">
              <a:buFont typeface="Arial" panose="020B0604020202020204" pitchFamily="34" charset="0"/>
              <a:buChar char="•"/>
            </a:pPr>
            <a:r>
              <a:rPr lang="en-US" dirty="0">
                <a:solidFill>
                  <a:schemeClr val="tx1"/>
                </a:solidFill>
              </a:rPr>
              <a:t>Network connectivity to support process</a:t>
            </a:r>
          </a:p>
          <a:p>
            <a:pPr marL="285750" indent="-285750">
              <a:buFont typeface="Arial" panose="020B0604020202020204" pitchFamily="34" charset="0"/>
              <a:buChar char="•"/>
            </a:pPr>
            <a:r>
              <a:rPr lang="en-US" dirty="0">
                <a:solidFill>
                  <a:schemeClr val="tx1"/>
                </a:solidFill>
              </a:rPr>
              <a:t>Network connectivity to support client connectivity the ETL</a:t>
            </a:r>
          </a:p>
          <a:p>
            <a:pPr marL="285750" indent="-285750">
              <a:buFont typeface="Arial" panose="020B0604020202020204" pitchFamily="34" charset="0"/>
              <a:buChar char="•"/>
            </a:pPr>
            <a:r>
              <a:rPr lang="en-US" dirty="0">
                <a:solidFill>
                  <a:schemeClr val="tx1"/>
                </a:solidFill>
              </a:rPr>
              <a:t>Alignment with AIA Group standard Azure networking model</a:t>
            </a:r>
          </a:p>
          <a:p>
            <a:pPr marL="285750" indent="-285750">
              <a:buFont typeface="Arial" panose="020B0604020202020204" pitchFamily="34" charset="0"/>
              <a:buChar char="•"/>
            </a:pPr>
            <a:r>
              <a:rPr lang="en-US" dirty="0">
                <a:solidFill>
                  <a:schemeClr val="tx1"/>
                </a:solidFill>
              </a:rPr>
              <a:t>Azure infrastructure for deploying the data presentation layer components of MOST which is Power BI deployed as SaaS</a:t>
            </a:r>
          </a:p>
          <a:p>
            <a:endParaRPr lang="en-US" dirty="0">
              <a:solidFill>
                <a:schemeClr val="tx1"/>
              </a:solidFill>
            </a:endParaRPr>
          </a:p>
        </p:txBody>
      </p:sp>
      <p:sp>
        <p:nvSpPr>
          <p:cNvPr id="3" name="Text Placeholder 2">
            <a:extLst>
              <a:ext uri="{FF2B5EF4-FFF2-40B4-BE49-F238E27FC236}">
                <a16:creationId xmlns:a16="http://schemas.microsoft.com/office/drawing/2014/main" id="{DCF8D540-B06B-4AF7-89C0-34EB3C30D1DE}"/>
              </a:ext>
            </a:extLst>
          </p:cNvPr>
          <p:cNvSpPr>
            <a:spLocks noGrp="1"/>
          </p:cNvSpPr>
          <p:nvPr>
            <p:ph type="body" sz="quarter" idx="11"/>
          </p:nvPr>
        </p:nvSpPr>
        <p:spPr/>
        <p:txBody>
          <a:bodyPr>
            <a:normAutofit/>
          </a:bodyPr>
          <a:lstStyle/>
          <a:p>
            <a:r>
              <a:rPr lang="en-US"/>
              <a:t>Network Design (reuse existing AIA network environment)</a:t>
            </a:r>
            <a:br>
              <a:rPr lang="en-US"/>
            </a:br>
            <a:r>
              <a:rPr lang="en-US" sz="2000" b="1">
                <a:solidFill>
                  <a:schemeClr val="tx1"/>
                </a:solidFill>
              </a:rPr>
              <a:t>Overall Network Diagram</a:t>
            </a:r>
            <a:endParaRPr lang="en-US" b="1">
              <a:solidFill>
                <a:schemeClr val="tx1"/>
              </a:solidFill>
            </a:endParaRPr>
          </a:p>
        </p:txBody>
      </p:sp>
    </p:spTree>
    <p:extLst>
      <p:ext uri="{BB962C8B-B14F-4D97-AF65-F5344CB8AC3E}">
        <p14:creationId xmlns:p14="http://schemas.microsoft.com/office/powerpoint/2010/main" val="4087942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4D62219-BAB8-46A4-95FD-9FE484D2C6D8}"/>
              </a:ext>
            </a:extLst>
          </p:cNvPr>
          <p:cNvSpPr>
            <a:spLocks noGrp="1"/>
          </p:cNvSpPr>
          <p:nvPr>
            <p:ph type="body" sz="quarter" idx="10"/>
          </p:nvPr>
        </p:nvSpPr>
        <p:spPr/>
        <p:txBody>
          <a:bodyPr>
            <a:normAutofit lnSpcReduction="10000"/>
          </a:bodyPr>
          <a:lstStyle/>
          <a:p>
            <a:r>
              <a:rPr lang="en-US" b="1" dirty="0"/>
              <a:t>The following security design principles are used in the security design:</a:t>
            </a:r>
          </a:p>
          <a:p>
            <a:pPr marL="285750" indent="-285750">
              <a:buFont typeface="Arial" panose="020B0604020202020204" pitchFamily="34" charset="0"/>
              <a:buChar char="•"/>
            </a:pPr>
            <a:r>
              <a:rPr lang="en-US" dirty="0"/>
              <a:t>Follow AIA Security Standards and TR security policies</a:t>
            </a:r>
          </a:p>
          <a:p>
            <a:pPr marL="285750" indent="-285750">
              <a:buFont typeface="Arial" panose="020B0604020202020204" pitchFamily="34" charset="0"/>
              <a:buChar char="•"/>
            </a:pPr>
            <a:r>
              <a:rPr lang="en-US" dirty="0"/>
              <a:t>Minimize attack surface area</a:t>
            </a:r>
          </a:p>
          <a:p>
            <a:pPr marL="285750" indent="-285750">
              <a:buFont typeface="Arial" panose="020B0604020202020204" pitchFamily="34" charset="0"/>
              <a:buChar char="•"/>
            </a:pPr>
            <a:r>
              <a:rPr lang="en-US" dirty="0"/>
              <a:t>Establish secure defaults</a:t>
            </a:r>
          </a:p>
          <a:p>
            <a:pPr marL="285750" indent="-285750">
              <a:buFont typeface="Arial" panose="020B0604020202020204" pitchFamily="34" charset="0"/>
              <a:buChar char="•"/>
            </a:pPr>
            <a:r>
              <a:rPr lang="en-US" dirty="0"/>
              <a:t>Least privilege</a:t>
            </a:r>
          </a:p>
          <a:p>
            <a:pPr marL="285750" indent="-285750">
              <a:buFont typeface="Arial" panose="020B0604020202020204" pitchFamily="34" charset="0"/>
              <a:buChar char="•"/>
            </a:pPr>
            <a:r>
              <a:rPr lang="en-US" dirty="0"/>
              <a:t>Defense in depth</a:t>
            </a:r>
          </a:p>
          <a:p>
            <a:pPr marL="285750" indent="-285750">
              <a:buFont typeface="Arial" panose="020B0604020202020204" pitchFamily="34" charset="0"/>
              <a:buChar char="•"/>
            </a:pPr>
            <a:r>
              <a:rPr lang="en-US" dirty="0"/>
              <a:t>Avoid security by obscurity</a:t>
            </a:r>
          </a:p>
          <a:p>
            <a:pPr marL="285750" indent="-285750">
              <a:buFont typeface="Arial" panose="020B0604020202020204" pitchFamily="34" charset="0"/>
              <a:buChar char="•"/>
            </a:pPr>
            <a:r>
              <a:rPr lang="en-US" dirty="0"/>
              <a:t>Keep security simple.</a:t>
            </a:r>
          </a:p>
          <a:p>
            <a:pPr marL="285750" indent="-285750">
              <a:buFont typeface="Arial" panose="020B0604020202020204" pitchFamily="34" charset="0"/>
              <a:buChar char="•"/>
            </a:pPr>
            <a:r>
              <a:rPr lang="en-US" dirty="0"/>
              <a:t>Separate privileges</a:t>
            </a:r>
          </a:p>
          <a:p>
            <a:pPr marL="285750" indent="-285750">
              <a:buFont typeface="Arial" panose="020B0604020202020204" pitchFamily="34" charset="0"/>
              <a:buChar char="•"/>
            </a:pPr>
            <a:r>
              <a:rPr lang="en-US" dirty="0"/>
              <a:t>Follow corporate standards</a:t>
            </a:r>
          </a:p>
          <a:p>
            <a:pPr marL="285750" indent="-285750">
              <a:buFont typeface="Arial" panose="020B0604020202020204" pitchFamily="34" charset="0"/>
              <a:buChar char="•"/>
            </a:pPr>
            <a:r>
              <a:rPr lang="en-US" dirty="0"/>
              <a:t>Leverage corporate identities instead of application-level identities.</a:t>
            </a:r>
          </a:p>
          <a:p>
            <a:pPr marL="285750" indent="-285750">
              <a:buFont typeface="Arial" panose="020B0604020202020204" pitchFamily="34" charset="0"/>
              <a:buChar char="•"/>
            </a:pPr>
            <a:r>
              <a:rPr lang="en-US" dirty="0"/>
              <a:t>Avoid using identities simply protected by password if better option is available</a:t>
            </a:r>
            <a:br>
              <a:rPr lang="en-US" dirty="0"/>
            </a:br>
            <a:r>
              <a:rPr lang="en-US" dirty="0"/>
              <a:t>(For example, use of Managed Identities of Azure resource to avoid use of password)</a:t>
            </a:r>
            <a:endParaRPr lang="en-HK" dirty="0"/>
          </a:p>
        </p:txBody>
      </p:sp>
      <p:sp>
        <p:nvSpPr>
          <p:cNvPr id="3" name="Text Placeholder 2">
            <a:extLst>
              <a:ext uri="{FF2B5EF4-FFF2-40B4-BE49-F238E27FC236}">
                <a16:creationId xmlns:a16="http://schemas.microsoft.com/office/drawing/2014/main" id="{74DFAFAE-F336-4BB0-BCAE-F444C9602B4A}"/>
              </a:ext>
            </a:extLst>
          </p:cNvPr>
          <p:cNvSpPr>
            <a:spLocks noGrp="1"/>
          </p:cNvSpPr>
          <p:nvPr>
            <p:ph type="body" sz="quarter" idx="11"/>
          </p:nvPr>
        </p:nvSpPr>
        <p:spPr/>
        <p:txBody>
          <a:bodyPr/>
          <a:lstStyle/>
          <a:p>
            <a:r>
              <a:rPr lang="en-GB"/>
              <a:t>General Security Design Principles</a:t>
            </a:r>
            <a:endParaRPr lang="en-HK"/>
          </a:p>
        </p:txBody>
      </p:sp>
    </p:spTree>
    <p:extLst>
      <p:ext uri="{BB962C8B-B14F-4D97-AF65-F5344CB8AC3E}">
        <p14:creationId xmlns:p14="http://schemas.microsoft.com/office/powerpoint/2010/main" val="1957697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46CF18-2F8D-4AD2-BF01-0A639FE73F12}"/>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23CFB67-0165-42C1-A9CF-95CBB97C429A}"/>
              </a:ext>
            </a:extLst>
          </p:cNvPr>
          <p:cNvSpPr>
            <a:spLocks noGrp="1"/>
          </p:cNvSpPr>
          <p:nvPr>
            <p:ph type="body" sz="quarter" idx="11"/>
          </p:nvPr>
        </p:nvSpPr>
        <p:spPr/>
        <p:txBody>
          <a:bodyPr/>
          <a:lstStyle/>
          <a:p>
            <a:r>
              <a:rPr lang="en-US" dirty="0"/>
              <a:t>Power Platform</a:t>
            </a:r>
          </a:p>
        </p:txBody>
      </p:sp>
      <p:pic>
        <p:nvPicPr>
          <p:cNvPr id="9" name="Picture 8">
            <a:extLst>
              <a:ext uri="{FF2B5EF4-FFF2-40B4-BE49-F238E27FC236}">
                <a16:creationId xmlns:a16="http://schemas.microsoft.com/office/drawing/2014/main" id="{D3CAFC11-4FAC-4207-85EF-EB57DD42541B}"/>
              </a:ext>
            </a:extLst>
          </p:cNvPr>
          <p:cNvPicPr>
            <a:picLocks noChangeAspect="1"/>
          </p:cNvPicPr>
          <p:nvPr/>
        </p:nvPicPr>
        <p:blipFill>
          <a:blip r:embed="rId2"/>
          <a:stretch>
            <a:fillRect/>
          </a:stretch>
        </p:blipFill>
        <p:spPr>
          <a:xfrm>
            <a:off x="457198" y="1096962"/>
            <a:ext cx="4388336" cy="2710658"/>
          </a:xfrm>
          <a:prstGeom prst="rect">
            <a:avLst/>
          </a:prstGeom>
        </p:spPr>
      </p:pic>
      <p:pic>
        <p:nvPicPr>
          <p:cNvPr id="11" name="Picture 10">
            <a:extLst>
              <a:ext uri="{FF2B5EF4-FFF2-40B4-BE49-F238E27FC236}">
                <a16:creationId xmlns:a16="http://schemas.microsoft.com/office/drawing/2014/main" id="{12E1B9E7-6D01-4895-8215-B54C315C7A6A}"/>
              </a:ext>
            </a:extLst>
          </p:cNvPr>
          <p:cNvPicPr>
            <a:picLocks noChangeAspect="1"/>
          </p:cNvPicPr>
          <p:nvPr/>
        </p:nvPicPr>
        <p:blipFill>
          <a:blip r:embed="rId3"/>
          <a:stretch>
            <a:fillRect/>
          </a:stretch>
        </p:blipFill>
        <p:spPr>
          <a:xfrm>
            <a:off x="4898961" y="2116965"/>
            <a:ext cx="7321375" cy="3371913"/>
          </a:xfrm>
          <a:prstGeom prst="rect">
            <a:avLst/>
          </a:prstGeom>
        </p:spPr>
      </p:pic>
      <p:pic>
        <p:nvPicPr>
          <p:cNvPr id="15" name="Picture 14">
            <a:extLst>
              <a:ext uri="{FF2B5EF4-FFF2-40B4-BE49-F238E27FC236}">
                <a16:creationId xmlns:a16="http://schemas.microsoft.com/office/drawing/2014/main" id="{90167EA6-4C0E-4A43-AAAD-0F9B6EE2632F}"/>
              </a:ext>
            </a:extLst>
          </p:cNvPr>
          <p:cNvPicPr>
            <a:picLocks noChangeAspect="1"/>
          </p:cNvPicPr>
          <p:nvPr/>
        </p:nvPicPr>
        <p:blipFill>
          <a:blip r:embed="rId4"/>
          <a:stretch>
            <a:fillRect/>
          </a:stretch>
        </p:blipFill>
        <p:spPr>
          <a:xfrm>
            <a:off x="510626" y="3875090"/>
            <a:ext cx="4388336" cy="2373235"/>
          </a:xfrm>
          <a:prstGeom prst="rect">
            <a:avLst/>
          </a:prstGeom>
        </p:spPr>
      </p:pic>
    </p:spTree>
    <p:extLst>
      <p:ext uri="{BB962C8B-B14F-4D97-AF65-F5344CB8AC3E}">
        <p14:creationId xmlns:p14="http://schemas.microsoft.com/office/powerpoint/2010/main" val="243105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40001"/>
            <a:ext cx="11472000" cy="402392"/>
          </a:xfrm>
        </p:spPr>
        <p:txBody>
          <a:bodyPr>
            <a:noAutofit/>
          </a:bodyPr>
          <a:lstStyle/>
          <a:p>
            <a:r>
              <a:rPr lang="en-US" sz="2200" dirty="0"/>
              <a:t>Definition of Key Terms</a:t>
            </a:r>
            <a:endParaRPr lang="en-GB" sz="2200" dirty="0"/>
          </a:p>
        </p:txBody>
      </p:sp>
      <p:sp>
        <p:nvSpPr>
          <p:cNvPr id="3" name="TextBox 2">
            <a:extLst>
              <a:ext uri="{FF2B5EF4-FFF2-40B4-BE49-F238E27FC236}">
                <a16:creationId xmlns:a16="http://schemas.microsoft.com/office/drawing/2014/main" id="{75940AA9-D712-4D99-B5B2-3735462961A3}"/>
              </a:ext>
            </a:extLst>
          </p:cNvPr>
          <p:cNvSpPr txBox="1"/>
          <p:nvPr/>
        </p:nvSpPr>
        <p:spPr>
          <a:xfrm>
            <a:off x="475862" y="1568721"/>
            <a:ext cx="11280710" cy="4539704"/>
          </a:xfrm>
          <a:prstGeom prst="rect">
            <a:avLst/>
          </a:prstGeom>
          <a:noFill/>
        </p:spPr>
        <p:txBody>
          <a:bodyPr wrap="square" rtlCol="0">
            <a:spAutoFit/>
          </a:bodyPr>
          <a:lstStyle/>
          <a:p>
            <a:pPr marL="342900" indent="-342900">
              <a:spcAft>
                <a:spcPts val="1800"/>
              </a:spcAft>
              <a:buFont typeface="Arial" panose="020B0604020202020204" pitchFamily="34" charset="0"/>
              <a:buChar char="•"/>
            </a:pPr>
            <a:r>
              <a:rPr lang="en-US" sz="1400" b="1" dirty="0">
                <a:cs typeface="Arial" panose="020B0604020202020204" pitchFamily="34" charset="0"/>
              </a:rPr>
              <a:t>Users: </a:t>
            </a:r>
            <a:r>
              <a:rPr lang="en-GB" sz="1400" dirty="0"/>
              <a:t>Consists of Retail customers (Individual Life customers and non-AIA customers) and Corporate Solutions customers</a:t>
            </a:r>
          </a:p>
          <a:p>
            <a:pPr marL="342900" indent="-342900">
              <a:spcAft>
                <a:spcPts val="1800"/>
              </a:spcAft>
              <a:buFont typeface="Arial" panose="020B0604020202020204" pitchFamily="34" charset="0"/>
              <a:buChar char="•"/>
            </a:pPr>
            <a:r>
              <a:rPr lang="en-US" sz="1400" b="1" dirty="0">
                <a:cs typeface="Arial" panose="020B0604020202020204" pitchFamily="34" charset="0"/>
              </a:rPr>
              <a:t>PEP (Propositions, Ecosystem and Planning): </a:t>
            </a:r>
            <a:r>
              <a:rPr lang="en-US" sz="1400" dirty="0">
                <a:cs typeface="Arial" panose="020B0604020202020204" pitchFamily="34" charset="0"/>
              </a:rPr>
              <a:t>Our next generation proposition development framework</a:t>
            </a:r>
            <a:endParaRPr lang="en-US" sz="1400" b="1" dirty="0">
              <a:cs typeface="Arial" panose="020B0604020202020204" pitchFamily="34" charset="0"/>
            </a:endParaRPr>
          </a:p>
          <a:p>
            <a:pPr marL="342900" indent="-342900">
              <a:spcAft>
                <a:spcPts val="1800"/>
              </a:spcAft>
              <a:buFont typeface="Arial" panose="020B0604020202020204" pitchFamily="34" charset="0"/>
              <a:buChar char="•"/>
            </a:pPr>
            <a:r>
              <a:rPr lang="en-US" sz="1400" b="1" dirty="0">
                <a:cs typeface="Arial" panose="020B0604020202020204" pitchFamily="34" charset="0"/>
              </a:rPr>
              <a:t>Integrated digital experience: </a:t>
            </a:r>
            <a:r>
              <a:rPr lang="en-US" sz="1400" dirty="0">
                <a:cs typeface="Arial" panose="020B0604020202020204" pitchFamily="34" charset="0"/>
              </a:rPr>
              <a:t>An engaging digital experience in a single app, with customer journeys connecting an ecosystem of offerings across AIA and partners</a:t>
            </a:r>
          </a:p>
          <a:p>
            <a:pPr marL="342900" indent="-342900">
              <a:spcAft>
                <a:spcPts val="1800"/>
              </a:spcAft>
              <a:buFont typeface="Arial" panose="020B0604020202020204" pitchFamily="34" charset="0"/>
              <a:buChar char="•"/>
            </a:pPr>
            <a:r>
              <a:rPr lang="en-US" sz="1400" b="1" dirty="0">
                <a:cs typeface="Arial" panose="020B0604020202020204" pitchFamily="34" charset="0"/>
              </a:rPr>
              <a:t>Super app: </a:t>
            </a:r>
            <a:r>
              <a:rPr lang="en-US" sz="1400" dirty="0">
                <a:cs typeface="Arial" panose="020B0604020202020204" pitchFamily="34" charset="0"/>
              </a:rPr>
              <a:t>The best example of an integrated digital experience</a:t>
            </a:r>
          </a:p>
          <a:p>
            <a:pPr marL="342900" indent="-342900">
              <a:spcAft>
                <a:spcPts val="1800"/>
              </a:spcAft>
              <a:buFont typeface="Arial" panose="020B0604020202020204" pitchFamily="34" charset="0"/>
              <a:buChar char="•"/>
            </a:pPr>
            <a:r>
              <a:rPr lang="en-US" sz="1400" b="1" dirty="0">
                <a:cs typeface="Arial" panose="020B0604020202020204" pitchFamily="34" charset="0"/>
              </a:rPr>
              <a:t>Feature: </a:t>
            </a:r>
            <a:r>
              <a:rPr lang="en-US" sz="1400" dirty="0">
                <a:cs typeface="Arial" panose="020B0604020202020204" pitchFamily="34" charset="0"/>
              </a:rPr>
              <a:t>A specific functionality within the app</a:t>
            </a:r>
          </a:p>
          <a:p>
            <a:pPr marL="342900" indent="-342900">
              <a:spcAft>
                <a:spcPts val="1800"/>
              </a:spcAft>
              <a:buFont typeface="Arial" panose="020B0604020202020204" pitchFamily="34" charset="0"/>
              <a:buChar char="•"/>
            </a:pPr>
            <a:r>
              <a:rPr lang="en-US" sz="1400" b="1" dirty="0">
                <a:cs typeface="Arial" panose="020B0604020202020204" pitchFamily="34" charset="0"/>
              </a:rPr>
              <a:t>Journey: </a:t>
            </a:r>
            <a:r>
              <a:rPr lang="en-US" sz="1400" dirty="0">
                <a:cs typeface="Arial" panose="020B0604020202020204" pitchFamily="34" charset="0"/>
              </a:rPr>
              <a:t>The path of interactions users go through within the mobile app, that intuitively curates a range of associated features </a:t>
            </a:r>
          </a:p>
          <a:p>
            <a:pPr marL="342900" indent="-342900">
              <a:spcAft>
                <a:spcPts val="1800"/>
              </a:spcAft>
              <a:buFont typeface="Arial" panose="020B0604020202020204" pitchFamily="34" charset="0"/>
              <a:buChar char="•"/>
            </a:pPr>
            <a:r>
              <a:rPr lang="en-US" sz="1400" b="1" dirty="0">
                <a:cs typeface="Arial" panose="020B0604020202020204" pitchFamily="34" charset="0"/>
              </a:rPr>
              <a:t>Ecosystem:</a:t>
            </a:r>
            <a:r>
              <a:rPr lang="en-US" sz="1400" dirty="0">
                <a:cs typeface="Arial" panose="020B0604020202020204" pitchFamily="34" charset="0"/>
              </a:rPr>
              <a:t> A connected network of products, services and offers provided by the business and its partners</a:t>
            </a:r>
          </a:p>
          <a:p>
            <a:pPr marL="342900" indent="-342900">
              <a:spcAft>
                <a:spcPts val="1800"/>
              </a:spcAft>
              <a:buFont typeface="Arial" panose="020B0604020202020204" pitchFamily="34" charset="0"/>
              <a:buChar char="•"/>
            </a:pPr>
            <a:r>
              <a:rPr lang="en-GB" sz="1400" b="1" dirty="0">
                <a:cs typeface="Arial" panose="020B0604020202020204" pitchFamily="34" charset="0"/>
              </a:rPr>
              <a:t>Technology enablers: </a:t>
            </a:r>
            <a:r>
              <a:rPr lang="en-GB" sz="1400" dirty="0">
                <a:cs typeface="Arial" panose="020B0604020202020204" pitchFamily="34" charset="0"/>
              </a:rPr>
              <a:t>The supporting technology stack requirements to build the app</a:t>
            </a:r>
          </a:p>
          <a:p>
            <a:pPr marL="342900" indent="-342900">
              <a:spcAft>
                <a:spcPts val="1800"/>
              </a:spcAft>
              <a:buFont typeface="Arial" panose="020B0604020202020204" pitchFamily="34" charset="0"/>
              <a:buChar char="•"/>
            </a:pPr>
            <a:r>
              <a:rPr lang="en-US" sz="1400" b="1" dirty="0">
                <a:cs typeface="Arial" panose="020B0604020202020204" pitchFamily="34" charset="0"/>
              </a:rPr>
              <a:t>Minimum standards: </a:t>
            </a:r>
            <a:r>
              <a:rPr lang="en-US" sz="1400" dirty="0">
                <a:cs typeface="Arial" panose="020B0604020202020204" pitchFamily="34" charset="0"/>
              </a:rPr>
              <a:t>A defined set of baseline features, customer journeys, and tech enablers to deliver an integrated digital experience</a:t>
            </a:r>
          </a:p>
          <a:p>
            <a:pPr marL="342900" indent="-342900">
              <a:spcAft>
                <a:spcPts val="1800"/>
              </a:spcAft>
              <a:buFont typeface="Arial" panose="020B0604020202020204" pitchFamily="34" charset="0"/>
              <a:buChar char="•"/>
            </a:pPr>
            <a:r>
              <a:rPr lang="en-US" sz="1400" b="1" dirty="0">
                <a:cs typeface="Arial" panose="020B0604020202020204" pitchFamily="34" charset="0"/>
              </a:rPr>
              <a:t>Release:</a:t>
            </a:r>
            <a:r>
              <a:rPr lang="en-US" sz="1400" dirty="0">
                <a:cs typeface="Arial" panose="020B0604020202020204" pitchFamily="34" charset="0"/>
              </a:rPr>
              <a:t> Regular market launches iterated to introduce new features and journeys</a:t>
            </a:r>
          </a:p>
        </p:txBody>
      </p:sp>
      <p:sp>
        <p:nvSpPr>
          <p:cNvPr id="5" name="Title 1"/>
          <p:cNvSpPr txBox="1">
            <a:spLocks/>
          </p:cNvSpPr>
          <p:nvPr/>
        </p:nvSpPr>
        <p:spPr>
          <a:xfrm>
            <a:off x="360000" y="942393"/>
            <a:ext cx="11706104" cy="402392"/>
          </a:xfrm>
          <a:prstGeom prst="rect">
            <a:avLst/>
          </a:prstGeom>
        </p:spPr>
        <p:txBody>
          <a:bodyPr vert="horz" lIns="91440" tIns="45720" rIns="91440" bIns="45720" rtlCol="0" anchor="t">
            <a:noAutofit/>
          </a:bodyPr>
          <a:lst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a:lstStyle>
          <a:p>
            <a:pPr lvl="0">
              <a:defRPr/>
            </a:pPr>
            <a:r>
              <a:rPr lang="en-GB" sz="1400" dirty="0">
                <a:solidFill>
                  <a:srgbClr val="303D48"/>
                </a:solidFill>
              </a:rPr>
              <a:t>To help us get on the same page.</a:t>
            </a:r>
          </a:p>
        </p:txBody>
      </p:sp>
      <p:sp>
        <p:nvSpPr>
          <p:cNvPr id="6" name="Slide Number Placeholder 4">
            <a:extLst>
              <a:ext uri="{FF2B5EF4-FFF2-40B4-BE49-F238E27FC236}">
                <a16:creationId xmlns:a16="http://schemas.microsoft.com/office/drawing/2014/main" id="{A7CA8D12-EDBC-401F-B027-8261A352F8BF}"/>
              </a:ext>
            </a:extLst>
          </p:cNvPr>
          <p:cNvSpPr txBox="1">
            <a:spLocks/>
          </p:cNvSpPr>
          <p:nvPr/>
        </p:nvSpPr>
        <p:spPr>
          <a:xfrm>
            <a:off x="477017" y="6283557"/>
            <a:ext cx="360363" cy="360363"/>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18</a:t>
            </a:fld>
            <a:endParaRPr lang="en-US" dirty="0"/>
          </a:p>
        </p:txBody>
      </p:sp>
    </p:spTree>
    <p:extLst>
      <p:ext uri="{BB962C8B-B14F-4D97-AF65-F5344CB8AC3E}">
        <p14:creationId xmlns:p14="http://schemas.microsoft.com/office/powerpoint/2010/main" val="516494205"/>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40001"/>
            <a:ext cx="11472000" cy="402392"/>
          </a:xfrm>
        </p:spPr>
        <p:txBody>
          <a:bodyPr>
            <a:noAutofit/>
          </a:bodyPr>
          <a:lstStyle/>
          <a:p>
            <a:r>
              <a:rPr lang="en-US" sz="2200" dirty="0"/>
              <a:t>Executive Summary</a:t>
            </a:r>
            <a:endParaRPr lang="en-GB" sz="2200" dirty="0"/>
          </a:p>
        </p:txBody>
      </p:sp>
      <p:sp>
        <p:nvSpPr>
          <p:cNvPr id="3" name="TextBox 2">
            <a:extLst>
              <a:ext uri="{FF2B5EF4-FFF2-40B4-BE49-F238E27FC236}">
                <a16:creationId xmlns:a16="http://schemas.microsoft.com/office/drawing/2014/main" id="{75940AA9-D712-4D99-B5B2-3735462961A3}"/>
              </a:ext>
            </a:extLst>
          </p:cNvPr>
          <p:cNvSpPr txBox="1"/>
          <p:nvPr/>
        </p:nvSpPr>
        <p:spPr>
          <a:xfrm>
            <a:off x="488302" y="1033843"/>
            <a:ext cx="11215395" cy="5355312"/>
          </a:xfrm>
          <a:prstGeom prst="rect">
            <a:avLst/>
          </a:prstGeom>
          <a:noFill/>
        </p:spPr>
        <p:txBody>
          <a:bodyPr wrap="square" rtlCol="0">
            <a:spAutoFit/>
          </a:bodyPr>
          <a:lstStyle/>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AIA needs to find a better way to engage users through our mobile app</a:t>
            </a:r>
            <a:r>
              <a:rPr lang="en-GB" sz="1400" b="1"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 t</a:t>
            </a:r>
            <a:r>
              <a:rPr lang="en-US" sz="1400" dirty="0">
                <a:latin typeface="Arial" panose="020B0604020202020204" pitchFamily="34" charset="0"/>
                <a:cs typeface="Arial" panose="020B0604020202020204" pitchFamily="34" charset="0"/>
              </a:rPr>
              <a:t>o effectively execute on the </a:t>
            </a:r>
            <a:r>
              <a:rPr lang="en-GB" sz="1400" dirty="0">
                <a:latin typeface="Arial" panose="020B0604020202020204" pitchFamily="34" charset="0"/>
                <a:cs typeface="Arial" panose="020B0604020202020204" pitchFamily="34" charset="0"/>
              </a:rPr>
              <a:t>Ascend strategy and exceed consumer expectations. To outpace competitors, AIA needs to deliver a leading future state mobile app and engagement model.</a:t>
            </a:r>
          </a:p>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Our future state vision </a:t>
            </a:r>
            <a:r>
              <a:rPr lang="en-US" sz="1400" dirty="0">
                <a:latin typeface="Arial" panose="020B0604020202020204" pitchFamily="34" charset="0"/>
                <a:cs typeface="Arial" panose="020B0604020202020204" pitchFamily="34" charset="0"/>
              </a:rPr>
              <a:t>– is to </a:t>
            </a:r>
            <a:r>
              <a:rPr lang="en-GB" sz="1400" dirty="0">
                <a:latin typeface="Arial" panose="020B0604020202020204" pitchFamily="34" charset="0"/>
                <a:cs typeface="Arial" panose="020B0604020202020204" pitchFamily="34" charset="0"/>
              </a:rPr>
              <a:t>create an elevated digital experience, that brings together an integrated ecosystem of services, that puts users at the </a:t>
            </a:r>
            <a:r>
              <a:rPr lang="en-GB" sz="1400" dirty="0" err="1">
                <a:latin typeface="Arial" panose="020B0604020202020204" pitchFamily="34" charset="0"/>
                <a:cs typeface="Arial" panose="020B0604020202020204" pitchFamily="34" charset="0"/>
              </a:rPr>
              <a:t>center</a:t>
            </a:r>
            <a:r>
              <a:rPr lang="en-GB" sz="1400" dirty="0">
                <a:latin typeface="Arial" panose="020B0604020202020204" pitchFamily="34" charset="0"/>
                <a:cs typeface="Arial" panose="020B0604020202020204" pitchFamily="34" charset="0"/>
              </a:rPr>
              <a:t> and drives key business benefits. This means focusing our efforts </a:t>
            </a:r>
            <a:r>
              <a:rPr lang="en-US" sz="1400" dirty="0">
                <a:latin typeface="Arial" panose="020B0604020202020204" pitchFamily="34" charset="0"/>
                <a:cs typeface="Arial" panose="020B0604020202020204" pitchFamily="34" charset="0"/>
              </a:rPr>
              <a:t>on moving towards a more integrated digital experience and journey-led ecosystem, and away from a feature-led consolidated app.</a:t>
            </a:r>
          </a:p>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A two-step growth path has been developed to guide how the app should evolve </a:t>
            </a:r>
            <a:r>
              <a:rPr lang="en-US" sz="1400" dirty="0">
                <a:latin typeface="Arial" panose="020B0604020202020204" pitchFamily="34" charset="0"/>
                <a:cs typeface="Arial" panose="020B0604020202020204" pitchFamily="34" charset="0"/>
              </a:rPr>
              <a:t>– specifically an MVP based on minimum standards across features, customer journeys and tech enablers, and the Target State i.e. lifestyle super app. All BUs should strive to achieve the target state, no matter their starting point.</a:t>
            </a:r>
            <a:endParaRPr lang="en-US" sz="1400" b="1" dirty="0">
              <a:latin typeface="Arial" panose="020B0604020202020204" pitchFamily="34" charset="0"/>
              <a:cs typeface="Arial" panose="020B0604020202020204" pitchFamily="34" charset="0"/>
            </a:endParaRPr>
          </a:p>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This will create clear benefits to our users, business and partners</a:t>
            </a:r>
            <a:r>
              <a:rPr lang="en-US" sz="1400" dirty="0">
                <a:latin typeface="Arial" panose="020B0604020202020204" pitchFamily="34" charset="0"/>
                <a:cs typeface="Arial" panose="020B0604020202020204" pitchFamily="34" charset="0"/>
              </a:rPr>
              <a:t> – and ultimately drive greater </a:t>
            </a:r>
            <a:r>
              <a:rPr lang="en-US" sz="1400" dirty="0" err="1">
                <a:latin typeface="Arial" panose="020B0604020202020204" pitchFamily="34" charset="0"/>
                <a:cs typeface="Arial" panose="020B0604020202020204" pitchFamily="34" charset="0"/>
              </a:rPr>
              <a:t>commercialisation</a:t>
            </a:r>
            <a:r>
              <a:rPr lang="en-US" sz="1400" dirty="0">
                <a:latin typeface="Arial" panose="020B0604020202020204" pitchFamily="34" charset="0"/>
                <a:cs typeface="Arial" panose="020B0604020202020204" pitchFamily="34" charset="0"/>
              </a:rPr>
              <a:t> through better engaging existing customers, enabling targeted acquisition of new customers, incremental insurance sales and opening up new partner revenue streams.</a:t>
            </a:r>
          </a:p>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Minimum standards for an MVP have been clearly defined </a:t>
            </a:r>
            <a:r>
              <a:rPr lang="en-US" sz="1400" dirty="0">
                <a:latin typeface="Arial" panose="020B0604020202020204" pitchFamily="34" charset="0"/>
                <a:cs typeface="Arial" panose="020B0604020202020204" pitchFamily="34" charset="0"/>
              </a:rPr>
              <a:t>– across features, customer journeys and tech enablers. Market precedents and past AIA experience inform our app design to bring best practice, practical knowledge and on-the-ground GO/BU co-delivery experience to create a best-in-class app.</a:t>
            </a:r>
          </a:p>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To move from design to execution, delivery capabilities have been defined </a:t>
            </a:r>
            <a:r>
              <a:rPr lang="en-US" sz="1400" dirty="0">
                <a:latin typeface="Arial" panose="020B0604020202020204" pitchFamily="34" charset="0"/>
                <a:cs typeface="Arial" panose="020B0604020202020204" pitchFamily="34" charset="0"/>
              </a:rPr>
              <a:t>– as the foundation to drive successful execution</a:t>
            </a:r>
            <a:r>
              <a:rPr lang="en-GB" sz="1400" dirty="0">
                <a:latin typeface="Arial" panose="020B0604020202020204" pitchFamily="34" charset="0"/>
                <a:cs typeface="Arial" panose="020B0604020202020204" pitchFamily="34" charset="0"/>
              </a:rPr>
              <a:t>, i.e. a combined BU-GO structure, agile delivery model and technology architecture.</a:t>
            </a:r>
          </a:p>
          <a:p>
            <a:pPr marL="342900" indent="-342900">
              <a:spcBef>
                <a:spcPts val="600"/>
              </a:spcBef>
              <a:spcAft>
                <a:spcPts val="1200"/>
              </a:spcAft>
              <a:buFont typeface="Arial" panose="020B0604020202020204" pitchFamily="34" charset="0"/>
              <a:buChar char="•"/>
            </a:pPr>
            <a:r>
              <a:rPr lang="en-US" sz="1400" b="1" dirty="0">
                <a:latin typeface="Arial" panose="020B0604020202020204" pitchFamily="34" charset="0"/>
                <a:cs typeface="Arial" panose="020B0604020202020204" pitchFamily="34" charset="0"/>
              </a:rPr>
              <a:t>Next steps to move forward </a:t>
            </a:r>
            <a:r>
              <a:rPr lang="en-US" sz="1400" dirty="0">
                <a:latin typeface="Arial" panose="020B0604020202020204" pitchFamily="34" charset="0"/>
                <a:cs typeface="Arial" panose="020B0604020202020204" pitchFamily="34" charset="0"/>
              </a:rPr>
              <a:t>– include aligning on design for the mobile app, conduct/review capability assessment, conduct </a:t>
            </a:r>
            <a:r>
              <a:rPr lang="en-GB" sz="1400" dirty="0">
                <a:latin typeface="Arial" panose="020B0604020202020204" pitchFamily="34" charset="0"/>
                <a:cs typeface="Arial" panose="020B0604020202020204" pitchFamily="34" charset="0"/>
              </a:rPr>
              <a:t>'co-visioning and joint scoping' exercise to align on delivery </a:t>
            </a:r>
            <a:r>
              <a:rPr lang="en-US" sz="1400" dirty="0">
                <a:latin typeface="Arial" panose="020B0604020202020204" pitchFamily="34" charset="0"/>
                <a:cs typeface="Arial" panose="020B0604020202020204" pitchFamily="34" charset="0"/>
              </a:rPr>
              <a:t>activities, and identify any support required.</a:t>
            </a:r>
            <a:endParaRPr lang="en-GB" sz="1400" dirty="0">
              <a:latin typeface="Arial" panose="020B0604020202020204" pitchFamily="34" charset="0"/>
              <a:cs typeface="Arial" panose="020B0604020202020204" pitchFamily="34" charset="0"/>
            </a:endParaRPr>
          </a:p>
        </p:txBody>
      </p:sp>
      <p:sp>
        <p:nvSpPr>
          <p:cNvPr id="4" name="Slide Number Placeholder 4">
            <a:extLst>
              <a:ext uri="{FF2B5EF4-FFF2-40B4-BE49-F238E27FC236}">
                <a16:creationId xmlns:a16="http://schemas.microsoft.com/office/drawing/2014/main" id="{A7CA8D12-EDBC-401F-B027-8261A352F8BF}"/>
              </a:ext>
            </a:extLst>
          </p:cNvPr>
          <p:cNvSpPr txBox="1">
            <a:spLocks/>
          </p:cNvSpPr>
          <p:nvPr/>
        </p:nvSpPr>
        <p:spPr>
          <a:xfrm>
            <a:off x="477017" y="6283557"/>
            <a:ext cx="360363" cy="360363"/>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19</a:t>
            </a:fld>
            <a:endParaRPr lang="en-US" dirty="0"/>
          </a:p>
        </p:txBody>
      </p:sp>
    </p:spTree>
    <p:extLst>
      <p:ext uri="{BB962C8B-B14F-4D97-AF65-F5344CB8AC3E}">
        <p14:creationId xmlns:p14="http://schemas.microsoft.com/office/powerpoint/2010/main" val="2024396051"/>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59BA897-1B6D-4C56-8EE8-FDFB3ED883D5}"/>
              </a:ext>
            </a:extLst>
          </p:cNvPr>
          <p:cNvSpPr>
            <a:spLocks noGrp="1"/>
          </p:cNvSpPr>
          <p:nvPr>
            <p:ph type="body" sz="quarter" idx="16"/>
          </p:nvPr>
        </p:nvSpPr>
        <p:spPr>
          <a:xfrm>
            <a:off x="359999" y="1361872"/>
            <a:ext cx="5564148" cy="4694390"/>
          </a:xfrm>
        </p:spPr>
        <p:txBody>
          <a:bodyPr/>
          <a:lstStyle/>
          <a:p>
            <a:r>
              <a:rPr lang="en-CA" b="1" dirty="0"/>
              <a:t>Be a Data Centric Organisation</a:t>
            </a:r>
          </a:p>
          <a:p>
            <a:pPr marL="285750" indent="-285750">
              <a:buFont typeface="Arial" panose="020B0604020202020204" pitchFamily="34" charset="0"/>
              <a:buChar char="•"/>
            </a:pPr>
            <a:r>
              <a:rPr lang="en-CA" dirty="0"/>
              <a:t>Using data beyond dashboard and reporting</a:t>
            </a:r>
            <a:endParaRPr lang="en-CA" b="1" dirty="0"/>
          </a:p>
          <a:p>
            <a:pPr marL="285750" indent="-285750">
              <a:buFont typeface="Arial" panose="020B0604020202020204" pitchFamily="34" charset="0"/>
              <a:buChar char="•"/>
            </a:pPr>
            <a:r>
              <a:rPr lang="en-CA" dirty="0"/>
              <a:t>Industrialising AI at scale and making data-driven decision </a:t>
            </a:r>
          </a:p>
          <a:p>
            <a:pPr marL="285750" indent="-285750">
              <a:buFont typeface="Wingdings" panose="05000000000000000000" pitchFamily="2" charset="2"/>
              <a:buChar char="Ø"/>
            </a:pPr>
            <a:r>
              <a:rPr lang="en-CA" dirty="0"/>
              <a:t>Increase sales, reduce costs, improve operation efficiency and provide better customer experience</a:t>
            </a:r>
          </a:p>
          <a:p>
            <a:r>
              <a:rPr lang="en-CA" b="1" dirty="0"/>
              <a:t>How?</a:t>
            </a:r>
          </a:p>
          <a:p>
            <a:pPr marL="285750" indent="-285750">
              <a:buFont typeface="Arial" panose="020B0604020202020204" pitchFamily="34" charset="0"/>
              <a:buChar char="•"/>
            </a:pPr>
            <a:r>
              <a:rPr lang="en-CA" dirty="0"/>
              <a:t>Improve Data Scope in Data Platform</a:t>
            </a:r>
            <a:endParaRPr lang="en-CA" i="1" dirty="0"/>
          </a:p>
          <a:p>
            <a:pPr marL="285750" indent="-285750">
              <a:buFont typeface="Arial" panose="020B0604020202020204" pitchFamily="34" charset="0"/>
              <a:buChar char="•"/>
            </a:pPr>
            <a:r>
              <a:rPr lang="en-CA" dirty="0"/>
              <a:t>Make Data Available in Real-time</a:t>
            </a:r>
            <a:endParaRPr lang="en-CA" i="1" dirty="0"/>
          </a:p>
          <a:p>
            <a:pPr marL="285750" indent="-285750">
              <a:buFont typeface="Arial" panose="020B0604020202020204" pitchFamily="34" charset="0"/>
              <a:buChar char="•"/>
            </a:pPr>
            <a:r>
              <a:rPr lang="en-CA" dirty="0"/>
              <a:t>Improve Data Quality</a:t>
            </a:r>
            <a:endParaRPr lang="en-CA" i="1" dirty="0"/>
          </a:p>
          <a:p>
            <a:pPr marL="285750" indent="-285750">
              <a:buFont typeface="Arial" panose="020B0604020202020204" pitchFamily="34" charset="0"/>
              <a:buChar char="•"/>
            </a:pPr>
            <a:r>
              <a:rPr lang="en-CA" dirty="0"/>
              <a:t>Access Data Easily via Self-serve BI</a:t>
            </a:r>
          </a:p>
          <a:p>
            <a:pPr marL="285750" indent="-285750">
              <a:buFont typeface="Arial" panose="020B0604020202020204" pitchFamily="34" charset="0"/>
              <a:buChar char="•"/>
            </a:pPr>
            <a:r>
              <a:rPr lang="en-CA" dirty="0"/>
              <a:t>Bring benefits of AI</a:t>
            </a:r>
          </a:p>
          <a:p>
            <a:pPr marL="285750" indent="-285750">
              <a:buFont typeface="Arial" panose="020B0604020202020204" pitchFamily="34" charset="0"/>
              <a:buChar char="•"/>
            </a:pPr>
            <a:endParaRPr lang="en-US" b="1" dirty="0"/>
          </a:p>
        </p:txBody>
      </p:sp>
      <p:sp>
        <p:nvSpPr>
          <p:cNvPr id="4" name="Text Placeholder 3">
            <a:extLst>
              <a:ext uri="{FF2B5EF4-FFF2-40B4-BE49-F238E27FC236}">
                <a16:creationId xmlns:a16="http://schemas.microsoft.com/office/drawing/2014/main" id="{CC7D1E1C-E276-44F3-B3CC-BD4FF446A581}"/>
              </a:ext>
            </a:extLst>
          </p:cNvPr>
          <p:cNvSpPr>
            <a:spLocks noGrp="1"/>
          </p:cNvSpPr>
          <p:nvPr>
            <p:ph type="body" sz="quarter" idx="10"/>
          </p:nvPr>
        </p:nvSpPr>
        <p:spPr/>
        <p:txBody>
          <a:bodyPr/>
          <a:lstStyle/>
          <a:p>
            <a:r>
              <a:rPr lang="en-US" dirty="0"/>
              <a:t>Our Data Vision</a:t>
            </a:r>
          </a:p>
        </p:txBody>
      </p:sp>
      <p:pic>
        <p:nvPicPr>
          <p:cNvPr id="7" name="Picture 6">
            <a:extLst>
              <a:ext uri="{FF2B5EF4-FFF2-40B4-BE49-F238E27FC236}">
                <a16:creationId xmlns:a16="http://schemas.microsoft.com/office/drawing/2014/main" id="{7F3EA863-06CA-4D0E-B9CC-903C7EEB1983}"/>
              </a:ext>
            </a:extLst>
          </p:cNvPr>
          <p:cNvPicPr/>
          <p:nvPr/>
        </p:nvPicPr>
        <p:blipFill rotWithShape="1">
          <a:blip r:embed="rId2" cstate="print">
            <a:extLst>
              <a:ext uri="{28A0092B-C50C-407E-A947-70E740481C1C}">
                <a14:useLocalDpi xmlns:a14="http://schemas.microsoft.com/office/drawing/2010/main" val="0"/>
              </a:ext>
            </a:extLst>
          </a:blip>
          <a:srcRect l="8215" t="9594" r="7744" b="8916"/>
          <a:stretch/>
        </p:blipFill>
        <p:spPr bwMode="auto">
          <a:xfrm>
            <a:off x="6267855" y="1361872"/>
            <a:ext cx="4389120" cy="43891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5215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40001"/>
            <a:ext cx="11472000" cy="402392"/>
          </a:xfrm>
        </p:spPr>
        <p:txBody>
          <a:bodyPr>
            <a:noAutofit/>
          </a:bodyPr>
          <a:lstStyle/>
          <a:p>
            <a:r>
              <a:rPr lang="en-GB" sz="2200" dirty="0"/>
              <a:t>An integrated experience aligns with our Ascend growth expectations</a:t>
            </a:r>
          </a:p>
        </p:txBody>
      </p:sp>
      <p:sp>
        <p:nvSpPr>
          <p:cNvPr id="21" name="Title 1"/>
          <p:cNvSpPr txBox="1">
            <a:spLocks/>
          </p:cNvSpPr>
          <p:nvPr/>
        </p:nvSpPr>
        <p:spPr>
          <a:xfrm>
            <a:off x="360000" y="942393"/>
            <a:ext cx="11472000" cy="402392"/>
          </a:xfrm>
          <a:prstGeom prst="rect">
            <a:avLst/>
          </a:prstGeom>
        </p:spPr>
        <p:txBody>
          <a:bodyPr vert="horz" lIns="91440" tIns="45720" rIns="91440" bIns="45720" rtlCol="0" anchor="t">
            <a:noAutofit/>
          </a:bodyPr>
          <a:lst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a:lstStyle>
          <a:p>
            <a:pPr lvl="0">
              <a:defRPr/>
            </a:pPr>
            <a:r>
              <a:rPr lang="en-GB" sz="1400" dirty="0">
                <a:solidFill>
                  <a:srgbClr val="303D48"/>
                </a:solidFill>
              </a:rPr>
              <a:t>Delivering our in-market offerings through an integrated digital experience enables us to drive deeper engagement with users and fully deliver on our brand promise. </a:t>
            </a:r>
          </a:p>
        </p:txBody>
      </p:sp>
      <p:cxnSp>
        <p:nvCxnSpPr>
          <p:cNvPr id="54" name="Straight Connector 53"/>
          <p:cNvCxnSpPr/>
          <p:nvPr/>
        </p:nvCxnSpPr>
        <p:spPr>
          <a:xfrm>
            <a:off x="559885" y="2126973"/>
            <a:ext cx="4701277"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5940AA9-D712-4D99-B5B2-3735462961A3}"/>
              </a:ext>
            </a:extLst>
          </p:cNvPr>
          <p:cNvSpPr txBox="1"/>
          <p:nvPr/>
        </p:nvSpPr>
        <p:spPr>
          <a:xfrm>
            <a:off x="6096000" y="2502476"/>
            <a:ext cx="5120565" cy="3108543"/>
          </a:xfrm>
          <a:prstGeom prst="rect">
            <a:avLst/>
          </a:prstGeom>
          <a:noFill/>
        </p:spPr>
        <p:txBody>
          <a:bodyPr wrap="square" rtlCol="0">
            <a:spAutoFit/>
          </a:bodyPr>
          <a:lstStyle/>
          <a:p>
            <a:pPr marL="268287"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303D48"/>
              </a:solidFill>
              <a:effectLst/>
              <a:uLnTx/>
              <a:uFillTx/>
              <a:latin typeface="Arial" panose="020B0604020202020204"/>
              <a:ea typeface="+mn-ea"/>
              <a:cs typeface="+mn-cs"/>
            </a:endParaRPr>
          </a:p>
          <a:p>
            <a:pPr marL="554037"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3D48"/>
                </a:solidFill>
                <a:effectLst/>
                <a:uLnTx/>
                <a:uFillTx/>
                <a:latin typeface="Arial" panose="020B0604020202020204"/>
                <a:ea typeface="+mn-ea"/>
                <a:cs typeface="+mn-cs"/>
              </a:rPr>
              <a:t>Accelerate our leadership position </a:t>
            </a:r>
            <a:r>
              <a:rPr kumimoji="0" lang="en-US" sz="1400" b="0" i="0" u="none" strike="noStrike" kern="1200" cap="none" spc="0" normalizeH="0" baseline="0" noProof="0" dirty="0">
                <a:ln>
                  <a:noFill/>
                </a:ln>
                <a:solidFill>
                  <a:srgbClr val="303D48"/>
                </a:solidFill>
                <a:effectLst/>
                <a:uLnTx/>
                <a:uFillTx/>
                <a:latin typeface="Arial" panose="020B0604020202020204"/>
                <a:ea typeface="+mn-ea"/>
                <a:cs typeface="+mn-cs"/>
              </a:rPr>
              <a:t>by meeting the needs of (mass) affluent consumers</a:t>
            </a:r>
          </a:p>
          <a:p>
            <a:pPr marL="625475" marR="0" lvl="0" indent="-3571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303D48"/>
              </a:solidFill>
              <a:effectLst/>
              <a:uLnTx/>
              <a:uFillTx/>
              <a:latin typeface="Arial" panose="020B0604020202020204"/>
              <a:ea typeface="+mn-ea"/>
              <a:cs typeface="+mn-cs"/>
            </a:endParaRPr>
          </a:p>
          <a:p>
            <a:pPr marL="554037"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400" b="1" i="0" u="none" strike="noStrike" kern="1200" cap="none" spc="0" normalizeH="0" baseline="0" noProof="0" dirty="0">
                <a:ln>
                  <a:noFill/>
                </a:ln>
                <a:solidFill>
                  <a:srgbClr val="303D48"/>
                </a:solidFill>
                <a:effectLst/>
                <a:uLnTx/>
                <a:uFillTx/>
                <a:latin typeface="Arial" panose="020B0604020202020204"/>
                <a:ea typeface="+mn-ea"/>
                <a:cs typeface="+mn-cs"/>
              </a:rPr>
              <a:t>Delivers on our PEP framework </a:t>
            </a:r>
            <a:r>
              <a:rPr kumimoji="0" lang="en-GB" sz="1400" b="0" i="0" u="none" strike="noStrike" kern="1200" cap="none" spc="0" normalizeH="0" baseline="0" noProof="0" dirty="0">
                <a:ln>
                  <a:noFill/>
                </a:ln>
                <a:solidFill>
                  <a:srgbClr val="303D48"/>
                </a:solidFill>
                <a:effectLst/>
                <a:uLnTx/>
                <a:uFillTx/>
                <a:latin typeface="Arial" panose="020B0604020202020204"/>
                <a:ea typeface="+mn-ea"/>
                <a:cs typeface="+mn-cs"/>
              </a:rPr>
              <a:t>so that we can compete through differentiated &amp; compelling integrated protection propositions</a:t>
            </a:r>
          </a:p>
          <a:p>
            <a:pPr marL="554037"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303D48"/>
              </a:solidFill>
              <a:effectLst/>
              <a:uLnTx/>
              <a:uFillTx/>
              <a:latin typeface="Arial" panose="020B0604020202020204"/>
              <a:ea typeface="+mn-ea"/>
              <a:cs typeface="+mn-cs"/>
            </a:endParaRPr>
          </a:p>
          <a:p>
            <a:pPr marL="554037"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3D48"/>
                </a:solidFill>
                <a:effectLst/>
                <a:uLnTx/>
                <a:uFillTx/>
                <a:latin typeface="Arial" panose="020B0604020202020204"/>
                <a:ea typeface="+mn-ea"/>
                <a:cs typeface="+mn-cs"/>
              </a:rPr>
              <a:t>Better engages our customers </a:t>
            </a:r>
            <a:r>
              <a:rPr kumimoji="0" lang="en-US" sz="1400" b="0" i="0" u="none" strike="noStrike" kern="1200" cap="none" spc="0" normalizeH="0" baseline="0" noProof="0" dirty="0">
                <a:ln>
                  <a:noFill/>
                </a:ln>
                <a:solidFill>
                  <a:srgbClr val="303D48"/>
                </a:solidFill>
                <a:effectLst/>
                <a:uLnTx/>
                <a:uFillTx/>
                <a:latin typeface="Arial" panose="020B0604020202020204"/>
                <a:ea typeface="+mn-ea"/>
                <a:cs typeface="+mn-cs"/>
              </a:rPr>
              <a:t>through an elevated experience that delivers the breadth of our ecosystem services and drives better shared-value outcomes</a:t>
            </a:r>
          </a:p>
          <a:p>
            <a:pPr marL="554037"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400" b="0" i="0" u="none" strike="noStrike" kern="1200" cap="none" spc="0" normalizeH="0" baseline="0" noProof="0" dirty="0">
              <a:ln>
                <a:noFill/>
              </a:ln>
              <a:solidFill>
                <a:srgbClr val="303D48"/>
              </a:solidFill>
              <a:effectLst/>
              <a:uLnTx/>
              <a:uFillTx/>
              <a:latin typeface="Arial" panose="020B0604020202020204"/>
              <a:ea typeface="+mn-ea"/>
              <a:cs typeface="+mn-cs"/>
            </a:endParaRPr>
          </a:p>
          <a:p>
            <a:pPr marL="554037"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303D48"/>
                </a:solidFill>
                <a:effectLst/>
                <a:uLnTx/>
                <a:uFillTx/>
                <a:latin typeface="Arial" panose="020B0604020202020204"/>
                <a:ea typeface="+mn-ea"/>
                <a:cs typeface="+mn-cs"/>
              </a:rPr>
              <a:t>Acquire new user segments</a:t>
            </a:r>
            <a:r>
              <a:rPr kumimoji="0" lang="en-US" sz="1400" b="0" i="0" u="none" strike="noStrike" kern="1200" cap="none" spc="0" normalizeH="0" baseline="0" noProof="0" dirty="0">
                <a:ln>
                  <a:noFill/>
                </a:ln>
                <a:solidFill>
                  <a:srgbClr val="303D48"/>
                </a:solidFill>
                <a:effectLst/>
                <a:uLnTx/>
                <a:uFillTx/>
                <a:latin typeface="Arial" panose="020B0604020202020204"/>
                <a:ea typeface="+mn-ea"/>
                <a:cs typeface="+mn-cs"/>
              </a:rPr>
              <a:t>, and bring them into our ecosystem</a:t>
            </a:r>
            <a:endParaRPr kumimoji="0" lang="en-GB" sz="1400" b="0" i="0" u="none" strike="noStrike" kern="1200" cap="none" spc="0" normalizeH="0" baseline="0" noProof="0" dirty="0">
              <a:ln>
                <a:noFill/>
              </a:ln>
              <a:solidFill>
                <a:srgbClr val="303D48"/>
              </a:solidFill>
              <a:effectLst/>
              <a:uLnTx/>
              <a:uFillTx/>
              <a:latin typeface="Arial" panose="020B0604020202020204"/>
              <a:ea typeface="+mn-ea"/>
              <a:cs typeface="+mn-cs"/>
            </a:endParaRPr>
          </a:p>
        </p:txBody>
      </p:sp>
      <p:sp>
        <p:nvSpPr>
          <p:cNvPr id="56" name="Oval 55">
            <a:extLst>
              <a:ext uri="{FF2B5EF4-FFF2-40B4-BE49-F238E27FC236}">
                <a16:creationId xmlns:a16="http://schemas.microsoft.com/office/drawing/2014/main" id="{D880470A-C108-4F09-A3F1-396A9937FB96}"/>
              </a:ext>
            </a:extLst>
          </p:cNvPr>
          <p:cNvSpPr/>
          <p:nvPr/>
        </p:nvSpPr>
        <p:spPr>
          <a:xfrm>
            <a:off x="1293487" y="2539020"/>
            <a:ext cx="3060000" cy="3060000"/>
          </a:xfrm>
          <a:prstGeom prst="ellipse">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03D48"/>
              </a:solidFill>
              <a:effectLst/>
              <a:uLnTx/>
              <a:uFillTx/>
              <a:latin typeface="Arial" panose="020B0604020202020204"/>
              <a:ea typeface="+mn-ea"/>
              <a:cs typeface="+mn-cs"/>
            </a:endParaRPr>
          </a:p>
        </p:txBody>
      </p:sp>
      <p:sp>
        <p:nvSpPr>
          <p:cNvPr id="57" name="TextBox 56">
            <a:extLst>
              <a:ext uri="{FF2B5EF4-FFF2-40B4-BE49-F238E27FC236}">
                <a16:creationId xmlns:a16="http://schemas.microsoft.com/office/drawing/2014/main" id="{AA765B58-B9F1-4E41-94F9-68E0E004A10C}"/>
              </a:ext>
            </a:extLst>
          </p:cNvPr>
          <p:cNvSpPr txBox="1"/>
          <p:nvPr/>
        </p:nvSpPr>
        <p:spPr>
          <a:xfrm>
            <a:off x="457706" y="4790466"/>
            <a:ext cx="958911" cy="35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Insurance Servicing</a:t>
            </a:r>
            <a:endParaRPr kumimoji="0" lang="en-US"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58" name="TextBox 57">
            <a:extLst>
              <a:ext uri="{FF2B5EF4-FFF2-40B4-BE49-F238E27FC236}">
                <a16:creationId xmlns:a16="http://schemas.microsoft.com/office/drawing/2014/main" id="{63CD9CD1-01D9-4673-831C-5462C7E527AA}"/>
              </a:ext>
            </a:extLst>
          </p:cNvPr>
          <p:cNvSpPr txBox="1"/>
          <p:nvPr/>
        </p:nvSpPr>
        <p:spPr>
          <a:xfrm>
            <a:off x="569449" y="3101393"/>
            <a:ext cx="958911" cy="2201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AIA Vitality</a:t>
            </a:r>
            <a:endParaRPr kumimoji="0" lang="en-US"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59" name="TextBox 58">
            <a:extLst>
              <a:ext uri="{FF2B5EF4-FFF2-40B4-BE49-F238E27FC236}">
                <a16:creationId xmlns:a16="http://schemas.microsoft.com/office/drawing/2014/main" id="{D619B901-EA09-481E-AC1F-3C9150E4CA19}"/>
              </a:ext>
            </a:extLst>
          </p:cNvPr>
          <p:cNvSpPr txBox="1"/>
          <p:nvPr/>
        </p:nvSpPr>
        <p:spPr>
          <a:xfrm>
            <a:off x="4303967" y="3011423"/>
            <a:ext cx="95891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Best-in-class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Features</a:t>
            </a:r>
            <a:endParaRPr kumimoji="0" lang="en-US"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60" name="TextBox 59">
            <a:extLst>
              <a:ext uri="{FF2B5EF4-FFF2-40B4-BE49-F238E27FC236}">
                <a16:creationId xmlns:a16="http://schemas.microsoft.com/office/drawing/2014/main" id="{E9F8A413-5CEB-432D-92A1-02CA7A1D1A8E}"/>
              </a:ext>
            </a:extLst>
          </p:cNvPr>
          <p:cNvSpPr txBox="1"/>
          <p:nvPr/>
        </p:nvSpPr>
        <p:spPr>
          <a:xfrm>
            <a:off x="4387218" y="4769299"/>
            <a:ext cx="13114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Integrated Customer Journeys</a:t>
            </a:r>
            <a:endParaRPr kumimoji="0" lang="en-US"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grpSp>
        <p:nvGrpSpPr>
          <p:cNvPr id="10" name="Group 9"/>
          <p:cNvGrpSpPr/>
          <p:nvPr/>
        </p:nvGrpSpPr>
        <p:grpSpPr>
          <a:xfrm>
            <a:off x="1010573" y="4153508"/>
            <a:ext cx="612000" cy="622731"/>
            <a:chOff x="795583" y="3811289"/>
            <a:chExt cx="612000" cy="622731"/>
          </a:xfrm>
        </p:grpSpPr>
        <p:sp>
          <p:nvSpPr>
            <p:cNvPr id="62" name="Oval 61">
              <a:extLst>
                <a:ext uri="{FF2B5EF4-FFF2-40B4-BE49-F238E27FC236}">
                  <a16:creationId xmlns:a16="http://schemas.microsoft.com/office/drawing/2014/main" id="{AE51435E-A9B2-4DE2-AED2-598F679341EC}"/>
                </a:ext>
              </a:extLst>
            </p:cNvPr>
            <p:cNvSpPr/>
            <p:nvPr/>
          </p:nvSpPr>
          <p:spPr>
            <a:xfrm>
              <a:off x="795583" y="3811289"/>
              <a:ext cx="612000" cy="62273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4" name="Picture 63">
              <a:extLst>
                <a:ext uri="{FF2B5EF4-FFF2-40B4-BE49-F238E27FC236}">
                  <a16:creationId xmlns:a16="http://schemas.microsoft.com/office/drawing/2014/main" id="{56C2E4FF-CF0F-4C3B-89C2-9DBC43B8842F}"/>
                </a:ext>
              </a:extLst>
            </p:cNvPr>
            <p:cNvPicPr>
              <a:picLocks noChangeAspect="1"/>
            </p:cNvPicPr>
            <p:nvPr/>
          </p:nvPicPr>
          <p:blipFill>
            <a:blip r:embed="rId2">
              <a:duotone>
                <a:schemeClr val="accent1">
                  <a:shade val="45000"/>
                  <a:satMod val="135000"/>
                </a:schemeClr>
                <a:prstClr val="white"/>
              </a:duotone>
            </a:blip>
            <a:stretch>
              <a:fillRect/>
            </a:stretch>
          </p:blipFill>
          <p:spPr>
            <a:xfrm>
              <a:off x="943410" y="3963897"/>
              <a:ext cx="316346" cy="317513"/>
            </a:xfrm>
            <a:prstGeom prst="rect">
              <a:avLst/>
            </a:prstGeom>
          </p:spPr>
        </p:pic>
      </p:grpSp>
      <p:grpSp>
        <p:nvGrpSpPr>
          <p:cNvPr id="4" name="Group 3"/>
          <p:cNvGrpSpPr/>
          <p:nvPr/>
        </p:nvGrpSpPr>
        <p:grpSpPr>
          <a:xfrm>
            <a:off x="1301409" y="2700058"/>
            <a:ext cx="612000" cy="622731"/>
            <a:chOff x="1301409" y="2625458"/>
            <a:chExt cx="612000" cy="622731"/>
          </a:xfrm>
        </p:grpSpPr>
        <p:sp>
          <p:nvSpPr>
            <p:cNvPr id="61" name="Oval 60">
              <a:extLst>
                <a:ext uri="{FF2B5EF4-FFF2-40B4-BE49-F238E27FC236}">
                  <a16:creationId xmlns:a16="http://schemas.microsoft.com/office/drawing/2014/main" id="{04248789-B3E3-46D0-B257-215CE04E4016}"/>
                </a:ext>
              </a:extLst>
            </p:cNvPr>
            <p:cNvSpPr/>
            <p:nvPr/>
          </p:nvSpPr>
          <p:spPr>
            <a:xfrm>
              <a:off x="1301409" y="2625458"/>
              <a:ext cx="612000" cy="62273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5" name="Picture 64">
              <a:extLst>
                <a:ext uri="{FF2B5EF4-FFF2-40B4-BE49-F238E27FC236}">
                  <a16:creationId xmlns:a16="http://schemas.microsoft.com/office/drawing/2014/main" id="{22F19CB3-E39D-4C1D-B305-5FC8A925D281}"/>
                </a:ext>
              </a:extLst>
            </p:cNvPr>
            <p:cNvPicPr>
              <a:picLocks noChangeAspect="1"/>
            </p:cNvPicPr>
            <p:nvPr/>
          </p:nvPicPr>
          <p:blipFill rotWithShape="1">
            <a:blip r:embed="rId3"/>
            <a:srcRect l="8656" r="7190"/>
            <a:stretch/>
          </p:blipFill>
          <p:spPr>
            <a:xfrm>
              <a:off x="1410021" y="2763721"/>
              <a:ext cx="394776" cy="346205"/>
            </a:xfrm>
            <a:prstGeom prst="rect">
              <a:avLst/>
            </a:prstGeom>
            <a:noFill/>
            <a:ln>
              <a:noFill/>
            </a:ln>
          </p:spPr>
        </p:pic>
      </p:grpSp>
      <p:sp>
        <p:nvSpPr>
          <p:cNvPr id="66" name="TextBox 65">
            <a:extLst>
              <a:ext uri="{FF2B5EF4-FFF2-40B4-BE49-F238E27FC236}">
                <a16:creationId xmlns:a16="http://schemas.microsoft.com/office/drawing/2014/main" id="{38041634-F197-417E-8C46-4892C770D8EC}"/>
              </a:ext>
            </a:extLst>
          </p:cNvPr>
          <p:cNvSpPr txBox="1"/>
          <p:nvPr/>
        </p:nvSpPr>
        <p:spPr>
          <a:xfrm>
            <a:off x="1395927" y="1865363"/>
            <a:ext cx="2886881" cy="52322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31145"/>
                </a:solidFill>
                <a:effectLst/>
                <a:uLnTx/>
                <a:uFillTx/>
                <a:latin typeface="Arial" panose="020B0604020202020204" pitchFamily="34" charset="0"/>
                <a:ea typeface="+mn-ea"/>
                <a:cs typeface="Arial" panose="020B0604020202020204" pitchFamily="34" charset="0"/>
              </a:rPr>
              <a:t>Delivering an Integrated Digital Experience for our users</a:t>
            </a:r>
            <a:endParaRPr kumimoji="0" lang="en-GB" sz="1400" b="1" i="0" u="none" strike="noStrike" kern="1200" cap="none" spc="0" normalizeH="0" baseline="0" noProof="0" dirty="0">
              <a:ln>
                <a:noFill/>
              </a:ln>
              <a:solidFill>
                <a:srgbClr val="D31145"/>
              </a:solidFill>
              <a:effectLst/>
              <a:uLnTx/>
              <a:uFillTx/>
              <a:latin typeface="Arial" panose="020B0604020202020204" pitchFamily="34" charset="0"/>
              <a:ea typeface="+mn-ea"/>
              <a:cs typeface="Arial" panose="020B0604020202020204" pitchFamily="34" charset="0"/>
            </a:endParaRPr>
          </a:p>
        </p:txBody>
      </p:sp>
      <p:grpSp>
        <p:nvGrpSpPr>
          <p:cNvPr id="3" name="Group 2"/>
          <p:cNvGrpSpPr/>
          <p:nvPr/>
        </p:nvGrpSpPr>
        <p:grpSpPr>
          <a:xfrm>
            <a:off x="3552675" y="2700058"/>
            <a:ext cx="612000" cy="622731"/>
            <a:chOff x="3552675" y="2700058"/>
            <a:chExt cx="612000" cy="622731"/>
          </a:xfrm>
        </p:grpSpPr>
        <p:sp>
          <p:nvSpPr>
            <p:cNvPr id="63" name="Oval 62">
              <a:extLst>
                <a:ext uri="{FF2B5EF4-FFF2-40B4-BE49-F238E27FC236}">
                  <a16:creationId xmlns:a16="http://schemas.microsoft.com/office/drawing/2014/main" id="{B0769F40-837E-4656-9149-0C0C49AAA500}"/>
                </a:ext>
              </a:extLst>
            </p:cNvPr>
            <p:cNvSpPr/>
            <p:nvPr/>
          </p:nvSpPr>
          <p:spPr>
            <a:xfrm>
              <a:off x="3552675" y="2700058"/>
              <a:ext cx="612000" cy="62273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68" name="Picture 67">
              <a:extLst>
                <a:ext uri="{FF2B5EF4-FFF2-40B4-BE49-F238E27FC236}">
                  <a16:creationId xmlns:a16="http://schemas.microsoft.com/office/drawing/2014/main" id="{8266B238-EA18-4030-B39F-BEE5977773A7}"/>
                </a:ext>
              </a:extLst>
            </p:cNvPr>
            <p:cNvPicPr>
              <a:picLocks noChangeAspect="1"/>
            </p:cNvPicPr>
            <p:nvPr/>
          </p:nvPicPr>
          <p:blipFill>
            <a:blip r:embed="rId4">
              <a:duotone>
                <a:schemeClr val="accent1">
                  <a:shade val="45000"/>
                  <a:satMod val="135000"/>
                </a:schemeClr>
                <a:prstClr val="white"/>
              </a:duotone>
            </a:blip>
            <a:stretch>
              <a:fillRect/>
            </a:stretch>
          </p:blipFill>
          <p:spPr>
            <a:xfrm>
              <a:off x="3662515" y="2814540"/>
              <a:ext cx="392320" cy="393766"/>
            </a:xfrm>
            <a:prstGeom prst="rect">
              <a:avLst/>
            </a:prstGeom>
          </p:spPr>
        </p:pic>
      </p:grpSp>
      <p:sp>
        <p:nvSpPr>
          <p:cNvPr id="69" name="Oval 68">
            <a:extLst>
              <a:ext uri="{FF2B5EF4-FFF2-40B4-BE49-F238E27FC236}">
                <a16:creationId xmlns:a16="http://schemas.microsoft.com/office/drawing/2014/main" id="{B0769F40-837E-4656-9149-0C0C49AAA500}"/>
              </a:ext>
            </a:extLst>
          </p:cNvPr>
          <p:cNvSpPr/>
          <p:nvPr/>
        </p:nvSpPr>
        <p:spPr>
          <a:xfrm>
            <a:off x="2517487" y="5118457"/>
            <a:ext cx="612000" cy="62273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70" name="Picture 69">
            <a:extLst>
              <a:ext uri="{FF2B5EF4-FFF2-40B4-BE49-F238E27FC236}">
                <a16:creationId xmlns:a16="http://schemas.microsoft.com/office/drawing/2014/main" id="{DD85DFE3-A2C9-4D2C-B028-0F4C49E92E8B}"/>
              </a:ext>
            </a:extLst>
          </p:cNvPr>
          <p:cNvPicPr>
            <a:picLocks noChangeAspect="1"/>
          </p:cNvPicPr>
          <p:nvPr/>
        </p:nvPicPr>
        <p:blipFill>
          <a:blip r:embed="rId5">
            <a:duotone>
              <a:schemeClr val="accent1">
                <a:shade val="45000"/>
                <a:satMod val="135000"/>
              </a:schemeClr>
              <a:prstClr val="white"/>
            </a:duotone>
          </a:blip>
          <a:stretch>
            <a:fillRect/>
          </a:stretch>
        </p:blipFill>
        <p:spPr>
          <a:xfrm>
            <a:off x="2649710" y="5255406"/>
            <a:ext cx="347554" cy="348835"/>
          </a:xfrm>
          <a:prstGeom prst="rect">
            <a:avLst/>
          </a:prstGeom>
        </p:spPr>
      </p:pic>
      <p:pic>
        <p:nvPicPr>
          <p:cNvPr id="71" name="Picture 70">
            <a:extLst>
              <a:ext uri="{FF2B5EF4-FFF2-40B4-BE49-F238E27FC236}">
                <a16:creationId xmlns:a16="http://schemas.microsoft.com/office/drawing/2014/main" id="{36A57DDE-E31E-405A-B662-5E3903545DD5}"/>
              </a:ext>
            </a:extLst>
          </p:cNvPr>
          <p:cNvPicPr>
            <a:picLocks noChangeAspect="1"/>
          </p:cNvPicPr>
          <p:nvPr/>
        </p:nvPicPr>
        <p:blipFill>
          <a:blip r:embed="rId6"/>
          <a:stretch>
            <a:fillRect/>
          </a:stretch>
        </p:blipFill>
        <p:spPr>
          <a:xfrm>
            <a:off x="2326008" y="3046687"/>
            <a:ext cx="994958" cy="1934265"/>
          </a:xfrm>
          <a:prstGeom prst="roundRect">
            <a:avLst>
              <a:gd name="adj" fmla="val 16667"/>
            </a:avLst>
          </a:prstGeom>
          <a:ln>
            <a:noFill/>
          </a:ln>
          <a:effectLst/>
          <a:scene3d>
            <a:camera prst="orthographicFront"/>
            <a:lightRig rig="contrasting" dir="t">
              <a:rot lat="0" lon="0" rev="4200000"/>
            </a:lightRig>
          </a:scene3d>
          <a:sp3d prstMaterial="plastic">
            <a:bevelT w="381000" h="114300" prst="relaxedInset"/>
            <a:contourClr>
              <a:srgbClr val="969696"/>
            </a:contourClr>
          </a:sp3d>
        </p:spPr>
      </p:pic>
      <p:sp>
        <p:nvSpPr>
          <p:cNvPr id="72" name="TextBox 71">
            <a:extLst>
              <a:ext uri="{FF2B5EF4-FFF2-40B4-BE49-F238E27FC236}">
                <a16:creationId xmlns:a16="http://schemas.microsoft.com/office/drawing/2014/main" id="{D619B901-EA09-481E-AC1F-3C9150E4CA19}"/>
              </a:ext>
            </a:extLst>
          </p:cNvPr>
          <p:cNvSpPr txBox="1"/>
          <p:nvPr/>
        </p:nvSpPr>
        <p:spPr>
          <a:xfrm>
            <a:off x="2344032" y="5784635"/>
            <a:ext cx="95891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TDA Enablement</a:t>
            </a:r>
            <a:endParaRPr kumimoji="0" lang="en-US" sz="10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cxnSp>
        <p:nvCxnSpPr>
          <p:cNvPr id="73" name="Straight Connector 72"/>
          <p:cNvCxnSpPr/>
          <p:nvPr/>
        </p:nvCxnSpPr>
        <p:spPr>
          <a:xfrm>
            <a:off x="6430582" y="2126973"/>
            <a:ext cx="4701277"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8041634-F197-417E-8C46-4892C770D8EC}"/>
              </a:ext>
            </a:extLst>
          </p:cNvPr>
          <p:cNvSpPr txBox="1"/>
          <p:nvPr/>
        </p:nvSpPr>
        <p:spPr>
          <a:xfrm>
            <a:off x="8047499" y="1973085"/>
            <a:ext cx="1467443" cy="30777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D31145"/>
                </a:solidFill>
                <a:effectLst/>
                <a:uLnTx/>
                <a:uFillTx/>
                <a:latin typeface="Arial" panose="020B0604020202020204" pitchFamily="34" charset="0"/>
                <a:ea typeface="+mn-ea"/>
                <a:cs typeface="Arial" panose="020B0604020202020204" pitchFamily="34" charset="0"/>
              </a:rPr>
              <a:t>Enables Us To</a:t>
            </a:r>
            <a:endParaRPr kumimoji="0" lang="en-GB" sz="1400" b="1" i="0" u="none" strike="noStrike" kern="1200" cap="none" spc="0" normalizeH="0" baseline="0" noProof="0" dirty="0">
              <a:ln>
                <a:noFill/>
              </a:ln>
              <a:solidFill>
                <a:srgbClr val="D31145"/>
              </a:solidFill>
              <a:effectLst/>
              <a:uLnTx/>
              <a:uFillTx/>
              <a:latin typeface="Arial" panose="020B0604020202020204" pitchFamily="34" charset="0"/>
              <a:ea typeface="+mn-ea"/>
              <a:cs typeface="Arial" panose="020B0604020202020204" pitchFamily="34" charset="0"/>
            </a:endParaRPr>
          </a:p>
        </p:txBody>
      </p:sp>
      <p:grpSp>
        <p:nvGrpSpPr>
          <p:cNvPr id="9" name="Group 8"/>
          <p:cNvGrpSpPr/>
          <p:nvPr/>
        </p:nvGrpSpPr>
        <p:grpSpPr>
          <a:xfrm>
            <a:off x="3980631" y="4153508"/>
            <a:ext cx="612000" cy="622731"/>
            <a:chOff x="3841421" y="4495726"/>
            <a:chExt cx="612000" cy="622731"/>
          </a:xfrm>
        </p:grpSpPr>
        <p:sp>
          <p:nvSpPr>
            <p:cNvPr id="67" name="Oval 66">
              <a:extLst>
                <a:ext uri="{FF2B5EF4-FFF2-40B4-BE49-F238E27FC236}">
                  <a16:creationId xmlns:a16="http://schemas.microsoft.com/office/drawing/2014/main" id="{B0769F40-837E-4656-9149-0C0C49AAA500}"/>
                </a:ext>
              </a:extLst>
            </p:cNvPr>
            <p:cNvSpPr/>
            <p:nvPr/>
          </p:nvSpPr>
          <p:spPr>
            <a:xfrm>
              <a:off x="3841421" y="4495726"/>
              <a:ext cx="612000" cy="622731"/>
            </a:xfrm>
            <a:prstGeom prst="ellipse">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75" name="Picture 74">
              <a:extLst>
                <a:ext uri="{FF2B5EF4-FFF2-40B4-BE49-F238E27FC236}">
                  <a16:creationId xmlns:a16="http://schemas.microsoft.com/office/drawing/2014/main" id="{3B43E475-E1FB-48AD-AEE7-30E2C12F0E92}"/>
                </a:ext>
              </a:extLst>
            </p:cNvPr>
            <p:cNvPicPr>
              <a:picLocks noChangeAspect="1"/>
            </p:cNvPicPr>
            <p:nvPr/>
          </p:nvPicPr>
          <p:blipFill>
            <a:blip r:embed="rId7">
              <a:duotone>
                <a:schemeClr val="accent1">
                  <a:shade val="45000"/>
                  <a:satMod val="135000"/>
                </a:schemeClr>
                <a:prstClr val="white"/>
              </a:duotone>
            </a:blip>
            <a:stretch>
              <a:fillRect/>
            </a:stretch>
          </p:blipFill>
          <p:spPr>
            <a:xfrm>
              <a:off x="3988055" y="4641209"/>
              <a:ext cx="318731" cy="319906"/>
            </a:xfrm>
            <a:prstGeom prst="rect">
              <a:avLst/>
            </a:prstGeom>
            <a:ln>
              <a:noFill/>
            </a:ln>
          </p:spPr>
        </p:pic>
      </p:grpSp>
      <p:sp>
        <p:nvSpPr>
          <p:cNvPr id="30" name="Slide Number Placeholder 4">
            <a:extLst>
              <a:ext uri="{FF2B5EF4-FFF2-40B4-BE49-F238E27FC236}">
                <a16:creationId xmlns:a16="http://schemas.microsoft.com/office/drawing/2014/main" id="{A7CA8D12-EDBC-401F-B027-8261A352F8BF}"/>
              </a:ext>
            </a:extLst>
          </p:cNvPr>
          <p:cNvSpPr txBox="1">
            <a:spLocks/>
          </p:cNvSpPr>
          <p:nvPr/>
        </p:nvSpPr>
        <p:spPr>
          <a:xfrm>
            <a:off x="477017" y="6283557"/>
            <a:ext cx="360363" cy="360363"/>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20</a:t>
            </a:fld>
            <a:endParaRPr lang="en-US" dirty="0"/>
          </a:p>
        </p:txBody>
      </p:sp>
    </p:spTree>
    <p:extLst>
      <p:ext uri="{BB962C8B-B14F-4D97-AF65-F5344CB8AC3E}">
        <p14:creationId xmlns:p14="http://schemas.microsoft.com/office/powerpoint/2010/main" val="96542357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46CF18-2F8D-4AD2-BF01-0A639FE73F12}"/>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23CFB67-0165-42C1-A9CF-95CBB97C429A}"/>
              </a:ext>
            </a:extLst>
          </p:cNvPr>
          <p:cNvSpPr>
            <a:spLocks noGrp="1"/>
          </p:cNvSpPr>
          <p:nvPr>
            <p:ph type="body" sz="quarter" idx="11"/>
          </p:nvPr>
        </p:nvSpPr>
        <p:spPr/>
        <p:txBody>
          <a:bodyPr/>
          <a:lstStyle/>
          <a:p>
            <a:r>
              <a:rPr lang="en-US" dirty="0"/>
              <a:t>Customer Base</a:t>
            </a:r>
          </a:p>
        </p:txBody>
      </p:sp>
      <p:sp>
        <p:nvSpPr>
          <p:cNvPr id="2" name="Rectangle 1">
            <a:extLst>
              <a:ext uri="{FF2B5EF4-FFF2-40B4-BE49-F238E27FC236}">
                <a16:creationId xmlns:a16="http://schemas.microsoft.com/office/drawing/2014/main" id="{43E7BBB5-7D9A-438E-97A3-B2AB47AABA98}"/>
              </a:ext>
            </a:extLst>
          </p:cNvPr>
          <p:cNvSpPr>
            <a:spLocks noChangeArrowheads="1"/>
          </p:cNvSpPr>
          <p:nvPr/>
        </p:nvSpPr>
        <p:spPr bwMode="auto">
          <a:xfrm>
            <a:off x="393698"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767676"/>
                </a:solidFill>
                <a:effectLst/>
                <a:latin typeface="Calibri" panose="020F0502020204030204" pitchFamily="34" charset="0"/>
                <a:cs typeface="Calibri" panose="020F0502020204030204" pitchFamily="34" charset="0"/>
              </a:rPr>
              <a:t>12:21 PM</a:t>
            </a:r>
            <a:endPar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r>
              <a:rPr kumimoji="0" lang="en-US" altLang="en-US" sz="16300" b="0" i="0" u="none" strike="noStrike" cap="none" normalizeH="0" baseline="0">
                <a:ln>
                  <a:noFill/>
                </a:ln>
                <a:solidFill>
                  <a:schemeClr val="tx1"/>
                </a:solidFill>
                <a:effectLst/>
                <a:latin typeface="Calibri" panose="020F0502020204030204" pitchFamily="34" charset="0"/>
                <a:cs typeface="Calibri" panose="020F050202020403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6" name="Picture 2">
            <a:extLst>
              <a:ext uri="{FF2B5EF4-FFF2-40B4-BE49-F238E27FC236}">
                <a16:creationId xmlns:a16="http://schemas.microsoft.com/office/drawing/2014/main" id="{F320A753-4F09-4BC3-9537-ADA1A3407E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98" y="713964"/>
            <a:ext cx="10334627" cy="587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710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46CF18-2F8D-4AD2-BF01-0A639FE73F12}"/>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23CFB67-0165-42C1-A9CF-95CBB97C429A}"/>
              </a:ext>
            </a:extLst>
          </p:cNvPr>
          <p:cNvSpPr>
            <a:spLocks noGrp="1"/>
          </p:cNvSpPr>
          <p:nvPr>
            <p:ph type="body" sz="quarter" idx="11"/>
          </p:nvPr>
        </p:nvSpPr>
        <p:spPr/>
        <p:txBody>
          <a:bodyPr/>
          <a:lstStyle/>
          <a:p>
            <a:r>
              <a:rPr lang="en-US" dirty="0"/>
              <a:t>Calls to Action</a:t>
            </a:r>
          </a:p>
        </p:txBody>
      </p:sp>
      <p:pic>
        <p:nvPicPr>
          <p:cNvPr id="6" name="Picture 5">
            <a:extLst>
              <a:ext uri="{FF2B5EF4-FFF2-40B4-BE49-F238E27FC236}">
                <a16:creationId xmlns:a16="http://schemas.microsoft.com/office/drawing/2014/main" id="{FE0B6AD1-F31B-40E4-8E7E-5E89A346EF0D}"/>
              </a:ext>
            </a:extLst>
          </p:cNvPr>
          <p:cNvPicPr>
            <a:picLocks noChangeAspect="1"/>
          </p:cNvPicPr>
          <p:nvPr/>
        </p:nvPicPr>
        <p:blipFill>
          <a:blip r:embed="rId2"/>
          <a:stretch>
            <a:fillRect/>
          </a:stretch>
        </p:blipFill>
        <p:spPr>
          <a:xfrm>
            <a:off x="1321216" y="1096962"/>
            <a:ext cx="9844875" cy="4070478"/>
          </a:xfrm>
          <a:prstGeom prst="rect">
            <a:avLst/>
          </a:prstGeom>
        </p:spPr>
      </p:pic>
    </p:spTree>
    <p:extLst>
      <p:ext uri="{BB962C8B-B14F-4D97-AF65-F5344CB8AC3E}">
        <p14:creationId xmlns:p14="http://schemas.microsoft.com/office/powerpoint/2010/main" val="599433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46CF18-2F8D-4AD2-BF01-0A639FE73F12}"/>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23CFB67-0165-42C1-A9CF-95CBB97C429A}"/>
              </a:ext>
            </a:extLst>
          </p:cNvPr>
          <p:cNvSpPr>
            <a:spLocks noGrp="1"/>
          </p:cNvSpPr>
          <p:nvPr>
            <p:ph type="body" sz="quarter" idx="11"/>
          </p:nvPr>
        </p:nvSpPr>
        <p:spPr/>
        <p:txBody>
          <a:bodyPr/>
          <a:lstStyle/>
          <a:p>
            <a:r>
              <a:rPr lang="en-US" dirty="0"/>
              <a:t>Service Memorable</a:t>
            </a:r>
          </a:p>
        </p:txBody>
      </p:sp>
      <p:pic>
        <p:nvPicPr>
          <p:cNvPr id="4" name="Picture 3">
            <a:extLst>
              <a:ext uri="{FF2B5EF4-FFF2-40B4-BE49-F238E27FC236}">
                <a16:creationId xmlns:a16="http://schemas.microsoft.com/office/drawing/2014/main" id="{1CD2983E-02F1-42BF-9AE0-54E2C791FE31}"/>
              </a:ext>
            </a:extLst>
          </p:cNvPr>
          <p:cNvPicPr>
            <a:picLocks noChangeAspect="1"/>
          </p:cNvPicPr>
          <p:nvPr/>
        </p:nvPicPr>
        <p:blipFill>
          <a:blip r:embed="rId2"/>
          <a:stretch>
            <a:fillRect/>
          </a:stretch>
        </p:blipFill>
        <p:spPr>
          <a:xfrm>
            <a:off x="371475" y="856701"/>
            <a:ext cx="10058400" cy="5472308"/>
          </a:xfrm>
          <a:prstGeom prst="rect">
            <a:avLst/>
          </a:prstGeom>
        </p:spPr>
      </p:pic>
    </p:spTree>
    <p:extLst>
      <p:ext uri="{BB962C8B-B14F-4D97-AF65-F5344CB8AC3E}">
        <p14:creationId xmlns:p14="http://schemas.microsoft.com/office/powerpoint/2010/main" val="164453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46CF18-2F8D-4AD2-BF01-0A639FE73F12}"/>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23CFB67-0165-42C1-A9CF-95CBB97C429A}"/>
              </a:ext>
            </a:extLst>
          </p:cNvPr>
          <p:cNvSpPr>
            <a:spLocks noGrp="1"/>
          </p:cNvSpPr>
          <p:nvPr>
            <p:ph type="body" sz="quarter" idx="11"/>
          </p:nvPr>
        </p:nvSpPr>
        <p:spPr/>
        <p:txBody>
          <a:bodyPr/>
          <a:lstStyle/>
          <a:p>
            <a:r>
              <a:rPr lang="en-US" dirty="0"/>
              <a:t>Human Touch</a:t>
            </a:r>
          </a:p>
        </p:txBody>
      </p:sp>
      <p:pic>
        <p:nvPicPr>
          <p:cNvPr id="3" name="Picture 2">
            <a:extLst>
              <a:ext uri="{FF2B5EF4-FFF2-40B4-BE49-F238E27FC236}">
                <a16:creationId xmlns:a16="http://schemas.microsoft.com/office/drawing/2014/main" id="{6FDF2AAC-4CE8-4E8A-A097-40D5028D88DE}"/>
              </a:ext>
            </a:extLst>
          </p:cNvPr>
          <p:cNvPicPr>
            <a:picLocks noChangeAspect="1"/>
          </p:cNvPicPr>
          <p:nvPr/>
        </p:nvPicPr>
        <p:blipFill>
          <a:blip r:embed="rId2"/>
          <a:stretch>
            <a:fillRect/>
          </a:stretch>
        </p:blipFill>
        <p:spPr>
          <a:xfrm>
            <a:off x="457198" y="677120"/>
            <a:ext cx="10877550" cy="5848733"/>
          </a:xfrm>
          <a:prstGeom prst="rect">
            <a:avLst/>
          </a:prstGeom>
        </p:spPr>
      </p:pic>
    </p:spTree>
    <p:extLst>
      <p:ext uri="{BB962C8B-B14F-4D97-AF65-F5344CB8AC3E}">
        <p14:creationId xmlns:p14="http://schemas.microsoft.com/office/powerpoint/2010/main" val="221901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40001"/>
            <a:ext cx="11472000" cy="402392"/>
          </a:xfrm>
        </p:spPr>
        <p:txBody>
          <a:bodyPr>
            <a:noAutofit/>
          </a:bodyPr>
          <a:lstStyle/>
          <a:p>
            <a:r>
              <a:rPr lang="en-US" sz="2200" dirty="0"/>
              <a:t>Minimum standards as a baseline, which sets the foundation for our target state</a:t>
            </a:r>
            <a:endParaRPr lang="en-GB" sz="2200" dirty="0"/>
          </a:p>
        </p:txBody>
      </p:sp>
      <p:sp>
        <p:nvSpPr>
          <p:cNvPr id="66" name="TextBox 65">
            <a:extLst>
              <a:ext uri="{FF2B5EF4-FFF2-40B4-BE49-F238E27FC236}">
                <a16:creationId xmlns:a16="http://schemas.microsoft.com/office/drawing/2014/main" id="{75940AA9-D712-4D99-B5B2-3735462961A3}"/>
              </a:ext>
            </a:extLst>
          </p:cNvPr>
          <p:cNvSpPr txBox="1"/>
          <p:nvPr/>
        </p:nvSpPr>
        <p:spPr>
          <a:xfrm>
            <a:off x="380863" y="942393"/>
            <a:ext cx="11280710" cy="307777"/>
          </a:xfrm>
          <a:prstGeom prst="rect">
            <a:avLst/>
          </a:prstGeom>
          <a:noFill/>
        </p:spPr>
        <p:txBody>
          <a:bodyPr wrap="square" rtlCol="0">
            <a:spAutoFit/>
          </a:bodyPr>
          <a:lstStyle/>
          <a:p>
            <a:pPr lvl="0">
              <a:spcBef>
                <a:spcPts val="600"/>
              </a:spcBef>
              <a:defRPr/>
            </a:pPr>
            <a:r>
              <a:rPr lang="en-GB" sz="1400" dirty="0">
                <a:solidFill>
                  <a:srgbClr val="303D48"/>
                </a:solidFill>
                <a:latin typeface="Arial" panose="020B0604020202020204" pitchFamily="34" charset="0"/>
                <a:cs typeface="Arial" panose="020B0604020202020204" pitchFamily="34" charset="0"/>
              </a:rPr>
              <a:t>Once BUs have implemented the minimum standards in MVP, they can continue to design for the target state.</a:t>
            </a:r>
          </a:p>
        </p:txBody>
      </p:sp>
      <p:sp>
        <p:nvSpPr>
          <p:cNvPr id="69" name="Rounded Rectangle 68"/>
          <p:cNvSpPr/>
          <p:nvPr/>
        </p:nvSpPr>
        <p:spPr>
          <a:xfrm>
            <a:off x="6801573" y="2058670"/>
            <a:ext cx="4860000" cy="956873"/>
          </a:xfrm>
          <a:prstGeom prst="roundRect">
            <a:avLst>
              <a:gd name="adj" fmla="val 7891"/>
            </a:avLst>
          </a:prstGeom>
          <a:solidFill>
            <a:srgbClr val="E570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70" name="Rectangle 69"/>
          <p:cNvSpPr/>
          <p:nvPr/>
        </p:nvSpPr>
        <p:spPr>
          <a:xfrm>
            <a:off x="7133591" y="2159413"/>
            <a:ext cx="4168828"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LIFESTYLE SUPER APP</a:t>
            </a:r>
            <a:br>
              <a:rPr lang="en-US" sz="1200" b="1" dirty="0">
                <a:solidFill>
                  <a:schemeClr val="tx1"/>
                </a:solidFill>
              </a:rPr>
            </a:br>
            <a:endParaRPr lang="en-US" sz="1200" b="1" dirty="0">
              <a:solidFill>
                <a:schemeClr val="tx1"/>
              </a:solidFill>
            </a:endParaRPr>
          </a:p>
          <a:p>
            <a:r>
              <a:rPr lang="en-US" sz="1200" dirty="0">
                <a:solidFill>
                  <a:schemeClr val="tx1"/>
                </a:solidFill>
              </a:rPr>
              <a:t>Integration of additional journeys that extend beyond our existing offering and partnerships</a:t>
            </a:r>
            <a:endParaRPr lang="en-GB" sz="1200" dirty="0">
              <a:solidFill>
                <a:schemeClr val="tx1"/>
              </a:solidFill>
            </a:endParaRPr>
          </a:p>
        </p:txBody>
      </p:sp>
      <p:sp>
        <p:nvSpPr>
          <p:cNvPr id="73" name="Rounded Rectangle 72"/>
          <p:cNvSpPr/>
          <p:nvPr/>
        </p:nvSpPr>
        <p:spPr>
          <a:xfrm>
            <a:off x="1698171" y="2058670"/>
            <a:ext cx="4860000" cy="956874"/>
          </a:xfrm>
          <a:prstGeom prst="roundRect">
            <a:avLst>
              <a:gd name="adj" fmla="val 5941"/>
            </a:avLst>
          </a:prstGeom>
          <a:solidFill>
            <a:srgbClr val="EDA0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100" dirty="0">
              <a:solidFill>
                <a:schemeClr val="tx1"/>
              </a:solidFill>
            </a:endParaRPr>
          </a:p>
        </p:txBody>
      </p:sp>
      <p:sp>
        <p:nvSpPr>
          <p:cNvPr id="74" name="Rectangle 73"/>
          <p:cNvSpPr/>
          <p:nvPr/>
        </p:nvSpPr>
        <p:spPr>
          <a:xfrm>
            <a:off x="1949697" y="2159413"/>
            <a:ext cx="4339136"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MNIMUM STANDARDS</a:t>
            </a:r>
          </a:p>
          <a:p>
            <a:endParaRPr lang="en-US" sz="1200" dirty="0">
              <a:solidFill>
                <a:schemeClr val="tx1"/>
              </a:solidFill>
            </a:endParaRPr>
          </a:p>
          <a:p>
            <a:r>
              <a:rPr lang="en-US" sz="1200" dirty="0">
                <a:solidFill>
                  <a:schemeClr val="tx1"/>
                </a:solidFill>
              </a:rPr>
              <a:t>Integration of core journeys and features within our existing offering and partnerships </a:t>
            </a:r>
            <a:endParaRPr lang="en-GB" sz="1200" dirty="0">
              <a:solidFill>
                <a:schemeClr val="tx1"/>
              </a:solidFill>
            </a:endParaRPr>
          </a:p>
        </p:txBody>
      </p:sp>
      <p:sp>
        <p:nvSpPr>
          <p:cNvPr id="78" name="Rectangle 77"/>
          <p:cNvSpPr/>
          <p:nvPr/>
        </p:nvSpPr>
        <p:spPr>
          <a:xfrm>
            <a:off x="6801573" y="3146026"/>
            <a:ext cx="4860000"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600"/>
              </a:spcAft>
              <a:buFont typeface="Arial" panose="020B0604020202020204" pitchFamily="34" charset="0"/>
              <a:buChar char="•"/>
            </a:pPr>
            <a:r>
              <a:rPr lang="en-US" sz="1200" dirty="0">
                <a:solidFill>
                  <a:schemeClr val="tx1"/>
                </a:solidFill>
              </a:rPr>
              <a:t>A hyper-</a:t>
            </a:r>
            <a:r>
              <a:rPr lang="en-US" sz="1200" dirty="0" err="1">
                <a:solidFill>
                  <a:schemeClr val="tx1"/>
                </a:solidFill>
              </a:rPr>
              <a:t>personalised</a:t>
            </a:r>
            <a:r>
              <a:rPr lang="en-US" sz="1200" b="1" dirty="0">
                <a:solidFill>
                  <a:schemeClr val="tx1"/>
                </a:solidFill>
              </a:rPr>
              <a:t> lifestyle </a:t>
            </a:r>
            <a:r>
              <a:rPr lang="en-US" sz="1200" dirty="0">
                <a:solidFill>
                  <a:schemeClr val="tx1"/>
                </a:solidFill>
              </a:rPr>
              <a:t>ecosystem</a:t>
            </a:r>
          </a:p>
        </p:txBody>
      </p:sp>
      <p:sp>
        <p:nvSpPr>
          <p:cNvPr id="79" name="Rectangle 78"/>
          <p:cNvSpPr/>
          <p:nvPr/>
        </p:nvSpPr>
        <p:spPr>
          <a:xfrm>
            <a:off x="1698171" y="3146026"/>
            <a:ext cx="4860000"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600"/>
              </a:spcAft>
              <a:buFont typeface="Arial" panose="020B0604020202020204" pitchFamily="34" charset="0"/>
              <a:buChar char="•"/>
            </a:pPr>
            <a:r>
              <a:rPr lang="en-US" sz="1200" b="1" dirty="0">
                <a:solidFill>
                  <a:schemeClr val="tx1"/>
                </a:solidFill>
              </a:rPr>
              <a:t>Health &amp; Wellness </a:t>
            </a:r>
            <a:r>
              <a:rPr lang="en-US" sz="1200" dirty="0">
                <a:solidFill>
                  <a:schemeClr val="tx1"/>
                </a:solidFill>
              </a:rPr>
              <a:t>journeys as a priority</a:t>
            </a:r>
          </a:p>
        </p:txBody>
      </p:sp>
      <p:sp>
        <p:nvSpPr>
          <p:cNvPr id="82" name="Rectangle 81"/>
          <p:cNvSpPr/>
          <p:nvPr/>
        </p:nvSpPr>
        <p:spPr>
          <a:xfrm>
            <a:off x="6801573" y="3725610"/>
            <a:ext cx="4860000"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600"/>
              </a:spcAft>
              <a:buFont typeface="Arial" panose="020B0604020202020204" pitchFamily="34" charset="0"/>
              <a:buChar char="•"/>
            </a:pPr>
            <a:r>
              <a:rPr lang="en-US" sz="1200" dirty="0">
                <a:solidFill>
                  <a:schemeClr val="tx1"/>
                </a:solidFill>
              </a:rPr>
              <a:t>21 tech enablers defined </a:t>
            </a:r>
          </a:p>
          <a:p>
            <a:pPr marL="171450" indent="-171450">
              <a:spcAft>
                <a:spcPts val="600"/>
              </a:spcAft>
              <a:buFont typeface="Arial" panose="020B0604020202020204" pitchFamily="34" charset="0"/>
              <a:buChar char="•"/>
            </a:pPr>
            <a:r>
              <a:rPr lang="en-US" sz="1200" dirty="0">
                <a:solidFill>
                  <a:schemeClr val="tx1"/>
                </a:solidFill>
              </a:rPr>
              <a:t>New features and journeys to be defined, e.g.:</a:t>
            </a:r>
          </a:p>
          <a:p>
            <a:pPr marL="628650" lvl="1" indent="-171450">
              <a:buFont typeface="Arial" panose="020B0604020202020204" pitchFamily="34" charset="0"/>
              <a:buChar char="•"/>
            </a:pPr>
            <a:r>
              <a:rPr lang="en-US" sz="1200" i="1" dirty="0">
                <a:solidFill>
                  <a:schemeClr val="tx1"/>
                </a:solidFill>
              </a:rPr>
              <a:t>Transportation services to a clinic for a check-up</a:t>
            </a:r>
          </a:p>
          <a:p>
            <a:pPr marL="628650" lvl="1" indent="-171450">
              <a:buFont typeface="Arial" panose="020B0604020202020204" pitchFamily="34" charset="0"/>
              <a:buChar char="•"/>
            </a:pPr>
            <a:r>
              <a:rPr lang="en-US" sz="1200" i="1" dirty="0">
                <a:solidFill>
                  <a:schemeClr val="tx1"/>
                </a:solidFill>
              </a:rPr>
              <a:t>Recommendations for healthy restaurants after a work-out</a:t>
            </a:r>
          </a:p>
          <a:p>
            <a:pPr marL="628650" lvl="1" indent="-171450">
              <a:buFont typeface="Arial" panose="020B0604020202020204" pitchFamily="34" charset="0"/>
              <a:buChar char="•"/>
            </a:pPr>
            <a:r>
              <a:rPr lang="en-US" sz="1200" i="1" dirty="0">
                <a:solidFill>
                  <a:schemeClr val="tx1"/>
                </a:solidFill>
              </a:rPr>
              <a:t>Push for bike sharing rental services for a short travel distance</a:t>
            </a:r>
          </a:p>
        </p:txBody>
      </p:sp>
      <p:sp>
        <p:nvSpPr>
          <p:cNvPr id="83" name="Rectangle 82"/>
          <p:cNvSpPr/>
          <p:nvPr/>
        </p:nvSpPr>
        <p:spPr>
          <a:xfrm>
            <a:off x="1698171" y="3725610"/>
            <a:ext cx="4860000"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600"/>
              </a:spcAft>
              <a:buFont typeface="Arial" panose="020B0604020202020204" pitchFamily="34" charset="0"/>
              <a:buChar char="•"/>
            </a:pPr>
            <a:r>
              <a:rPr lang="en-US" sz="1200" dirty="0">
                <a:solidFill>
                  <a:schemeClr val="tx1"/>
                </a:solidFill>
              </a:rPr>
              <a:t>Minimum standards defined, covering 32 features, 22 journeys and 25 tech enablers</a:t>
            </a:r>
          </a:p>
          <a:p>
            <a:pPr marL="171450" indent="-171450">
              <a:spcAft>
                <a:spcPts val="600"/>
              </a:spcAft>
              <a:buFont typeface="Arial" panose="020B0604020202020204" pitchFamily="34" charset="0"/>
              <a:buChar char="•"/>
            </a:pPr>
            <a:r>
              <a:rPr lang="en-US" sz="1200" dirty="0">
                <a:solidFill>
                  <a:schemeClr val="tx1"/>
                </a:solidFill>
              </a:rPr>
              <a:t>Based on feature availability in BUs</a:t>
            </a:r>
          </a:p>
          <a:p>
            <a:pPr marL="171450" indent="-171450">
              <a:spcAft>
                <a:spcPts val="600"/>
              </a:spcAft>
              <a:buFont typeface="Arial" panose="020B0604020202020204" pitchFamily="34" charset="0"/>
              <a:buChar char="•"/>
            </a:pPr>
            <a:r>
              <a:rPr lang="en-US" sz="1200" dirty="0">
                <a:solidFill>
                  <a:schemeClr val="tx1"/>
                </a:solidFill>
              </a:rPr>
              <a:t>Launched through phased-releases </a:t>
            </a:r>
            <a:r>
              <a:rPr lang="en-US" sz="1200" dirty="0" err="1">
                <a:solidFill>
                  <a:schemeClr val="tx1"/>
                </a:solidFill>
              </a:rPr>
              <a:t>priortised</a:t>
            </a:r>
            <a:r>
              <a:rPr lang="en-US" sz="1200" dirty="0">
                <a:solidFill>
                  <a:schemeClr val="tx1"/>
                </a:solidFill>
              </a:rPr>
              <a:t> by the BU</a:t>
            </a:r>
          </a:p>
        </p:txBody>
      </p:sp>
      <p:sp>
        <p:nvSpPr>
          <p:cNvPr id="85" name="Rectangle 84"/>
          <p:cNvSpPr/>
          <p:nvPr/>
        </p:nvSpPr>
        <p:spPr>
          <a:xfrm>
            <a:off x="380862" y="3146026"/>
            <a:ext cx="1177349"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Focus</a:t>
            </a:r>
          </a:p>
        </p:txBody>
      </p:sp>
      <p:sp>
        <p:nvSpPr>
          <p:cNvPr id="94" name="Rounded Rectangle 93"/>
          <p:cNvSpPr/>
          <p:nvPr/>
        </p:nvSpPr>
        <p:spPr>
          <a:xfrm>
            <a:off x="1698171" y="1685330"/>
            <a:ext cx="4859999" cy="247037"/>
          </a:xfrm>
          <a:prstGeom prst="round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MVP</a:t>
            </a:r>
            <a:endParaRPr lang="en-GB" sz="1200" b="1" dirty="0">
              <a:solidFill>
                <a:schemeClr val="bg1"/>
              </a:solidFill>
            </a:endParaRPr>
          </a:p>
        </p:txBody>
      </p:sp>
      <p:sp>
        <p:nvSpPr>
          <p:cNvPr id="96" name="Rounded Rectangle 95"/>
          <p:cNvSpPr/>
          <p:nvPr/>
        </p:nvSpPr>
        <p:spPr>
          <a:xfrm>
            <a:off x="6801573" y="1685330"/>
            <a:ext cx="4860000" cy="247037"/>
          </a:xfrm>
          <a:prstGeom prst="roundRect">
            <a:avLst/>
          </a:prstGeom>
          <a:solidFill>
            <a:srgbClr val="D31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TARGET STATE</a:t>
            </a:r>
            <a:endParaRPr lang="en-GB" sz="1200" b="1" dirty="0">
              <a:solidFill>
                <a:schemeClr val="bg1"/>
              </a:solidFill>
            </a:endParaRPr>
          </a:p>
        </p:txBody>
      </p:sp>
      <p:sp>
        <p:nvSpPr>
          <p:cNvPr id="99" name="Rectangle 98"/>
          <p:cNvSpPr/>
          <p:nvPr/>
        </p:nvSpPr>
        <p:spPr>
          <a:xfrm>
            <a:off x="380862" y="3725610"/>
            <a:ext cx="1177349"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Standards</a:t>
            </a:r>
          </a:p>
        </p:txBody>
      </p:sp>
      <p:sp>
        <p:nvSpPr>
          <p:cNvPr id="100" name="Rectangle 99"/>
          <p:cNvSpPr/>
          <p:nvPr/>
        </p:nvSpPr>
        <p:spPr>
          <a:xfrm>
            <a:off x="6801573" y="5199296"/>
            <a:ext cx="4860000"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600"/>
              </a:spcAft>
              <a:buFont typeface="Arial" panose="020B0604020202020204" pitchFamily="34" charset="0"/>
              <a:buChar char="•"/>
            </a:pPr>
            <a:r>
              <a:rPr lang="en-US" sz="1200" dirty="0">
                <a:solidFill>
                  <a:schemeClr val="tx1"/>
                </a:solidFill>
              </a:rPr>
              <a:t>Full tech capability to enable the evolving ecosystem, i.e. connection of new services and partnerships by AIA (closed ecosystem) and/or partners (open ecosystem)</a:t>
            </a:r>
          </a:p>
        </p:txBody>
      </p:sp>
      <p:sp>
        <p:nvSpPr>
          <p:cNvPr id="101" name="Rectangle 100"/>
          <p:cNvSpPr/>
          <p:nvPr/>
        </p:nvSpPr>
        <p:spPr>
          <a:xfrm>
            <a:off x="1698171" y="5199296"/>
            <a:ext cx="4860000"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171450" indent="-171450">
              <a:spcAft>
                <a:spcPts val="600"/>
              </a:spcAft>
              <a:buFont typeface="Arial" panose="020B0604020202020204" pitchFamily="34" charset="0"/>
              <a:buChar char="•"/>
            </a:pPr>
            <a:r>
              <a:rPr lang="en-US" sz="1200" dirty="0">
                <a:solidFill>
                  <a:schemeClr val="tx1"/>
                </a:solidFill>
              </a:rPr>
              <a:t>Minimum tech architecture to enable some partnership connectivity, driven by AIA (closed ecosystem)</a:t>
            </a:r>
          </a:p>
        </p:txBody>
      </p:sp>
      <p:sp>
        <p:nvSpPr>
          <p:cNvPr id="102" name="Rectangle 101"/>
          <p:cNvSpPr/>
          <p:nvPr/>
        </p:nvSpPr>
        <p:spPr>
          <a:xfrm>
            <a:off x="380862" y="5201471"/>
            <a:ext cx="1177349"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Technology</a:t>
            </a:r>
          </a:p>
        </p:txBody>
      </p:sp>
      <p:cxnSp>
        <p:nvCxnSpPr>
          <p:cNvPr id="5" name="Straight Connector 4"/>
          <p:cNvCxnSpPr/>
          <p:nvPr/>
        </p:nvCxnSpPr>
        <p:spPr>
          <a:xfrm>
            <a:off x="380862" y="3582841"/>
            <a:ext cx="112807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380862" y="5007858"/>
            <a:ext cx="1128071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a:off x="380862" y="2052735"/>
            <a:ext cx="1177349"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Overview</a:t>
            </a:r>
          </a:p>
        </p:txBody>
      </p:sp>
      <p:cxnSp>
        <p:nvCxnSpPr>
          <p:cNvPr id="9" name="Straight Connector 8"/>
          <p:cNvCxnSpPr/>
          <p:nvPr/>
        </p:nvCxnSpPr>
        <p:spPr>
          <a:xfrm>
            <a:off x="6659217" y="1685330"/>
            <a:ext cx="0" cy="4387479"/>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1707381" y="5979993"/>
            <a:ext cx="10080000" cy="328617"/>
          </a:xfrm>
          <a:prstGeom prst="roundRect">
            <a:avLst>
              <a:gd name="adj" fmla="val 2160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spcBef>
                <a:spcPts val="600"/>
              </a:spcBef>
              <a:defRPr/>
            </a:pPr>
            <a:r>
              <a:rPr lang="en-GB" sz="1200" b="1" dirty="0">
                <a:solidFill>
                  <a:schemeClr val="bg1"/>
                </a:solidFill>
                <a:latin typeface="Arial" panose="020B0604020202020204" pitchFamily="34" charset="0"/>
                <a:cs typeface="Arial" panose="020B0604020202020204" pitchFamily="34" charset="0"/>
              </a:rPr>
              <a:t>There can be multiple releases under each design stage</a:t>
            </a:r>
          </a:p>
        </p:txBody>
      </p:sp>
      <p:sp>
        <p:nvSpPr>
          <p:cNvPr id="30" name="Rectangle 29"/>
          <p:cNvSpPr/>
          <p:nvPr/>
        </p:nvSpPr>
        <p:spPr>
          <a:xfrm>
            <a:off x="380862" y="1686027"/>
            <a:ext cx="1177349" cy="3046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200" b="1" dirty="0">
                <a:solidFill>
                  <a:schemeClr val="tx1"/>
                </a:solidFill>
              </a:rPr>
              <a:t>Design stage</a:t>
            </a:r>
          </a:p>
        </p:txBody>
      </p:sp>
      <p:sp>
        <p:nvSpPr>
          <p:cNvPr id="25" name="Slide Number Placeholder 4">
            <a:extLst>
              <a:ext uri="{FF2B5EF4-FFF2-40B4-BE49-F238E27FC236}">
                <a16:creationId xmlns:a16="http://schemas.microsoft.com/office/drawing/2014/main" id="{A7CA8D12-EDBC-401F-B027-8261A352F8BF}"/>
              </a:ext>
            </a:extLst>
          </p:cNvPr>
          <p:cNvSpPr txBox="1">
            <a:spLocks/>
          </p:cNvSpPr>
          <p:nvPr/>
        </p:nvSpPr>
        <p:spPr>
          <a:xfrm>
            <a:off x="477017" y="6283557"/>
            <a:ext cx="360363" cy="360363"/>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25</a:t>
            </a:fld>
            <a:endParaRPr lang="en-US" dirty="0"/>
          </a:p>
        </p:txBody>
      </p:sp>
    </p:spTree>
    <p:extLst>
      <p:ext uri="{BB962C8B-B14F-4D97-AF65-F5344CB8AC3E}">
        <p14:creationId xmlns:p14="http://schemas.microsoft.com/office/powerpoint/2010/main" val="87452033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40001"/>
            <a:ext cx="11472000" cy="402392"/>
          </a:xfrm>
        </p:spPr>
        <p:txBody>
          <a:bodyPr>
            <a:noAutofit/>
          </a:bodyPr>
          <a:lstStyle/>
          <a:p>
            <a:r>
              <a:rPr lang="en-US" sz="2200" dirty="0"/>
              <a:t>Success factors of leading integrated apps</a:t>
            </a:r>
            <a:endParaRPr lang="en-GB" sz="2200" dirty="0"/>
          </a:p>
        </p:txBody>
      </p:sp>
      <p:sp>
        <p:nvSpPr>
          <p:cNvPr id="9" name="Title 1"/>
          <p:cNvSpPr txBox="1">
            <a:spLocks/>
          </p:cNvSpPr>
          <p:nvPr/>
        </p:nvSpPr>
        <p:spPr>
          <a:xfrm>
            <a:off x="360000" y="942393"/>
            <a:ext cx="11472000" cy="402392"/>
          </a:xfrm>
          <a:prstGeom prst="rect">
            <a:avLst/>
          </a:prstGeom>
        </p:spPr>
        <p:txBody>
          <a:bodyPr vert="horz" lIns="91440" tIns="45720" rIns="91440" bIns="45720" rtlCol="0" anchor="t">
            <a:noAutofit/>
          </a:bodyPr>
          <a:lst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400" b="0" i="0" u="none" strike="noStrike" kern="1200" cap="none" spc="0" normalizeH="0" baseline="0" noProof="0" dirty="0">
              <a:ln>
                <a:noFill/>
              </a:ln>
              <a:solidFill>
                <a:srgbClr val="303D48"/>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75940AA9-D712-4D99-B5B2-3735462961A3}"/>
              </a:ext>
            </a:extLst>
          </p:cNvPr>
          <p:cNvSpPr txBox="1"/>
          <p:nvPr/>
        </p:nvSpPr>
        <p:spPr>
          <a:xfrm>
            <a:off x="380863" y="942393"/>
            <a:ext cx="11280710" cy="307777"/>
          </a:xfrm>
          <a:prstGeom prst="rect">
            <a:avLst/>
          </a:prstGeom>
          <a:noFill/>
        </p:spPr>
        <p:txBody>
          <a:bodyPr wrap="square" rtlCol="0">
            <a:spAutoFit/>
          </a:bodyPr>
          <a:lstStyle/>
          <a:p>
            <a:pPr lvl="0">
              <a:spcBef>
                <a:spcPts val="600"/>
              </a:spcBef>
              <a:defRPr/>
            </a:pPr>
            <a:r>
              <a:rPr lang="en-GB" sz="1400" dirty="0">
                <a:solidFill>
                  <a:srgbClr val="303D48"/>
                </a:solidFill>
                <a:latin typeface="Arial" panose="020B0604020202020204" pitchFamily="34" charset="0"/>
                <a:cs typeface="Arial" panose="020B0604020202020204" pitchFamily="34" charset="0"/>
              </a:rPr>
              <a:t>These learnings from leading regional precedents have inspired our design choices for mobile app design.</a:t>
            </a:r>
          </a:p>
        </p:txBody>
      </p:sp>
      <p:sp>
        <p:nvSpPr>
          <p:cNvPr id="5" name="TextBox 4"/>
          <p:cNvSpPr txBox="1"/>
          <p:nvPr/>
        </p:nvSpPr>
        <p:spPr>
          <a:xfrm>
            <a:off x="12662452" y="-4969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6" name="AutoShape 4" descr="Uber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03D48"/>
              </a:solidFill>
              <a:effectLst/>
              <a:uLnTx/>
              <a:uFillTx/>
              <a:latin typeface="Arial" panose="020B0604020202020204"/>
              <a:ea typeface="+mn-ea"/>
              <a:cs typeface="+mn-cs"/>
            </a:endParaRPr>
          </a:p>
        </p:txBody>
      </p:sp>
      <p:sp>
        <p:nvSpPr>
          <p:cNvPr id="13" name="AutoShape 24" descr="data:image/png;base64,iVBORw0KGgoAAAANSUhEUgAAAHcAAAB3CAMAAAAO5y+4AAAAllBMVEX/6BIAAAD/7hL/6hL/////7BL/8RP/9RP86BL/5wCunw1XTwb25RKuow1EQQW1pQ0oJAP//Ob/85//7F/+5yH//vj/7nj/6TbSxhBsZAjp1xD//Ox7cwk7NQQsJwMjIAJhWQdNRgWYigsLBwDCtQ6fkAuNhArj0BBCPAWHegry3hETEAEZFQE1MASnmAzJvA+1rA11awj5GCj9AAAF5UlEQVRoge2badeaPBCGSdIk1rXPWqRuKIrigv7/P/cmYQuGoGCA98Nzn9NTbZGLZCYzkwGsX1xv7x+fVhv6/Hh/E0SL/fn6/v37dytYy2Kk76+I++9vW9AY/fcf5361jOXgL8b9bhvLwN+/rLf2sQz8Zr13wn23PjrhfljtrNt7dUP90Y/+X0IIYS72d0tADLlw4Pi27fvOZ/y9STzChCJ7tJvugaTNfrob2YiSZtgY0uB6WAKdlodrQCE2C0WQ2tuzlplovrUpNDdqTJ3LY2ik88WhZgYNiT09PknlOk5t8joZw3BVARppZb9oaAT96lSuqf+KnWFwqEXlOgxh3cFS71QbC8DJo7WGjGG9Kc40rWNlYldx4mIdfVIZO3mZyjWpBkZwZwQLwK6KXyM4M4QFYPY8GMGbMSwAt6fBxNxouWZP2phsjWIB2D4Fhp5hLADeE6ELO8axADgPAwgi8wa4c/LIt+C6ASwz8YOZxn4jWAD88pmG04a409IBw7AhLABhGRi/mvr0WpVwsd0YFgBbb2EixeXpJK/tQvzzct3PucBhkpui6URKZItclX/TRi0ULNKjthTmRYZ8Ya8wgTRzgo1PIZXC6oV9TVeETYmcTReBbg1LEXI+VA4iIzZaUTKR9Lgd5VvDc+5XNJ40nxmUypOhjZY0m0G3p3D5VU2in8IkpvX5dzpOfjXgv4ojD8da8CLbgGqmGUmbEZsglGxuxSfMryq+mvR0Wu5GYOWRsC2MZq+M/I10kOdwRWbnn3xmq1t8xSh4wE2wuYy68Yu5OJ8Al0zCYHC0YR/5NYV8KQgLr0q5CfaSOyHwilcSVPP9MuLG3xb8bMhBmQdquBGW3GF1yYGoVdWfHHdNuDFE2ULKuHaE7d+fTVPw0MEDLrcP7J/4OiQHLRcNcTEWDIodmu6VI3Ncl0QQvg7jiFrEFQ7Ark85GdhruAvlyBz3Cvk0x+swOriQK3y0KNKfNVy1lyBzRZzjK3cpPKtfyrWKSnAdd6wcKXNv6TD5RCNnU8pFPXUUYw1XTb4yl+exaPrGJDm62L7CnQsqplUxl6ibe4k7Fr7qeyFTz4qXcLE/i3+1oLKjPBSvowIXlLgX8SMkmoLi0/CsWb/buKZRtjv94riB1eJK4jr3wZUnVw33KOp0hP/kzxYWx0nkKO2MjKvWg9yAETdd9wkXrETquTPxSbn0ZATKViHjiqSN0upD2GUQccludmC6SVwRUqNSIdNeV+gQZZOfck/CY9BqGkkYmzlOZDEiRHuLjBsXF1RexTsdVw0yKfcgqofs8qPMlPcUGLoZdxOZ2JFSuragRL37iU7zoEhh0E3/g6dSVgZe5CFg25XqnLG4tCBzrb1aOqUTrWRglkkRPfACDiEo7VAH7DsenvYQZ6Iz4ECEEjc7sEOIVEqU7L5z0yLk+rDHZ/cYDpEjx7NrDznsegahnYot14GPg9RJtsEwzIa70XmzGLDS2TgO4sufu/le+94t6r2fXCksL2SzlXY5GtnsRyobLnMKU/2ye+3KN95oqL9z8YqW6v7jbsDmuzlcjzs6hptmkZ5onSGillmvavGwnWM14tOP21fCxKabHKWtDUmGet6Jnu99GwVXabkbBFfr9BNTNg4r3tkgjonltHAq31DBBlqGtW4gIfpqyLzWu2FmweCVIU+DujcIWd3qqXvi57T3XrrxDYf9Ov33c7/23dBkyLT6imLUZxJBudRi/oFcr/c6ldXUarelRMu1oScaUIWsON/axMBQhdTdc7EGa69n8rERojYfZqP1bOXOl6fTaTF3V7P1KAwoMfuIjtwKj3T0iNjzJ2rmqSClB/BCFKqi+17LyPSTPxrhXE/LrZ7W6inXCgfrlgabX0VzW3N/oAFJLbwdbmuwfJeW7JuXds0cXkvpKtoZeKKqgkjUIjnbpqLuk6Ii5+9QK6Eik7hNNLANPqn3LNgdX1t044yLcMtT/CPT6up5/q7eX+jqfY2u3k/p6n2czt4/6up9q87eL+vkfbr/AGVBbxMJk2nt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03D48"/>
              </a:solidFill>
              <a:effectLst/>
              <a:uLnTx/>
              <a:uFillTx/>
              <a:latin typeface="Arial" panose="020B0604020202020204"/>
              <a:ea typeface="+mn-ea"/>
              <a:cs typeface="+mn-cs"/>
            </a:endParaRPr>
          </a:p>
        </p:txBody>
      </p:sp>
      <p:cxnSp>
        <p:nvCxnSpPr>
          <p:cNvPr id="8" name="Straight Connector 7"/>
          <p:cNvCxnSpPr/>
          <p:nvPr/>
        </p:nvCxnSpPr>
        <p:spPr>
          <a:xfrm>
            <a:off x="380862" y="3984553"/>
            <a:ext cx="1143966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2900"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5940AA9-D712-4D99-B5B2-3735462961A3}"/>
              </a:ext>
            </a:extLst>
          </p:cNvPr>
          <p:cNvSpPr txBox="1"/>
          <p:nvPr/>
        </p:nvSpPr>
        <p:spPr>
          <a:xfrm>
            <a:off x="495046" y="1962427"/>
            <a:ext cx="1583619" cy="369332"/>
          </a:xfrm>
          <a:prstGeom prst="rect">
            <a:avLst/>
          </a:prstGeom>
          <a:noFill/>
        </p:spPr>
        <p:txBody>
          <a:bodyPr wrap="square" lIns="0" tIns="0" rIns="0" bIns="0" rtlCol="0">
            <a:spAutoFit/>
          </a:bodyPr>
          <a:lstStyle/>
          <a:p>
            <a:pPr lvl="0">
              <a:spcBef>
                <a:spcPts val="600"/>
              </a:spcBef>
              <a:spcAft>
                <a:spcPts val="1200"/>
              </a:spcAft>
              <a:defRPr/>
            </a:pPr>
            <a:r>
              <a:rPr kumimoji="0" lang="en-US" sz="1200" b="1" i="0" u="none" strike="noStrike" kern="1200" cap="none" spc="0" normalizeH="0" baseline="0" noProof="0" dirty="0">
                <a:ln>
                  <a:noFill/>
                </a:ln>
                <a:solidFill>
                  <a:srgbClr val="303D48"/>
                </a:solidFill>
                <a:effectLst/>
                <a:uLnTx/>
                <a:uFillTx/>
                <a:latin typeface="Arial" panose="020B0604020202020204" pitchFamily="34" charset="0"/>
                <a:cs typeface="Arial" panose="020B0604020202020204" pitchFamily="34" charset="0"/>
              </a:rPr>
              <a:t>Stay </a:t>
            </a:r>
            <a:br>
              <a:rPr kumimoji="0" lang="en-US" sz="1200" b="1" i="0" u="none" strike="noStrike" kern="1200" cap="none" spc="0" normalizeH="0" baseline="0" noProof="0" dirty="0">
                <a:ln>
                  <a:noFill/>
                </a:ln>
                <a:solidFill>
                  <a:srgbClr val="303D48"/>
                </a:solidFill>
                <a:effectLst/>
                <a:uLnTx/>
                <a:uFillTx/>
                <a:latin typeface="Arial" panose="020B0604020202020204" pitchFamily="34" charset="0"/>
                <a:cs typeface="Arial" panose="020B0604020202020204" pitchFamily="34" charset="0"/>
              </a:rPr>
            </a:br>
            <a:r>
              <a:rPr kumimoji="0" lang="en-US" sz="1200" b="1" i="0" u="none" strike="noStrike" kern="1200" cap="none" spc="0" normalizeH="0" baseline="0" noProof="0" dirty="0">
                <a:ln>
                  <a:noFill/>
                </a:ln>
                <a:solidFill>
                  <a:srgbClr val="303D48"/>
                </a:solidFill>
                <a:effectLst/>
                <a:uLnTx/>
                <a:uFillTx/>
                <a:latin typeface="Arial" panose="020B0604020202020204" pitchFamily="34" charset="0"/>
                <a:cs typeface="Arial" panose="020B0604020202020204" pitchFamily="34" charset="0"/>
              </a:rPr>
              <a:t>indispensable</a:t>
            </a:r>
            <a:endParaRPr kumimoji="0" lang="en-US" sz="1200" i="0" u="none" strike="noStrike" kern="1200" cap="none" spc="0" normalizeH="0" baseline="0" noProof="0" dirty="0">
              <a:ln>
                <a:noFill/>
              </a:ln>
              <a:solidFill>
                <a:srgbClr val="303D48"/>
              </a:solidFill>
              <a:effectLst/>
              <a:uLnTx/>
              <a:uFillTx/>
              <a:latin typeface="Arial" panose="020B0604020202020204" pitchFamily="34" charset="0"/>
              <a:cs typeface="Arial" panose="020B0604020202020204" pitchFamily="34" charset="0"/>
            </a:endParaRPr>
          </a:p>
        </p:txBody>
      </p:sp>
      <p:pic>
        <p:nvPicPr>
          <p:cNvPr id="35" name="Picture 12" descr="WeChat 6.0 Rolls Out With New Vine-Like &amp;#39;Sight&amp;#39; Video Sharing Feature |  Technology News"/>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676" t="2420" r="13156" b="619"/>
          <a:stretch/>
        </p:blipFill>
        <p:spPr bwMode="auto">
          <a:xfrm>
            <a:off x="495046" y="4538551"/>
            <a:ext cx="556662" cy="556662"/>
          </a:xfrm>
          <a:prstGeom prst="roundRect">
            <a:avLst>
              <a:gd name="adj" fmla="val 13724"/>
            </a:avLst>
          </a:prstGeom>
          <a:noFill/>
          <a:extLst>
            <a:ext uri="{909E8E84-426E-40DD-AFC4-6F175D3DCCD1}">
              <a14:hiddenFill xmlns:a14="http://schemas.microsoft.com/office/drawing/2010/main">
                <a:solidFill>
                  <a:srgbClr val="FFFFFF"/>
                </a:solidFill>
              </a14:hiddenFill>
            </a:ext>
          </a:extLst>
        </p:spPr>
      </p:pic>
      <p:sp>
        <p:nvSpPr>
          <p:cNvPr id="36" name="Rectangle 35"/>
          <p:cNvSpPr/>
          <p:nvPr/>
        </p:nvSpPr>
        <p:spPr>
          <a:xfrm>
            <a:off x="495046" y="5409767"/>
            <a:ext cx="1584585" cy="338554"/>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Ultimate customer destination in China</a:t>
            </a:r>
            <a:endParaRPr lang="en-GB" sz="1100" dirty="0"/>
          </a:p>
        </p:txBody>
      </p:sp>
      <p:sp>
        <p:nvSpPr>
          <p:cNvPr id="28" name="TextBox 27">
            <a:extLst>
              <a:ext uri="{FF2B5EF4-FFF2-40B4-BE49-F238E27FC236}">
                <a16:creationId xmlns:a16="http://schemas.microsoft.com/office/drawing/2014/main" id="{75940AA9-D712-4D99-B5B2-3735462961A3}"/>
              </a:ext>
            </a:extLst>
          </p:cNvPr>
          <p:cNvSpPr txBox="1"/>
          <p:nvPr/>
        </p:nvSpPr>
        <p:spPr>
          <a:xfrm>
            <a:off x="495046" y="2504076"/>
            <a:ext cx="1583619" cy="1107996"/>
          </a:xfrm>
          <a:prstGeom prst="rect">
            <a:avLst/>
          </a:prstGeom>
          <a:noFill/>
        </p:spPr>
        <p:txBody>
          <a:bodyPr wrap="square" lIns="0" tIns="0" rIns="0" bIns="0" rtlCol="0">
            <a:spAutoFit/>
          </a:bodyPr>
          <a:lstStyle/>
          <a:p>
            <a:pPr lvl="0">
              <a:spcBef>
                <a:spcPts val="600"/>
              </a:spcBef>
              <a:spcAft>
                <a:spcPts val="1200"/>
              </a:spcAft>
              <a:defRPr/>
            </a:pPr>
            <a:r>
              <a:rPr lang="en-US" sz="1200" dirty="0">
                <a:solidFill>
                  <a:srgbClr val="303D48"/>
                </a:solidFill>
                <a:latin typeface="Arial" panose="020B0604020202020204" pitchFamily="34" charset="0"/>
                <a:cs typeface="Arial" panose="020B0604020202020204" pitchFamily="34" charset="0"/>
              </a:rPr>
              <a:t>Through meeting a variety of customer needs through an ecosystem of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services delivered through </a:t>
            </a:r>
            <a:r>
              <a:rPr lang="en-US" sz="1200" dirty="0">
                <a:solidFill>
                  <a:srgbClr val="303D48"/>
                </a:solidFill>
                <a:latin typeface="Arial" panose="020B0604020202020204" pitchFamily="34" charset="0"/>
                <a:cs typeface="Arial" panose="020B0604020202020204" pitchFamily="34" charset="0"/>
              </a:rPr>
              <a:t>one front door </a:t>
            </a:r>
            <a:endParaRPr kumimoji="0" lang="en-US" sz="1200" i="0" u="none" strike="noStrike" kern="1200" cap="none" spc="0" normalizeH="0" baseline="0" noProof="0" dirty="0">
              <a:ln>
                <a:noFill/>
              </a:ln>
              <a:solidFill>
                <a:srgbClr val="303D48"/>
              </a:solidFill>
              <a:effectLst/>
              <a:uLnTx/>
              <a:uFillTx/>
              <a:latin typeface="Arial" panose="020B0604020202020204" pitchFamily="34" charset="0"/>
              <a:cs typeface="Arial" panose="020B0604020202020204" pitchFamily="34" charset="0"/>
            </a:endParaRPr>
          </a:p>
        </p:txBody>
      </p:sp>
      <p:sp>
        <p:nvSpPr>
          <p:cNvPr id="46" name="Rectangle 45"/>
          <p:cNvSpPr/>
          <p:nvPr/>
        </p:nvSpPr>
        <p:spPr>
          <a:xfrm>
            <a:off x="2286781" y="1756222"/>
            <a:ext cx="1721043"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90" name="Picture 22" descr="Gojek Vietnam | About"/>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190" t="11267" r="7764" b="15493"/>
          <a:stretch/>
        </p:blipFill>
        <p:spPr bwMode="auto">
          <a:xfrm>
            <a:off x="2415158" y="4538551"/>
            <a:ext cx="555678" cy="555678"/>
          </a:xfrm>
          <a:prstGeom prst="round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2415158" y="5409767"/>
            <a:ext cx="1584585" cy="677108"/>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User-centric and market specific features designed around local consumers</a:t>
            </a:r>
            <a:endParaRPr lang="en-GB" sz="1100" dirty="0"/>
          </a:p>
        </p:txBody>
      </p:sp>
      <p:sp>
        <p:nvSpPr>
          <p:cNvPr id="22" name="TextBox 21">
            <a:extLst>
              <a:ext uri="{FF2B5EF4-FFF2-40B4-BE49-F238E27FC236}">
                <a16:creationId xmlns:a16="http://schemas.microsoft.com/office/drawing/2014/main" id="{75940AA9-D712-4D99-B5B2-3735462961A3}"/>
              </a:ext>
            </a:extLst>
          </p:cNvPr>
          <p:cNvSpPr txBox="1"/>
          <p:nvPr/>
        </p:nvSpPr>
        <p:spPr>
          <a:xfrm>
            <a:off x="2415158" y="1962427"/>
            <a:ext cx="1712555" cy="369332"/>
          </a:xfrm>
          <a:prstGeom prst="rect">
            <a:avLst/>
          </a:prstGeom>
          <a:noFill/>
        </p:spPr>
        <p:txBody>
          <a:bodyPr wrap="square" lIns="0" tIns="0" rIns="0" bIns="0" rtlCol="0">
            <a:spAutoFit/>
          </a:bodyPr>
          <a:lstStyle/>
          <a:p>
            <a:pPr marR="0" lvl="0" defTabSz="914400" rtl="0" eaLnBrk="1" fontAlgn="auto" latinLnBrk="0" hangingPunct="1">
              <a:spcBef>
                <a:spcPts val="600"/>
              </a:spcBef>
              <a:spcAft>
                <a:spcPts val="1200"/>
              </a:spcAft>
              <a:buClrTx/>
              <a:buSzTx/>
              <a:tabLst/>
              <a:defRPr/>
            </a:pPr>
            <a:r>
              <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Customer-led,</a:t>
            </a:r>
            <a:r>
              <a:rPr kumimoji="0" lang="en-US" sz="1200" b="1"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 i</a:t>
            </a:r>
            <a:r>
              <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ntegrated journeys</a:t>
            </a:r>
          </a:p>
        </p:txBody>
      </p:sp>
      <p:sp>
        <p:nvSpPr>
          <p:cNvPr id="29" name="TextBox 28">
            <a:extLst>
              <a:ext uri="{FF2B5EF4-FFF2-40B4-BE49-F238E27FC236}">
                <a16:creationId xmlns:a16="http://schemas.microsoft.com/office/drawing/2014/main" id="{75940AA9-D712-4D99-B5B2-3735462961A3}"/>
              </a:ext>
            </a:extLst>
          </p:cNvPr>
          <p:cNvSpPr txBox="1"/>
          <p:nvPr/>
        </p:nvSpPr>
        <p:spPr>
          <a:xfrm>
            <a:off x="2415158" y="2504076"/>
            <a:ext cx="1583619" cy="923330"/>
          </a:xfrm>
          <a:prstGeom prst="rect">
            <a:avLst/>
          </a:prstGeom>
          <a:noFill/>
        </p:spPr>
        <p:txBody>
          <a:bodyPr wrap="square" lIns="0" tIns="0" rIns="0" bIns="0" rtlCol="0">
            <a:spAutoFit/>
          </a:bodyPr>
          <a:lstStyle/>
          <a:p>
            <a:pPr marR="0" lvl="0" algn="l" defTabSz="914400" rtl="0" eaLnBrk="1" fontAlgn="auto" latinLnBrk="0" hangingPunct="1">
              <a:spcBef>
                <a:spcPts val="600"/>
              </a:spcBef>
              <a:spcAft>
                <a:spcPts val="1200"/>
              </a:spcAft>
              <a:buClrTx/>
              <a:buSzTx/>
              <a:tabLst/>
              <a:defRPr/>
            </a:pP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Stitch together key features across </a:t>
            </a:r>
            <a:r>
              <a:rPr kumimoji="0" lang="en-US" sz="1200" b="0"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offerings</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 focused on delivering an end-to-end experience</a:t>
            </a:r>
            <a:endPar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a:off x="4127713"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4256090" y="5409767"/>
            <a:ext cx="1584585" cy="677108"/>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High discoverability and intuitive design on home screen and product pages</a:t>
            </a:r>
            <a:endParaRPr lang="en-GB" sz="1100" dirty="0"/>
          </a:p>
        </p:txBody>
      </p:sp>
      <p:pic>
        <p:nvPicPr>
          <p:cNvPr id="40" name="Picture 4" descr="Lazada #1 Online Shopping App on the App Stor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313" t="16056" r="32340" b="16618"/>
          <a:stretch/>
        </p:blipFill>
        <p:spPr bwMode="auto">
          <a:xfrm>
            <a:off x="4256090" y="4538551"/>
            <a:ext cx="555678" cy="555678"/>
          </a:xfrm>
          <a:prstGeom prst="roundRect">
            <a:avLst>
              <a:gd name="adj" fmla="val 21484"/>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75940AA9-D712-4D99-B5B2-3735462961A3}"/>
              </a:ext>
            </a:extLst>
          </p:cNvPr>
          <p:cNvSpPr txBox="1"/>
          <p:nvPr/>
        </p:nvSpPr>
        <p:spPr>
          <a:xfrm>
            <a:off x="4256090" y="1962427"/>
            <a:ext cx="1583619" cy="369332"/>
          </a:xfrm>
          <a:prstGeom prst="rect">
            <a:avLst/>
          </a:prstGeom>
          <a:noFill/>
        </p:spPr>
        <p:txBody>
          <a:bodyPr wrap="square" lIns="0" tIns="0" rIns="0" bIns="0" rtlCol="0">
            <a:spAutoFit/>
          </a:bodyPr>
          <a:lstStyle/>
          <a:p>
            <a:pPr>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Have intuitive interfaces</a:t>
            </a:r>
            <a:endParaRPr lang="en-US" sz="1200" dirty="0">
              <a:solidFill>
                <a:srgbClr val="303D48"/>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5940AA9-D712-4D99-B5B2-3735462961A3}"/>
              </a:ext>
            </a:extLst>
          </p:cNvPr>
          <p:cNvSpPr txBox="1"/>
          <p:nvPr/>
        </p:nvSpPr>
        <p:spPr>
          <a:xfrm>
            <a:off x="4256090" y="2504076"/>
            <a:ext cx="1583619" cy="738664"/>
          </a:xfrm>
          <a:prstGeom prst="rect">
            <a:avLst/>
          </a:prstGeom>
          <a:noFill/>
        </p:spPr>
        <p:txBody>
          <a:bodyPr wrap="square" lIns="0" tIns="0" rIns="0" bIns="0" rtlCol="0">
            <a:spAutoFit/>
          </a:bodyPr>
          <a:lstStyle/>
          <a:p>
            <a:pPr>
              <a:spcBef>
                <a:spcPts val="600"/>
              </a:spcBef>
              <a:spcAft>
                <a:spcPts val="1200"/>
              </a:spcAft>
              <a:defRPr/>
            </a:pPr>
            <a:r>
              <a:rPr lang="en-US" sz="1200" dirty="0">
                <a:solidFill>
                  <a:srgbClr val="303D48"/>
                </a:solidFill>
                <a:latin typeface="Arial" panose="020B0604020202020204" pitchFamily="34" charset="0"/>
                <a:cs typeface="Arial" panose="020B0604020202020204" pitchFamily="34" charset="0"/>
              </a:rPr>
              <a:t>Easy to understand and navigate, and consistent in design across the experience</a:t>
            </a:r>
          </a:p>
        </p:txBody>
      </p:sp>
      <p:sp>
        <p:nvSpPr>
          <p:cNvPr id="48" name="Rectangle 47"/>
          <p:cNvSpPr/>
          <p:nvPr/>
        </p:nvSpPr>
        <p:spPr>
          <a:xfrm>
            <a:off x="6071594"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44" descr="ZA Bank - Apps o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40112" y="4538551"/>
            <a:ext cx="555678" cy="555678"/>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6240112" y="5409767"/>
            <a:ext cx="1584585" cy="846386"/>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Gamifies every transaction and sends frequent push notifications with call-to-actions</a:t>
            </a:r>
            <a:endParaRPr lang="en-GB" sz="1100" dirty="0"/>
          </a:p>
        </p:txBody>
      </p:sp>
      <p:sp>
        <p:nvSpPr>
          <p:cNvPr id="24" name="TextBox 23">
            <a:extLst>
              <a:ext uri="{FF2B5EF4-FFF2-40B4-BE49-F238E27FC236}">
                <a16:creationId xmlns:a16="http://schemas.microsoft.com/office/drawing/2014/main" id="{75940AA9-D712-4D99-B5B2-3735462961A3}"/>
              </a:ext>
            </a:extLst>
          </p:cNvPr>
          <p:cNvSpPr txBox="1"/>
          <p:nvPr/>
        </p:nvSpPr>
        <p:spPr>
          <a:xfrm>
            <a:off x="6240112" y="1962427"/>
            <a:ext cx="1583619" cy="369332"/>
          </a:xfrm>
          <a:prstGeom prst="rect">
            <a:avLst/>
          </a:prstGeom>
          <a:noFill/>
        </p:spPr>
        <p:txBody>
          <a:bodyPr wrap="square" lIns="0" tIns="0" rIns="0" bIns="0" rtlCol="0">
            <a:spAutoFit/>
          </a:bodyPr>
          <a:lstStyle/>
          <a:p>
            <a:pPr marR="0" lvl="0" defTabSz="914400" rtl="0" eaLnBrk="1" fontAlgn="auto" latinLnBrk="0" hangingPunct="1">
              <a:spcBef>
                <a:spcPts val="600"/>
              </a:spcBef>
              <a:spcAft>
                <a:spcPts val="1200"/>
              </a:spcAft>
              <a:buClrTx/>
              <a:buSzTx/>
              <a:tabLst/>
              <a:defRPr/>
            </a:pPr>
            <a:r>
              <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Turn transactions into interactions</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75940AA9-D712-4D99-B5B2-3735462961A3}"/>
              </a:ext>
            </a:extLst>
          </p:cNvPr>
          <p:cNvSpPr txBox="1"/>
          <p:nvPr/>
        </p:nvSpPr>
        <p:spPr>
          <a:xfrm>
            <a:off x="6240112" y="2504076"/>
            <a:ext cx="1583619" cy="1292662"/>
          </a:xfrm>
          <a:prstGeom prst="rect">
            <a:avLst/>
          </a:prstGeom>
          <a:noFill/>
        </p:spPr>
        <p:txBody>
          <a:bodyPr wrap="square" lIns="0" tIns="0" rIns="0" bIns="0" rtlCol="0">
            <a:spAutoFit/>
          </a:bodyPr>
          <a:lstStyle/>
          <a:p>
            <a:pPr marR="0" lvl="0" algn="l" defTabSz="914400" rtl="0" eaLnBrk="1" fontAlgn="auto" latinLnBrk="0" hangingPunct="1">
              <a:spcBef>
                <a:spcPts val="600"/>
              </a:spcBef>
              <a:spcAft>
                <a:spcPts val="1200"/>
              </a:spcAft>
              <a:buClrTx/>
              <a:buSzTx/>
              <a:tabLst/>
              <a:defRPr/>
            </a:pP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Through focused engagement and customer communications, attracting</a:t>
            </a:r>
            <a:r>
              <a:rPr kumimoji="0" lang="en-US" sz="1200" b="0"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new users and better engaging</a:t>
            </a:r>
            <a:r>
              <a:rPr kumimoji="0" lang="en-US" sz="1200" b="0"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existing users </a:t>
            </a:r>
          </a:p>
        </p:txBody>
      </p:sp>
      <p:sp>
        <p:nvSpPr>
          <p:cNvPr id="50" name="Rectangle 49"/>
          <p:cNvSpPr/>
          <p:nvPr/>
        </p:nvSpPr>
        <p:spPr>
          <a:xfrm>
            <a:off x="9959357"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0077954" y="5409767"/>
            <a:ext cx="1584585" cy="677108"/>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Incorporates multiple new services and revenue streams (e.g. clinics, pharmacies)</a:t>
            </a:r>
            <a:endParaRPr lang="en-GB" sz="1100" dirty="0"/>
          </a:p>
        </p:txBody>
      </p:sp>
      <p:pic>
        <p:nvPicPr>
          <p:cNvPr id="43" name="Picture 18" descr="PowerPoint 演示文稿"/>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7954" y="4538551"/>
            <a:ext cx="555678" cy="555678"/>
          </a:xfrm>
          <a:prstGeom prst="round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75940AA9-D712-4D99-B5B2-3735462961A3}"/>
              </a:ext>
            </a:extLst>
          </p:cNvPr>
          <p:cNvSpPr txBox="1"/>
          <p:nvPr/>
        </p:nvSpPr>
        <p:spPr>
          <a:xfrm>
            <a:off x="10077954" y="1962427"/>
            <a:ext cx="1583619" cy="369332"/>
          </a:xfrm>
          <a:prstGeom prst="rect">
            <a:avLst/>
          </a:prstGeom>
          <a:noFill/>
        </p:spPr>
        <p:txBody>
          <a:bodyPr wrap="square" lIns="0" tIns="0" rIns="0" bIns="0" rtlCol="0">
            <a:spAutoFit/>
          </a:bodyPr>
          <a:lstStyle/>
          <a:p>
            <a:pPr marR="0" lvl="0" defTabSz="914400" rtl="0" eaLnBrk="1" fontAlgn="auto" latinLnBrk="0" hangingPunct="1">
              <a:spcBef>
                <a:spcPts val="600"/>
              </a:spcBef>
              <a:spcAft>
                <a:spcPts val="1200"/>
              </a:spcAft>
              <a:buClrTx/>
              <a:buSzTx/>
              <a:tabLst/>
              <a:defRPr/>
            </a:pPr>
            <a:r>
              <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Create new revenue streams</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75940AA9-D712-4D99-B5B2-3735462961A3}"/>
              </a:ext>
            </a:extLst>
          </p:cNvPr>
          <p:cNvSpPr txBox="1"/>
          <p:nvPr/>
        </p:nvSpPr>
        <p:spPr>
          <a:xfrm>
            <a:off x="10077954" y="2504076"/>
            <a:ext cx="1583619" cy="1107996"/>
          </a:xfrm>
          <a:prstGeom prst="rect">
            <a:avLst/>
          </a:prstGeom>
          <a:noFill/>
        </p:spPr>
        <p:txBody>
          <a:bodyPr wrap="square" lIns="0" tIns="0" rIns="0" bIns="0" rtlCol="0">
            <a:spAutoFit/>
          </a:bodyPr>
          <a:lstStyle/>
          <a:p>
            <a:pPr marR="0" lvl="0" algn="l" defTabSz="914400" rtl="0" eaLnBrk="1" fontAlgn="auto" latinLnBrk="0" hangingPunct="1">
              <a:spcBef>
                <a:spcPts val="600"/>
              </a:spcBef>
              <a:spcAft>
                <a:spcPts val="1200"/>
              </a:spcAft>
              <a:buClrTx/>
              <a:buSzTx/>
              <a:tabLst/>
              <a:defRPr/>
            </a:pPr>
            <a:r>
              <a:rPr lang="en-US" sz="1200" dirty="0">
                <a:solidFill>
                  <a:srgbClr val="303D48"/>
                </a:solidFill>
                <a:latin typeface="Arial" panose="020B0604020202020204" pitchFamily="34" charset="0"/>
                <a:cs typeface="Arial" panose="020B0604020202020204" pitchFamily="34" charset="0"/>
              </a:rPr>
              <a:t>Provide a holistic offering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beyond </a:t>
            </a:r>
            <a:r>
              <a:rPr lang="en-US" sz="1200" dirty="0">
                <a:solidFill>
                  <a:srgbClr val="303D48"/>
                </a:solidFill>
                <a:latin typeface="Arial" panose="020B0604020202020204" pitchFamily="34" charset="0"/>
                <a:cs typeface="Arial" panose="020B0604020202020204" pitchFamily="34" charset="0"/>
              </a:rPr>
              <a:t>their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core industry</a:t>
            </a:r>
            <a:r>
              <a:rPr kumimoji="0" lang="en-US" sz="1200" b="0"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based on what customers need, not just what they can sell</a:t>
            </a:r>
          </a:p>
        </p:txBody>
      </p:sp>
      <p:sp>
        <p:nvSpPr>
          <p:cNvPr id="49" name="Rectangle 48"/>
          <p:cNvSpPr/>
          <p:nvPr/>
        </p:nvSpPr>
        <p:spPr>
          <a:xfrm>
            <a:off x="8015475"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2" descr="Grab - SAP Concur App Cente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3028" y="4538551"/>
            <a:ext cx="555678" cy="55567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8183028" y="5409767"/>
            <a:ext cx="1584585" cy="677108"/>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Continuously evolving and expanding on its ecosystem to stay relevant</a:t>
            </a:r>
            <a:endParaRPr lang="en-GB" sz="1100" dirty="0"/>
          </a:p>
        </p:txBody>
      </p:sp>
      <p:sp>
        <p:nvSpPr>
          <p:cNvPr id="27" name="TextBox 26">
            <a:extLst>
              <a:ext uri="{FF2B5EF4-FFF2-40B4-BE49-F238E27FC236}">
                <a16:creationId xmlns:a16="http://schemas.microsoft.com/office/drawing/2014/main" id="{75940AA9-D712-4D99-B5B2-3735462961A3}"/>
              </a:ext>
            </a:extLst>
          </p:cNvPr>
          <p:cNvSpPr txBox="1"/>
          <p:nvPr/>
        </p:nvSpPr>
        <p:spPr>
          <a:xfrm>
            <a:off x="8183028" y="1962427"/>
            <a:ext cx="1583619" cy="369332"/>
          </a:xfrm>
          <a:prstGeom prst="rect">
            <a:avLst/>
          </a:prstGeom>
          <a:noFill/>
        </p:spPr>
        <p:txBody>
          <a:bodyPr wrap="square" lIns="0" tIns="0" rIns="0" bIns="0" rtlCol="0">
            <a:spAutoFit/>
          </a:bodyPr>
          <a:lstStyle/>
          <a:p>
            <a:pPr marR="0" lvl="0" defTabSz="914400" rtl="0" eaLnBrk="1" fontAlgn="auto" latinLnBrk="0" hangingPunct="1">
              <a:spcBef>
                <a:spcPts val="600"/>
              </a:spcBef>
              <a:spcAft>
                <a:spcPts val="1200"/>
              </a:spcAft>
              <a:buClrTx/>
              <a:buSzTx/>
              <a:tabLst/>
              <a:defRPr/>
            </a:pPr>
            <a:r>
              <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Evolve to stay relevant</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75940AA9-D712-4D99-B5B2-3735462961A3}"/>
              </a:ext>
            </a:extLst>
          </p:cNvPr>
          <p:cNvSpPr txBox="1"/>
          <p:nvPr/>
        </p:nvSpPr>
        <p:spPr>
          <a:xfrm>
            <a:off x="8183028" y="2504076"/>
            <a:ext cx="1583619" cy="1107996"/>
          </a:xfrm>
          <a:prstGeom prst="rect">
            <a:avLst/>
          </a:prstGeom>
          <a:noFill/>
        </p:spPr>
        <p:txBody>
          <a:bodyPr wrap="square" lIns="0" tIns="0" rIns="0" bIns="0" rtlCol="0">
            <a:spAutoFit/>
          </a:bodyPr>
          <a:lstStyle/>
          <a:p>
            <a:pPr marR="0" lvl="0" algn="l" defTabSz="914400" rtl="0" eaLnBrk="1" fontAlgn="auto" latinLnBrk="0" hangingPunct="1">
              <a:spcBef>
                <a:spcPts val="600"/>
              </a:spcBef>
              <a:spcAft>
                <a:spcPts val="1200"/>
              </a:spcAft>
              <a:buClrTx/>
              <a:buSzTx/>
              <a:tabLst/>
              <a:defRPr/>
            </a:pP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Enable evolution across the ecosystem with new products,</a:t>
            </a:r>
            <a:r>
              <a:rPr kumimoji="0" lang="en-US" sz="1200" b="0"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services and partners</a:t>
            </a:r>
            <a:r>
              <a:rPr kumimoji="0" lang="en-US" sz="1200" b="0" i="0" u="none" strike="noStrike" kern="1200" cap="none" spc="0" normalizeH="0" noProof="0" dirty="0">
                <a:ln>
                  <a:noFill/>
                </a:ln>
                <a:solidFill>
                  <a:srgbClr val="303D48"/>
                </a:solidFill>
                <a:effectLst/>
                <a:uLnTx/>
                <a:uFillTx/>
                <a:latin typeface="Arial" panose="020B0604020202020204" pitchFamily="34" charset="0"/>
                <a:ea typeface="+mn-ea"/>
                <a:cs typeface="Arial" panose="020B0604020202020204" pitchFamily="34" charset="0"/>
              </a:rPr>
              <a:t> </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to </a:t>
            </a:r>
            <a:r>
              <a:rPr kumimoji="0" lang="en-US" sz="1200" b="0" i="0" u="none" strike="noStrike" kern="1200" cap="none" spc="0" normalizeH="0" baseline="0" noProof="0" dirty="0" err="1">
                <a:ln>
                  <a:noFill/>
                </a:ln>
                <a:solidFill>
                  <a:srgbClr val="303D48"/>
                </a:solidFill>
                <a:effectLst/>
                <a:uLnTx/>
                <a:uFillTx/>
                <a:latin typeface="Arial" panose="020B0604020202020204" pitchFamily="34" charset="0"/>
                <a:ea typeface="+mn-ea"/>
                <a:cs typeface="Arial" panose="020B0604020202020204" pitchFamily="34" charset="0"/>
              </a:rPr>
              <a:t>capitalise</a:t>
            </a:r>
            <a:r>
              <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rPr>
              <a:t> on new opportunities</a:t>
            </a:r>
          </a:p>
        </p:txBody>
      </p:sp>
      <p:sp>
        <p:nvSpPr>
          <p:cNvPr id="34" name="TextBox 33"/>
          <p:cNvSpPr txBox="1"/>
          <p:nvPr/>
        </p:nvSpPr>
        <p:spPr>
          <a:xfrm>
            <a:off x="390193" y="4132031"/>
            <a:ext cx="5565575" cy="215444"/>
          </a:xfrm>
          <a:prstGeom prst="rect">
            <a:avLst/>
          </a:prstGeom>
          <a:noFill/>
        </p:spPr>
        <p:txBody>
          <a:bodyPr wrap="square" lIns="0" tIns="0" rIns="0" bIns="0" rtlCol="0" anchor="ctr">
            <a:spAutoFit/>
          </a:bodyPr>
          <a:lstStyle/>
          <a:p>
            <a:pPr marR="0" lvl="0" defTabSz="914400" rtl="0" eaLnBrk="1" fontAlgn="auto" latinLnBrk="0" hangingPunct="1">
              <a:lnSpc>
                <a:spcPct val="100000"/>
              </a:lnSpc>
              <a:spcBef>
                <a:spcPts val="0"/>
              </a:spcBef>
              <a:spcAft>
                <a:spcPts val="1600"/>
              </a:spcAft>
              <a:buClrTx/>
              <a:buSzTx/>
              <a:tabLst/>
              <a:defRPr/>
            </a:pPr>
            <a:r>
              <a:rPr lang="en-US" sz="1400" b="1" noProof="0" dirty="0">
                <a:solidFill>
                  <a:srgbClr val="303D48"/>
                </a:solidFill>
                <a:latin typeface="Arial" panose="020B0604020202020204" pitchFamily="34" charset="0"/>
                <a:cs typeface="Arial" panose="020B0604020202020204" pitchFamily="34" charset="0"/>
              </a:rPr>
              <a:t>Examples</a:t>
            </a:r>
            <a:endParaRPr kumimoji="0" lang="en-GB" sz="1400" b="1" i="0" u="none" strike="noStrike" kern="1200" cap="none" spc="0" normalizeH="0" baseline="0" noProof="0" dirty="0" err="1">
              <a:ln>
                <a:noFill/>
              </a:ln>
              <a:solidFill>
                <a:srgbClr val="303D48"/>
              </a:solidFill>
              <a:effectLst/>
              <a:uLnTx/>
              <a:uFillTx/>
              <a:latin typeface="Arial" panose="020B0604020202020204" pitchFamily="34" charset="0"/>
              <a:cs typeface="Arial" panose="020B0604020202020204" pitchFamily="34" charset="0"/>
            </a:endParaRPr>
          </a:p>
        </p:txBody>
      </p:sp>
      <p:sp>
        <p:nvSpPr>
          <p:cNvPr id="44" name="TextBox 43"/>
          <p:cNvSpPr txBox="1"/>
          <p:nvPr/>
        </p:nvSpPr>
        <p:spPr>
          <a:xfrm>
            <a:off x="1124248" y="4728633"/>
            <a:ext cx="954418" cy="169277"/>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WeChat</a:t>
            </a:r>
          </a:p>
        </p:txBody>
      </p:sp>
      <p:sp>
        <p:nvSpPr>
          <p:cNvPr id="51" name="TextBox 50"/>
          <p:cNvSpPr txBox="1"/>
          <p:nvPr/>
        </p:nvSpPr>
        <p:spPr>
          <a:xfrm>
            <a:off x="3039758" y="4728633"/>
            <a:ext cx="954418" cy="169277"/>
          </a:xfrm>
          <a:prstGeom prst="rect">
            <a:avLst/>
          </a:prstGeom>
          <a:noFill/>
        </p:spPr>
        <p:txBody>
          <a:bodyPr wrap="square" lIns="0" tIns="0" rIns="0" bIns="0" rtlCol="0">
            <a:spAutoFit/>
          </a:bodyPr>
          <a:lstStyle/>
          <a:p>
            <a:pPr lvl="0">
              <a:spcAft>
                <a:spcPts val="1600"/>
              </a:spcAft>
              <a:defRPr/>
            </a:pPr>
            <a:r>
              <a:rPr lang="en-GB" sz="1100" b="1" dirty="0" err="1">
                <a:solidFill>
                  <a:srgbClr val="303D48"/>
                </a:solidFill>
                <a:latin typeface="Arial" panose="020B0604020202020204" pitchFamily="34" charset="0"/>
                <a:cs typeface="Arial" panose="020B0604020202020204" pitchFamily="34" charset="0"/>
              </a:rPr>
              <a:t>Gojek</a:t>
            </a:r>
            <a:endParaRPr lang="en-GB" sz="1100" b="1" dirty="0">
              <a:solidFill>
                <a:srgbClr val="303D48"/>
              </a:solidFill>
              <a:latin typeface="Arial" panose="020B0604020202020204" pitchFamily="34" charset="0"/>
              <a:cs typeface="Arial" panose="020B0604020202020204" pitchFamily="34" charset="0"/>
            </a:endParaRPr>
          </a:p>
        </p:txBody>
      </p:sp>
      <p:sp>
        <p:nvSpPr>
          <p:cNvPr id="52" name="TextBox 51"/>
          <p:cNvSpPr txBox="1"/>
          <p:nvPr/>
        </p:nvSpPr>
        <p:spPr>
          <a:xfrm>
            <a:off x="4884701" y="4728633"/>
            <a:ext cx="954418" cy="169277"/>
          </a:xfrm>
          <a:prstGeom prst="rect">
            <a:avLst/>
          </a:prstGeom>
          <a:noFill/>
        </p:spPr>
        <p:txBody>
          <a:bodyPr wrap="square" lIns="0" tIns="0" rIns="0" bIns="0" rtlCol="0">
            <a:spAutoFit/>
          </a:bodyPr>
          <a:lstStyle/>
          <a:p>
            <a:pPr lvl="0">
              <a:spcAft>
                <a:spcPts val="1600"/>
              </a:spcAft>
              <a:defRPr/>
            </a:pPr>
            <a:r>
              <a:rPr lang="en-GB" sz="1100" b="1" dirty="0" err="1">
                <a:solidFill>
                  <a:srgbClr val="303D48"/>
                </a:solidFill>
                <a:latin typeface="Arial" panose="020B0604020202020204" pitchFamily="34" charset="0"/>
                <a:cs typeface="Arial" panose="020B0604020202020204" pitchFamily="34" charset="0"/>
              </a:rPr>
              <a:t>Lazada</a:t>
            </a:r>
            <a:endParaRPr lang="en-GB" sz="1100" b="1" dirty="0">
              <a:solidFill>
                <a:srgbClr val="303D48"/>
              </a:solidFill>
              <a:latin typeface="Arial" panose="020B0604020202020204" pitchFamily="34" charset="0"/>
              <a:cs typeface="Arial" panose="020B0604020202020204" pitchFamily="34" charset="0"/>
            </a:endParaRPr>
          </a:p>
        </p:txBody>
      </p:sp>
      <p:sp>
        <p:nvSpPr>
          <p:cNvPr id="53" name="TextBox 52"/>
          <p:cNvSpPr txBox="1"/>
          <p:nvPr/>
        </p:nvSpPr>
        <p:spPr>
          <a:xfrm>
            <a:off x="6869313" y="4728633"/>
            <a:ext cx="954418" cy="169277"/>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ZA Bank</a:t>
            </a:r>
          </a:p>
        </p:txBody>
      </p:sp>
      <p:sp>
        <p:nvSpPr>
          <p:cNvPr id="54" name="TextBox 53"/>
          <p:cNvSpPr txBox="1"/>
          <p:nvPr/>
        </p:nvSpPr>
        <p:spPr>
          <a:xfrm>
            <a:off x="8812229" y="4728633"/>
            <a:ext cx="954418" cy="169277"/>
          </a:xfrm>
          <a:prstGeom prst="rect">
            <a:avLst/>
          </a:prstGeom>
          <a:noFill/>
        </p:spPr>
        <p:txBody>
          <a:bodyPr wrap="square" lIns="0" tIns="0" rIns="0" bIns="0" rtlCol="0">
            <a:spAutoFit/>
          </a:bodyPr>
          <a:lstStyle/>
          <a:p>
            <a:pPr lvl="0">
              <a:spcAft>
                <a:spcPts val="1600"/>
              </a:spcAft>
              <a:defRPr/>
            </a:pPr>
            <a:r>
              <a:rPr lang="en-US" sz="1100" b="1" dirty="0">
                <a:solidFill>
                  <a:srgbClr val="303D48"/>
                </a:solidFill>
                <a:latin typeface="Arial" panose="020B0604020202020204" pitchFamily="34" charset="0"/>
                <a:cs typeface="Arial" panose="020B0604020202020204" pitchFamily="34" charset="0"/>
              </a:rPr>
              <a:t>Grab</a:t>
            </a:r>
            <a:endParaRPr lang="en-GB" sz="1100" b="1" dirty="0">
              <a:solidFill>
                <a:srgbClr val="303D48"/>
              </a:solidFill>
              <a:latin typeface="Arial" panose="020B0604020202020204" pitchFamily="34" charset="0"/>
              <a:cs typeface="Arial" panose="020B0604020202020204" pitchFamily="34" charset="0"/>
            </a:endParaRPr>
          </a:p>
        </p:txBody>
      </p:sp>
      <p:sp>
        <p:nvSpPr>
          <p:cNvPr id="55" name="TextBox 54"/>
          <p:cNvSpPr txBox="1"/>
          <p:nvPr/>
        </p:nvSpPr>
        <p:spPr>
          <a:xfrm>
            <a:off x="10707155" y="4519903"/>
            <a:ext cx="954418" cy="646331"/>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Ping An Health (</a:t>
            </a:r>
            <a:r>
              <a:rPr lang="en-GB" sz="900" b="1" dirty="0">
                <a:solidFill>
                  <a:srgbClr val="303D48"/>
                </a:solidFill>
                <a:latin typeface="Arial" panose="020B0604020202020204" pitchFamily="34" charset="0"/>
                <a:cs typeface="Arial" panose="020B0604020202020204" pitchFamily="34" charset="0"/>
              </a:rPr>
              <a:t>previously Ping An Good Doctor)</a:t>
            </a:r>
          </a:p>
        </p:txBody>
      </p:sp>
      <p:sp>
        <p:nvSpPr>
          <p:cNvPr id="56" name="Slide Number Placeholder 4">
            <a:extLst>
              <a:ext uri="{FF2B5EF4-FFF2-40B4-BE49-F238E27FC236}">
                <a16:creationId xmlns:a16="http://schemas.microsoft.com/office/drawing/2014/main" id="{A7CA8D12-EDBC-401F-B027-8261A352F8BF}"/>
              </a:ext>
            </a:extLst>
          </p:cNvPr>
          <p:cNvSpPr txBox="1">
            <a:spLocks/>
          </p:cNvSpPr>
          <p:nvPr/>
        </p:nvSpPr>
        <p:spPr>
          <a:xfrm>
            <a:off x="477017" y="6283557"/>
            <a:ext cx="360363" cy="360363"/>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26</a:t>
            </a:fld>
            <a:endParaRPr lang="en-US" dirty="0"/>
          </a:p>
        </p:txBody>
      </p:sp>
    </p:spTree>
    <p:extLst>
      <p:ext uri="{BB962C8B-B14F-4D97-AF65-F5344CB8AC3E}">
        <p14:creationId xmlns:p14="http://schemas.microsoft.com/office/powerpoint/2010/main" val="268281096"/>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40001"/>
            <a:ext cx="11472000" cy="402392"/>
          </a:xfrm>
        </p:spPr>
        <p:txBody>
          <a:bodyPr>
            <a:noAutofit/>
          </a:bodyPr>
          <a:lstStyle/>
          <a:p>
            <a:r>
              <a:rPr lang="en-US" sz="2200" dirty="0"/>
              <a:t>Learning from what didn’t go so well</a:t>
            </a:r>
            <a:endParaRPr lang="en-GB" sz="2200" dirty="0"/>
          </a:p>
        </p:txBody>
      </p:sp>
      <p:sp>
        <p:nvSpPr>
          <p:cNvPr id="9" name="Title 1"/>
          <p:cNvSpPr txBox="1">
            <a:spLocks/>
          </p:cNvSpPr>
          <p:nvPr/>
        </p:nvSpPr>
        <p:spPr>
          <a:xfrm>
            <a:off x="360000" y="942393"/>
            <a:ext cx="11472000" cy="402392"/>
          </a:xfrm>
          <a:prstGeom prst="rect">
            <a:avLst/>
          </a:prstGeom>
        </p:spPr>
        <p:txBody>
          <a:bodyPr vert="horz" lIns="91440" tIns="45720" rIns="91440" bIns="45720" rtlCol="0" anchor="t">
            <a:noAutofit/>
          </a:bodyPr>
          <a:lst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GB" sz="1400" b="0" i="0" u="none" strike="noStrike" kern="1200" cap="none" spc="0" normalizeH="0" baseline="0" noProof="0" dirty="0">
              <a:ln>
                <a:noFill/>
              </a:ln>
              <a:solidFill>
                <a:srgbClr val="303D48"/>
              </a:solidFill>
              <a:effectLst/>
              <a:uLnTx/>
              <a:uFillTx/>
              <a:latin typeface="Arial" panose="020B0604020202020204" pitchFamily="34" charset="0"/>
              <a:ea typeface="+mj-ea"/>
              <a:cs typeface="Arial" panose="020B0604020202020204" pitchFamily="34" charset="0"/>
            </a:endParaRPr>
          </a:p>
        </p:txBody>
      </p:sp>
      <p:sp>
        <p:nvSpPr>
          <p:cNvPr id="7" name="TextBox 6">
            <a:extLst>
              <a:ext uri="{FF2B5EF4-FFF2-40B4-BE49-F238E27FC236}">
                <a16:creationId xmlns:a16="http://schemas.microsoft.com/office/drawing/2014/main" id="{75940AA9-D712-4D99-B5B2-3735462961A3}"/>
              </a:ext>
            </a:extLst>
          </p:cNvPr>
          <p:cNvSpPr txBox="1"/>
          <p:nvPr/>
        </p:nvSpPr>
        <p:spPr>
          <a:xfrm>
            <a:off x="380863" y="942393"/>
            <a:ext cx="11280710" cy="307777"/>
          </a:xfrm>
          <a:prstGeom prst="rect">
            <a:avLst/>
          </a:prstGeom>
          <a:noFill/>
        </p:spPr>
        <p:txBody>
          <a:bodyPr wrap="square" rtlCol="0">
            <a:spAutoFit/>
          </a:bodyPr>
          <a:lstStyle/>
          <a:p>
            <a:pPr lvl="0">
              <a:spcBef>
                <a:spcPts val="600"/>
              </a:spcBef>
              <a:defRPr/>
            </a:pPr>
            <a:r>
              <a:rPr lang="en-US" sz="1400" dirty="0">
                <a:solidFill>
                  <a:srgbClr val="303D48"/>
                </a:solidFill>
                <a:latin typeface="Arial" panose="020B0604020202020204" pitchFamily="34" charset="0"/>
                <a:cs typeface="Arial" panose="020B0604020202020204" pitchFamily="34" charset="0"/>
              </a:rPr>
              <a:t>Likewise, learning from where others could do better has further shaped our design choices and delivery focus.</a:t>
            </a:r>
          </a:p>
        </p:txBody>
      </p:sp>
      <p:sp>
        <p:nvSpPr>
          <p:cNvPr id="5" name="TextBox 4"/>
          <p:cNvSpPr txBox="1"/>
          <p:nvPr/>
        </p:nvSpPr>
        <p:spPr>
          <a:xfrm>
            <a:off x="12662452" y="-4969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err="1">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6" name="AutoShape 4" descr="Uber - Wikipedi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03D48"/>
              </a:solidFill>
              <a:effectLst/>
              <a:uLnTx/>
              <a:uFillTx/>
              <a:latin typeface="Arial" panose="020B0604020202020204"/>
              <a:ea typeface="+mn-ea"/>
              <a:cs typeface="+mn-cs"/>
            </a:endParaRPr>
          </a:p>
        </p:txBody>
      </p:sp>
      <p:sp>
        <p:nvSpPr>
          <p:cNvPr id="13" name="AutoShape 24" descr="data:image/png;base64,iVBORw0KGgoAAAANSUhEUgAAAHcAAAB3CAMAAAAO5y+4AAAAllBMVEX/6BIAAAD/7hL/6hL/////7BL/8RP/9RP86BL/5wCunw1XTwb25RKuow1EQQW1pQ0oJAP//Ob/85//7F/+5yH//vj/7nj/6TbSxhBsZAjp1xD//Ox7cwk7NQQsJwMjIAJhWQdNRgWYigsLBwDCtQ6fkAuNhArj0BBCPAWHegry3hETEAEZFQE1MASnmAzJvA+1rA11awj5GCj9AAAF5UlEQVRoge2badeaPBCGSdIk1rXPWqRuKIrigv7/P/cmYQuGoGCA98Nzn9NTbZGLZCYzkwGsX1xv7x+fVhv6/Hh/E0SL/fn6/v37dytYy2Kk76+I++9vW9AY/fcf5361jOXgL8b9bhvLwN+/rLf2sQz8Zr13wn23PjrhfljtrNt7dUP90Y/+X0IIYS72d0tADLlw4Pi27fvOZ/y9STzChCJ7tJvugaTNfrob2YiSZtgY0uB6WAKdlodrQCE2C0WQ2tuzlplovrUpNDdqTJ3LY2ik88WhZgYNiT09PknlOk5t8joZw3BVARppZb9oaAT96lSuqf+KnWFwqEXlOgxh3cFS71QbC8DJo7WGjGG9Kc40rWNlYldx4mIdfVIZO3mZyjWpBkZwZwQLwK6KXyM4M4QFYPY8GMGbMSwAt6fBxNxouWZP2phsjWIB2D4Fhp5hLADeE6ELO8axADgPAwgi8wa4c/LIt+C6ASwz8YOZxn4jWAD88pmG04a409IBw7AhLABhGRi/mvr0WpVwsd0YFgBbb2EixeXpJK/tQvzzct3PucBhkpui6URKZItclX/TRi0ULNKjthTmRYZ8Ya8wgTRzgo1PIZXC6oV9TVeETYmcTReBbg1LEXI+VA4iIzZaUTKR9Lgd5VvDc+5XNJ40nxmUypOhjZY0m0G3p3D5VU2in8IkpvX5dzpOfjXgv4ojD8da8CLbgGqmGUmbEZsglGxuxSfMryq+mvR0Wu5GYOWRsC2MZq+M/I10kOdwRWbnn3xmq1t8xSh4wE2wuYy68Yu5OJ8Al0zCYHC0YR/5NYV8KQgLr0q5CfaSOyHwilcSVPP9MuLG3xb8bMhBmQdquBGW3GF1yYGoVdWfHHdNuDFE2ULKuHaE7d+fTVPw0MEDLrcP7J/4OiQHLRcNcTEWDIodmu6VI3Ncl0QQvg7jiFrEFQ7Ark85GdhruAvlyBz3Cvk0x+swOriQK3y0KNKfNVy1lyBzRZzjK3cpPKtfyrWKSnAdd6wcKXNv6TD5RCNnU8pFPXUUYw1XTb4yl+exaPrGJDm62L7CnQsqplUxl6ibe4k7Fr7qeyFTz4qXcLE/i3+1oLKjPBSvowIXlLgX8SMkmoLi0/CsWb/buKZRtjv94riB1eJK4jr3wZUnVw33KOp0hP/kzxYWx0nkKO2MjKvWg9yAETdd9wkXrETquTPxSbn0ZATKViHjiqSN0upD2GUQccludmC6SVwRUqNSIdNeV+gQZZOfck/CY9BqGkkYmzlOZDEiRHuLjBsXF1RexTsdVw0yKfcgqofs8qPMlPcUGLoZdxOZ2JFSuragRL37iU7zoEhh0E3/g6dSVgZe5CFg25XqnLG4tCBzrb1aOqUTrWRglkkRPfACDiEo7VAH7DsenvYQZ6Iz4ECEEjc7sEOIVEqU7L5z0yLk+rDHZ/cYDpEjx7NrDznsegahnYot14GPg9RJtsEwzIa70XmzGLDS2TgO4sufu/le+94t6r2fXCksL2SzlXY5GtnsRyobLnMKU/2ye+3KN95oqL9z8YqW6v7jbsDmuzlcjzs6hptmkZ5onSGillmvavGwnWM14tOP21fCxKabHKWtDUmGet6Jnu99GwVXabkbBFfr9BNTNg4r3tkgjonltHAq31DBBlqGtW4gIfpqyLzWu2FmweCVIU+DujcIWd3qqXvi57T3XrrxDYf9Ov33c7/23dBkyLT6imLUZxJBudRi/oFcr/c6ldXUarelRMu1oScaUIWsON/axMBQhdTdc7EGa69n8rERojYfZqP1bOXOl6fTaTF3V7P1KAwoMfuIjtwKj3T0iNjzJ2rmqSClB/BCFKqi+17LyPSTPxrhXE/LrZ7W6inXCgfrlgabX0VzW3N/oAFJLbwdbmuwfJeW7JuXds0cXkvpKtoZeKKqgkjUIjnbpqLuk6Ii5+9QK6Eik7hNNLANPqn3LNgdX1t044yLcMtT/CPT6up5/q7eX+jqfY2u3k/p6n2czt4/6up9q87eL+vkfbr/AGVBbxMJk2ntAAAAAElFTkSuQmCC"/>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303D48"/>
              </a:solidFill>
              <a:effectLst/>
              <a:uLnTx/>
              <a:uFillTx/>
              <a:latin typeface="Arial" panose="020B0604020202020204"/>
              <a:ea typeface="+mn-ea"/>
              <a:cs typeface="+mn-cs"/>
            </a:endParaRPr>
          </a:p>
        </p:txBody>
      </p:sp>
      <p:cxnSp>
        <p:nvCxnSpPr>
          <p:cNvPr id="8" name="Straight Connector 7"/>
          <p:cNvCxnSpPr/>
          <p:nvPr/>
        </p:nvCxnSpPr>
        <p:spPr>
          <a:xfrm>
            <a:off x="380862" y="3984553"/>
            <a:ext cx="11439663"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42900"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75940AA9-D712-4D99-B5B2-3735462961A3}"/>
              </a:ext>
            </a:extLst>
          </p:cNvPr>
          <p:cNvSpPr txBox="1"/>
          <p:nvPr/>
        </p:nvSpPr>
        <p:spPr>
          <a:xfrm>
            <a:off x="495046" y="1962427"/>
            <a:ext cx="1583619" cy="369332"/>
          </a:xfrm>
          <a:prstGeom prst="rect">
            <a:avLst/>
          </a:prstGeom>
          <a:noFill/>
        </p:spPr>
        <p:txBody>
          <a:bodyPr wrap="square" lIns="0" tIns="0" rIns="0" bIns="0" rtlCol="0">
            <a:spAutoFit/>
          </a:bodyPr>
          <a:lstStyle/>
          <a:p>
            <a:pPr lvl="0">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Does not meet user needs</a:t>
            </a:r>
            <a:endParaRPr kumimoji="0" lang="en-US" sz="1200" i="0" u="none" strike="noStrike" kern="1200" cap="none" spc="0" normalizeH="0" baseline="0" noProof="0" dirty="0">
              <a:ln>
                <a:noFill/>
              </a:ln>
              <a:solidFill>
                <a:srgbClr val="303D48"/>
              </a:solidFill>
              <a:effectLst/>
              <a:uLnTx/>
              <a:uFillTx/>
              <a:latin typeface="Arial" panose="020B0604020202020204" pitchFamily="34" charset="0"/>
              <a:cs typeface="Arial" panose="020B0604020202020204" pitchFamily="34" charset="0"/>
            </a:endParaRPr>
          </a:p>
        </p:txBody>
      </p:sp>
      <p:sp>
        <p:nvSpPr>
          <p:cNvPr id="36" name="Rectangle 35"/>
          <p:cNvSpPr/>
          <p:nvPr/>
        </p:nvSpPr>
        <p:spPr>
          <a:xfrm>
            <a:off x="495046" y="5409767"/>
            <a:ext cx="1584585" cy="507831"/>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Laundry list of products and services with no guided navigation</a:t>
            </a:r>
            <a:endParaRPr lang="en-GB" sz="1100" dirty="0"/>
          </a:p>
        </p:txBody>
      </p:sp>
      <p:sp>
        <p:nvSpPr>
          <p:cNvPr id="28" name="TextBox 27">
            <a:extLst>
              <a:ext uri="{FF2B5EF4-FFF2-40B4-BE49-F238E27FC236}">
                <a16:creationId xmlns:a16="http://schemas.microsoft.com/office/drawing/2014/main" id="{75940AA9-D712-4D99-B5B2-3735462961A3}"/>
              </a:ext>
            </a:extLst>
          </p:cNvPr>
          <p:cNvSpPr txBox="1"/>
          <p:nvPr/>
        </p:nvSpPr>
        <p:spPr>
          <a:xfrm>
            <a:off x="495046" y="2504076"/>
            <a:ext cx="1583619" cy="923330"/>
          </a:xfrm>
          <a:prstGeom prst="rect">
            <a:avLst/>
          </a:prstGeom>
          <a:noFill/>
        </p:spPr>
        <p:txBody>
          <a:bodyPr wrap="square" lIns="0" tIns="0" rIns="0" bIns="0" rtlCol="0">
            <a:spAutoFit/>
          </a:bodyPr>
          <a:lstStyle/>
          <a:p>
            <a:pPr lvl="0">
              <a:spcBef>
                <a:spcPts val="600"/>
              </a:spcBef>
              <a:spcAft>
                <a:spcPts val="1200"/>
              </a:spcAft>
              <a:defRPr/>
            </a:pPr>
            <a:r>
              <a:rPr lang="en-GB" sz="1200" dirty="0">
                <a:solidFill>
                  <a:srgbClr val="303D48"/>
                </a:solidFill>
                <a:latin typeface="Arial" panose="020B0604020202020204" pitchFamily="34" charset="0"/>
                <a:cs typeface="Arial" panose="020B0604020202020204" pitchFamily="34" charset="0"/>
              </a:rPr>
              <a:t>Not designed with the user but the business in mind, and sometimes difficult to complete tasks</a:t>
            </a:r>
          </a:p>
        </p:txBody>
      </p:sp>
      <p:sp>
        <p:nvSpPr>
          <p:cNvPr id="46" name="Rectangle 45"/>
          <p:cNvSpPr/>
          <p:nvPr/>
        </p:nvSpPr>
        <p:spPr>
          <a:xfrm>
            <a:off x="2286781" y="1756222"/>
            <a:ext cx="1721043"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p:cNvSpPr/>
          <p:nvPr/>
        </p:nvSpPr>
        <p:spPr>
          <a:xfrm>
            <a:off x="2415158" y="5409767"/>
            <a:ext cx="1584585" cy="507831"/>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Fragmented apps offering products and services in isolation</a:t>
            </a:r>
            <a:endParaRPr lang="en-GB" sz="1100" dirty="0"/>
          </a:p>
        </p:txBody>
      </p:sp>
      <p:sp>
        <p:nvSpPr>
          <p:cNvPr id="22" name="TextBox 21">
            <a:extLst>
              <a:ext uri="{FF2B5EF4-FFF2-40B4-BE49-F238E27FC236}">
                <a16:creationId xmlns:a16="http://schemas.microsoft.com/office/drawing/2014/main" id="{75940AA9-D712-4D99-B5B2-3735462961A3}"/>
              </a:ext>
            </a:extLst>
          </p:cNvPr>
          <p:cNvSpPr txBox="1"/>
          <p:nvPr/>
        </p:nvSpPr>
        <p:spPr>
          <a:xfrm>
            <a:off x="2415158" y="1962427"/>
            <a:ext cx="1712555" cy="369332"/>
          </a:xfrm>
          <a:prstGeom prst="rect">
            <a:avLst/>
          </a:prstGeom>
          <a:noFill/>
        </p:spPr>
        <p:txBody>
          <a:bodyPr wrap="square" lIns="0" tIns="0" rIns="0" bIns="0" rtlCol="0">
            <a:spAutoFit/>
          </a:bodyPr>
          <a:lstStyle/>
          <a:p>
            <a:pPr lvl="0">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Fragmented </a:t>
            </a:r>
            <a:br>
              <a:rPr lang="en-US" sz="1200" b="1" dirty="0">
                <a:solidFill>
                  <a:srgbClr val="303D48"/>
                </a:solidFill>
                <a:latin typeface="Arial" panose="020B0604020202020204" pitchFamily="34" charset="0"/>
                <a:cs typeface="Arial" panose="020B0604020202020204" pitchFamily="34" charset="0"/>
              </a:rPr>
            </a:br>
            <a:r>
              <a:rPr lang="en-US" sz="1200" b="1" dirty="0">
                <a:solidFill>
                  <a:srgbClr val="303D48"/>
                </a:solidFill>
                <a:latin typeface="Arial" panose="020B0604020202020204" pitchFamily="34" charset="0"/>
                <a:cs typeface="Arial" panose="020B0604020202020204" pitchFamily="34" charset="0"/>
              </a:rPr>
              <a:t>offerings</a:t>
            </a:r>
            <a:endPar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75940AA9-D712-4D99-B5B2-3735462961A3}"/>
              </a:ext>
            </a:extLst>
          </p:cNvPr>
          <p:cNvSpPr txBox="1"/>
          <p:nvPr/>
        </p:nvSpPr>
        <p:spPr>
          <a:xfrm>
            <a:off x="2415158" y="2504076"/>
            <a:ext cx="1583619" cy="738664"/>
          </a:xfrm>
          <a:prstGeom prst="rect">
            <a:avLst/>
          </a:prstGeom>
          <a:noFill/>
        </p:spPr>
        <p:txBody>
          <a:bodyPr wrap="square" lIns="0" tIns="0" rIns="0" bIns="0" rtlCol="0">
            <a:spAutoFit/>
          </a:bodyPr>
          <a:lstStyle/>
          <a:p>
            <a:pPr lvl="0">
              <a:spcBef>
                <a:spcPts val="600"/>
              </a:spcBef>
              <a:spcAft>
                <a:spcPts val="1200"/>
              </a:spcAft>
              <a:defRPr/>
            </a:pPr>
            <a:r>
              <a:rPr lang="en-US" sz="1200" dirty="0">
                <a:solidFill>
                  <a:srgbClr val="303D48"/>
                </a:solidFill>
                <a:latin typeface="Arial" panose="020B0604020202020204" pitchFamily="34" charset="0"/>
                <a:cs typeface="Arial" panose="020B0604020202020204" pitchFamily="34" charset="0"/>
              </a:rPr>
              <a:t>Products and services provided in isolation, losing customer visibility and synergies</a:t>
            </a:r>
            <a:endParaRPr kumimoji="0" lang="en-US" sz="1200" b="1"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47" name="Rectangle 46"/>
          <p:cNvSpPr/>
          <p:nvPr/>
        </p:nvSpPr>
        <p:spPr>
          <a:xfrm>
            <a:off x="4127713"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p:cNvSpPr/>
          <p:nvPr/>
        </p:nvSpPr>
        <p:spPr>
          <a:xfrm>
            <a:off x="4256090" y="5409767"/>
            <a:ext cx="1584585" cy="507831"/>
          </a:xfrm>
          <a:prstGeom prst="rect">
            <a:avLst/>
          </a:prstGeom>
        </p:spPr>
        <p:txBody>
          <a:bodyPr wrap="square" lIns="0" tIns="0" rIns="0" bIns="0">
            <a:spAutoFit/>
          </a:bodyPr>
          <a:lstStyle/>
          <a:p>
            <a:r>
              <a:rPr lang="en-GB" sz="1100" dirty="0">
                <a:solidFill>
                  <a:srgbClr val="303D48"/>
                </a:solidFill>
                <a:latin typeface="Arial" panose="020B0604020202020204" pitchFamily="34" charset="0"/>
                <a:cs typeface="Arial" panose="020B0604020202020204" pitchFamily="34" charset="0"/>
              </a:rPr>
              <a:t>Standalone features with no CTAs that drive commercial value</a:t>
            </a:r>
          </a:p>
        </p:txBody>
      </p:sp>
      <p:sp>
        <p:nvSpPr>
          <p:cNvPr id="23" name="TextBox 22">
            <a:extLst>
              <a:ext uri="{FF2B5EF4-FFF2-40B4-BE49-F238E27FC236}">
                <a16:creationId xmlns:a16="http://schemas.microsoft.com/office/drawing/2014/main" id="{75940AA9-D712-4D99-B5B2-3735462961A3}"/>
              </a:ext>
            </a:extLst>
          </p:cNvPr>
          <p:cNvSpPr txBox="1"/>
          <p:nvPr/>
        </p:nvSpPr>
        <p:spPr>
          <a:xfrm>
            <a:off x="4256090" y="1962427"/>
            <a:ext cx="1732790" cy="369332"/>
          </a:xfrm>
          <a:prstGeom prst="rect">
            <a:avLst/>
          </a:prstGeom>
          <a:noFill/>
        </p:spPr>
        <p:txBody>
          <a:bodyPr wrap="square" lIns="0" tIns="0" rIns="0" bIns="0" rtlCol="0">
            <a:spAutoFit/>
          </a:bodyPr>
          <a:lstStyle/>
          <a:p>
            <a:pPr>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Focused on features over customer journeys</a:t>
            </a:r>
            <a:endParaRPr lang="en-US" sz="1200" dirty="0">
              <a:solidFill>
                <a:srgbClr val="303D48"/>
              </a:solidFill>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75940AA9-D712-4D99-B5B2-3735462961A3}"/>
              </a:ext>
            </a:extLst>
          </p:cNvPr>
          <p:cNvSpPr txBox="1"/>
          <p:nvPr/>
        </p:nvSpPr>
        <p:spPr>
          <a:xfrm>
            <a:off x="4256090" y="2504076"/>
            <a:ext cx="1583619" cy="553998"/>
          </a:xfrm>
          <a:prstGeom prst="rect">
            <a:avLst/>
          </a:prstGeom>
          <a:noFill/>
        </p:spPr>
        <p:txBody>
          <a:bodyPr wrap="square" lIns="0" tIns="0" rIns="0" bIns="0" rtlCol="0">
            <a:spAutoFit/>
          </a:bodyPr>
          <a:lstStyle>
            <a:defPPr>
              <a:defRPr lang="en-US"/>
            </a:defPPr>
            <a:lvl1pPr lvl="0">
              <a:spcBef>
                <a:spcPts val="600"/>
              </a:spcBef>
              <a:spcAft>
                <a:spcPts val="1200"/>
              </a:spcAft>
              <a:defRPr sz="1200">
                <a:solidFill>
                  <a:srgbClr val="303D48"/>
                </a:solidFill>
                <a:latin typeface="Arial" panose="020B0604020202020204" pitchFamily="34" charset="0"/>
                <a:cs typeface="Arial" panose="020B0604020202020204" pitchFamily="34" charset="0"/>
              </a:defRPr>
            </a:lvl1pPr>
          </a:lstStyle>
          <a:p>
            <a:r>
              <a:rPr lang="en-US" dirty="0"/>
              <a:t>Deliver episodic customer touchpoints that lead nowhere</a:t>
            </a:r>
          </a:p>
        </p:txBody>
      </p:sp>
      <p:sp>
        <p:nvSpPr>
          <p:cNvPr id="48" name="Rectangle 47"/>
          <p:cNvSpPr/>
          <p:nvPr/>
        </p:nvSpPr>
        <p:spPr>
          <a:xfrm>
            <a:off x="6071594"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p:cNvSpPr/>
          <p:nvPr/>
        </p:nvSpPr>
        <p:spPr>
          <a:xfrm>
            <a:off x="6240112" y="5409767"/>
            <a:ext cx="1584585" cy="507831"/>
          </a:xfrm>
          <a:prstGeom prst="rect">
            <a:avLst/>
          </a:prstGeom>
        </p:spPr>
        <p:txBody>
          <a:bodyPr wrap="square" lIns="0" tIns="0" rIns="0" bIns="0">
            <a:spAutoFit/>
          </a:bodyPr>
          <a:lstStyle/>
          <a:p>
            <a:r>
              <a:rPr lang="en-GB" sz="1100" dirty="0">
                <a:solidFill>
                  <a:srgbClr val="303D48"/>
                </a:solidFill>
                <a:latin typeface="Arial" panose="020B0604020202020204" pitchFamily="34" charset="0"/>
                <a:cs typeface="Arial" panose="020B0604020202020204" pitchFamily="34" charset="0"/>
              </a:rPr>
              <a:t>Key features are buried, </a:t>
            </a:r>
            <a:br>
              <a:rPr lang="en-GB" sz="1100" dirty="0">
                <a:solidFill>
                  <a:srgbClr val="303D48"/>
                </a:solidFill>
                <a:latin typeface="Arial" panose="020B0604020202020204" pitchFamily="34" charset="0"/>
                <a:cs typeface="Arial" panose="020B0604020202020204" pitchFamily="34" charset="0"/>
              </a:rPr>
            </a:br>
            <a:r>
              <a:rPr lang="en-GB" sz="1100" dirty="0">
                <a:solidFill>
                  <a:srgbClr val="303D48"/>
                </a:solidFill>
                <a:latin typeface="Arial" panose="020B0604020202020204" pitchFamily="34" charset="0"/>
                <a:cs typeface="Arial" panose="020B0604020202020204" pitchFamily="34" charset="0"/>
              </a:rPr>
              <a:t>e.g. health &amp; wellness reward program</a:t>
            </a:r>
          </a:p>
        </p:txBody>
      </p:sp>
      <p:sp>
        <p:nvSpPr>
          <p:cNvPr id="24" name="TextBox 23">
            <a:extLst>
              <a:ext uri="{FF2B5EF4-FFF2-40B4-BE49-F238E27FC236}">
                <a16:creationId xmlns:a16="http://schemas.microsoft.com/office/drawing/2014/main" id="{75940AA9-D712-4D99-B5B2-3735462961A3}"/>
              </a:ext>
            </a:extLst>
          </p:cNvPr>
          <p:cNvSpPr txBox="1"/>
          <p:nvPr/>
        </p:nvSpPr>
        <p:spPr>
          <a:xfrm>
            <a:off x="6240112" y="1962427"/>
            <a:ext cx="1583619" cy="184666"/>
          </a:xfrm>
          <a:prstGeom prst="rect">
            <a:avLst/>
          </a:prstGeom>
          <a:noFill/>
        </p:spPr>
        <p:txBody>
          <a:bodyPr wrap="square" lIns="0" tIns="0" rIns="0" bIns="0" rtlCol="0">
            <a:spAutoFit/>
          </a:bodyPr>
          <a:lstStyle/>
          <a:p>
            <a:pPr lvl="0">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Not engaging</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1" name="TextBox 30">
            <a:extLst>
              <a:ext uri="{FF2B5EF4-FFF2-40B4-BE49-F238E27FC236}">
                <a16:creationId xmlns:a16="http://schemas.microsoft.com/office/drawing/2014/main" id="{75940AA9-D712-4D99-B5B2-3735462961A3}"/>
              </a:ext>
            </a:extLst>
          </p:cNvPr>
          <p:cNvSpPr txBox="1"/>
          <p:nvPr/>
        </p:nvSpPr>
        <p:spPr>
          <a:xfrm>
            <a:off x="6240112" y="2504076"/>
            <a:ext cx="1583619" cy="1477328"/>
          </a:xfrm>
          <a:prstGeom prst="rect">
            <a:avLst/>
          </a:prstGeom>
          <a:noFill/>
        </p:spPr>
        <p:txBody>
          <a:bodyPr wrap="square" lIns="0" tIns="0" rIns="0" bIns="0" rtlCol="0">
            <a:spAutoFit/>
          </a:bodyPr>
          <a:lstStyle/>
          <a:p>
            <a:pPr lvl="0">
              <a:spcBef>
                <a:spcPts val="600"/>
              </a:spcBef>
              <a:spcAft>
                <a:spcPts val="1200"/>
              </a:spcAft>
              <a:defRPr/>
            </a:pPr>
            <a:r>
              <a:rPr lang="en-GB" sz="1200" dirty="0">
                <a:solidFill>
                  <a:srgbClr val="303D48"/>
                </a:solidFill>
                <a:latin typeface="Arial" panose="020B0604020202020204" pitchFamily="34" charset="0"/>
                <a:cs typeface="Arial" panose="020B0604020202020204" pitchFamily="34" charset="0"/>
              </a:rPr>
              <a:t>Lack of user communication and clear call-to-actions (CTAs) beyond a functional experience, failing to build greater relationships with customer</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50" name="Rectangle 49"/>
          <p:cNvSpPr/>
          <p:nvPr/>
        </p:nvSpPr>
        <p:spPr>
          <a:xfrm>
            <a:off x="9959357"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p:cNvSpPr/>
          <p:nvPr/>
        </p:nvSpPr>
        <p:spPr>
          <a:xfrm>
            <a:off x="10077954" y="5409767"/>
            <a:ext cx="1584585" cy="507831"/>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No </a:t>
            </a:r>
            <a:r>
              <a:rPr lang="en-US" sz="1100" dirty="0" err="1">
                <a:solidFill>
                  <a:srgbClr val="303D48"/>
                </a:solidFill>
                <a:latin typeface="Arial" panose="020B0604020202020204" pitchFamily="34" charset="0"/>
                <a:cs typeface="Arial" panose="020B0604020202020204" pitchFamily="34" charset="0"/>
              </a:rPr>
              <a:t>commercialisation</a:t>
            </a:r>
            <a:r>
              <a:rPr lang="en-US" sz="1100" dirty="0">
                <a:solidFill>
                  <a:srgbClr val="303D48"/>
                </a:solidFill>
                <a:latin typeface="Arial" panose="020B0604020202020204" pitchFamily="34" charset="0"/>
                <a:cs typeface="Arial" panose="020B0604020202020204" pitchFamily="34" charset="0"/>
              </a:rPr>
              <a:t> opportunities, limited to payment services</a:t>
            </a:r>
            <a:endParaRPr lang="en-GB" sz="1100" dirty="0"/>
          </a:p>
        </p:txBody>
      </p:sp>
      <p:sp>
        <p:nvSpPr>
          <p:cNvPr id="26" name="TextBox 25">
            <a:extLst>
              <a:ext uri="{FF2B5EF4-FFF2-40B4-BE49-F238E27FC236}">
                <a16:creationId xmlns:a16="http://schemas.microsoft.com/office/drawing/2014/main" id="{75940AA9-D712-4D99-B5B2-3735462961A3}"/>
              </a:ext>
            </a:extLst>
          </p:cNvPr>
          <p:cNvSpPr txBox="1"/>
          <p:nvPr/>
        </p:nvSpPr>
        <p:spPr>
          <a:xfrm>
            <a:off x="10077954" y="1962427"/>
            <a:ext cx="1583619" cy="553998"/>
          </a:xfrm>
          <a:prstGeom prst="rect">
            <a:avLst/>
          </a:prstGeom>
          <a:noFill/>
        </p:spPr>
        <p:txBody>
          <a:bodyPr wrap="square" lIns="0" tIns="0" rIns="0" bIns="0" rtlCol="0">
            <a:spAutoFit/>
          </a:bodyPr>
          <a:lstStyle/>
          <a:p>
            <a:pPr lvl="0">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No new </a:t>
            </a:r>
            <a:r>
              <a:rPr lang="en-US" sz="1200" b="1" dirty="0" err="1">
                <a:solidFill>
                  <a:srgbClr val="303D48"/>
                </a:solidFill>
                <a:latin typeface="Arial" panose="020B0604020202020204" pitchFamily="34" charset="0"/>
                <a:cs typeface="Arial" panose="020B0604020202020204" pitchFamily="34" charset="0"/>
              </a:rPr>
              <a:t>commercialisation</a:t>
            </a:r>
            <a:r>
              <a:rPr lang="en-US" sz="1200" b="1" dirty="0">
                <a:solidFill>
                  <a:srgbClr val="303D48"/>
                </a:solidFill>
                <a:latin typeface="Arial" panose="020B0604020202020204" pitchFamily="34" charset="0"/>
                <a:cs typeface="Arial" panose="020B0604020202020204" pitchFamily="34" charset="0"/>
              </a:rPr>
              <a:t> opportunities</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2" name="TextBox 31">
            <a:extLst>
              <a:ext uri="{FF2B5EF4-FFF2-40B4-BE49-F238E27FC236}">
                <a16:creationId xmlns:a16="http://schemas.microsoft.com/office/drawing/2014/main" id="{75940AA9-D712-4D99-B5B2-3735462961A3}"/>
              </a:ext>
            </a:extLst>
          </p:cNvPr>
          <p:cNvSpPr txBox="1"/>
          <p:nvPr/>
        </p:nvSpPr>
        <p:spPr>
          <a:xfrm>
            <a:off x="10077954" y="2504076"/>
            <a:ext cx="1583619" cy="553998"/>
          </a:xfrm>
          <a:prstGeom prst="rect">
            <a:avLst/>
          </a:prstGeom>
          <a:noFill/>
        </p:spPr>
        <p:txBody>
          <a:bodyPr wrap="square" lIns="0" tIns="0" rIns="0" bIns="0" rtlCol="0">
            <a:spAutoFit/>
          </a:bodyPr>
          <a:lstStyle/>
          <a:p>
            <a:pPr lvl="0">
              <a:spcBef>
                <a:spcPts val="600"/>
              </a:spcBef>
              <a:spcAft>
                <a:spcPts val="1200"/>
              </a:spcAft>
              <a:defRPr/>
            </a:pPr>
            <a:r>
              <a:rPr lang="en-US" sz="1200" dirty="0">
                <a:solidFill>
                  <a:srgbClr val="303D48"/>
                </a:solidFill>
                <a:latin typeface="Arial" panose="020B0604020202020204" pitchFamily="34" charset="0"/>
                <a:cs typeface="Arial" panose="020B0604020202020204" pitchFamily="34" charset="0"/>
              </a:rPr>
              <a:t>Through incorporating new products, services and partner offers</a:t>
            </a:r>
          </a:p>
        </p:txBody>
      </p:sp>
      <p:sp>
        <p:nvSpPr>
          <p:cNvPr id="49" name="Rectangle 48"/>
          <p:cNvSpPr/>
          <p:nvPr/>
        </p:nvSpPr>
        <p:spPr>
          <a:xfrm>
            <a:off x="8015475" y="1756222"/>
            <a:ext cx="1861168" cy="4588594"/>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p:cNvSpPr/>
          <p:nvPr/>
        </p:nvSpPr>
        <p:spPr>
          <a:xfrm>
            <a:off x="8183028" y="5409767"/>
            <a:ext cx="1584585" cy="677108"/>
          </a:xfrm>
          <a:prstGeom prst="rect">
            <a:avLst/>
          </a:prstGeom>
        </p:spPr>
        <p:txBody>
          <a:bodyPr wrap="square" lIns="0" tIns="0" rIns="0" bIns="0">
            <a:spAutoFit/>
          </a:bodyPr>
          <a:lstStyle/>
          <a:p>
            <a:r>
              <a:rPr lang="en-US" sz="1100" dirty="0">
                <a:solidFill>
                  <a:srgbClr val="303D48"/>
                </a:solidFill>
                <a:latin typeface="Arial" panose="020B0604020202020204" pitchFamily="34" charset="0"/>
                <a:cs typeface="Arial" panose="020B0604020202020204" pitchFamily="34" charset="0"/>
              </a:rPr>
              <a:t>Dated design with no updates on offerings to meet changing customer needs</a:t>
            </a:r>
            <a:endParaRPr lang="en-GB" sz="1100" dirty="0"/>
          </a:p>
        </p:txBody>
      </p:sp>
      <p:sp>
        <p:nvSpPr>
          <p:cNvPr id="27" name="TextBox 26">
            <a:extLst>
              <a:ext uri="{FF2B5EF4-FFF2-40B4-BE49-F238E27FC236}">
                <a16:creationId xmlns:a16="http://schemas.microsoft.com/office/drawing/2014/main" id="{75940AA9-D712-4D99-B5B2-3735462961A3}"/>
              </a:ext>
            </a:extLst>
          </p:cNvPr>
          <p:cNvSpPr txBox="1"/>
          <p:nvPr/>
        </p:nvSpPr>
        <p:spPr>
          <a:xfrm>
            <a:off x="8183028" y="1962427"/>
            <a:ext cx="1583619" cy="184666"/>
          </a:xfrm>
          <a:prstGeom prst="rect">
            <a:avLst/>
          </a:prstGeom>
          <a:noFill/>
        </p:spPr>
        <p:txBody>
          <a:bodyPr wrap="square" lIns="0" tIns="0" rIns="0" bIns="0" rtlCol="0">
            <a:spAutoFit/>
          </a:bodyPr>
          <a:lstStyle/>
          <a:p>
            <a:pPr lvl="0">
              <a:spcBef>
                <a:spcPts val="600"/>
              </a:spcBef>
              <a:spcAft>
                <a:spcPts val="1200"/>
              </a:spcAft>
              <a:defRPr/>
            </a:pPr>
            <a:r>
              <a:rPr lang="en-US" sz="1200" b="1" dirty="0">
                <a:solidFill>
                  <a:srgbClr val="303D48"/>
                </a:solidFill>
                <a:latin typeface="Arial" panose="020B0604020202020204" pitchFamily="34" charset="0"/>
                <a:cs typeface="Arial" panose="020B0604020202020204" pitchFamily="34" charset="0"/>
              </a:rPr>
              <a:t>Complacent</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3" name="TextBox 32">
            <a:extLst>
              <a:ext uri="{FF2B5EF4-FFF2-40B4-BE49-F238E27FC236}">
                <a16:creationId xmlns:a16="http://schemas.microsoft.com/office/drawing/2014/main" id="{75940AA9-D712-4D99-B5B2-3735462961A3}"/>
              </a:ext>
            </a:extLst>
          </p:cNvPr>
          <p:cNvSpPr txBox="1"/>
          <p:nvPr/>
        </p:nvSpPr>
        <p:spPr>
          <a:xfrm>
            <a:off x="8183028" y="2504076"/>
            <a:ext cx="1583619" cy="1477328"/>
          </a:xfrm>
          <a:prstGeom prst="rect">
            <a:avLst/>
          </a:prstGeom>
          <a:noFill/>
        </p:spPr>
        <p:txBody>
          <a:bodyPr wrap="square" lIns="0" tIns="0" rIns="0" bIns="0" rtlCol="0">
            <a:spAutoFit/>
          </a:bodyPr>
          <a:lstStyle/>
          <a:p>
            <a:pPr lvl="0">
              <a:spcBef>
                <a:spcPts val="600"/>
              </a:spcBef>
              <a:spcAft>
                <a:spcPts val="1200"/>
              </a:spcAft>
              <a:defRPr/>
            </a:pPr>
            <a:r>
              <a:rPr lang="en-US" sz="1200" dirty="0">
                <a:solidFill>
                  <a:srgbClr val="303D48"/>
                </a:solidFill>
                <a:latin typeface="Arial" panose="020B0604020202020204" pitchFamily="34" charset="0"/>
                <a:cs typeface="Arial" panose="020B0604020202020204" pitchFamily="34" charset="0"/>
              </a:rPr>
              <a:t>Not developed to evolve, leaving a stagnant app that loses its ability to properly provide the required functionality, let alone interest and engage customers</a:t>
            </a:r>
            <a:endParaRPr kumimoji="0" lang="en-US" sz="1200" b="0" i="0" u="none" strike="noStrike" kern="1200" cap="none" spc="0" normalizeH="0" baseline="0" noProof="0" dirty="0">
              <a:ln>
                <a:noFill/>
              </a:ln>
              <a:solidFill>
                <a:srgbClr val="303D48"/>
              </a:solidFill>
              <a:effectLst/>
              <a:uLnTx/>
              <a:uFillTx/>
              <a:latin typeface="Arial" panose="020B0604020202020204" pitchFamily="34" charset="0"/>
              <a:ea typeface="+mn-ea"/>
              <a:cs typeface="Arial" panose="020B0604020202020204" pitchFamily="34" charset="0"/>
            </a:endParaRPr>
          </a:p>
        </p:txBody>
      </p:sp>
      <p:sp>
        <p:nvSpPr>
          <p:cNvPr id="34" name="TextBox 33"/>
          <p:cNvSpPr txBox="1"/>
          <p:nvPr/>
        </p:nvSpPr>
        <p:spPr>
          <a:xfrm>
            <a:off x="390193" y="4132031"/>
            <a:ext cx="5565575" cy="215444"/>
          </a:xfrm>
          <a:prstGeom prst="rect">
            <a:avLst/>
          </a:prstGeom>
          <a:noFill/>
        </p:spPr>
        <p:txBody>
          <a:bodyPr wrap="square" lIns="0" tIns="0" rIns="0" bIns="0" rtlCol="0" anchor="ctr">
            <a:spAutoFit/>
          </a:bodyPr>
          <a:lstStyle/>
          <a:p>
            <a:pPr marR="0" lvl="0" defTabSz="914400" rtl="0" eaLnBrk="1" fontAlgn="auto" latinLnBrk="0" hangingPunct="1">
              <a:lnSpc>
                <a:spcPct val="100000"/>
              </a:lnSpc>
              <a:spcBef>
                <a:spcPts val="0"/>
              </a:spcBef>
              <a:spcAft>
                <a:spcPts val="1600"/>
              </a:spcAft>
              <a:buClrTx/>
              <a:buSzTx/>
              <a:tabLst/>
              <a:defRPr/>
            </a:pPr>
            <a:r>
              <a:rPr lang="en-US" sz="1400" b="1" noProof="0" dirty="0">
                <a:solidFill>
                  <a:srgbClr val="303D48"/>
                </a:solidFill>
                <a:latin typeface="Arial" panose="020B0604020202020204" pitchFamily="34" charset="0"/>
                <a:cs typeface="Arial" panose="020B0604020202020204" pitchFamily="34" charset="0"/>
              </a:rPr>
              <a:t>Examples</a:t>
            </a:r>
            <a:endParaRPr kumimoji="0" lang="en-GB" sz="1400" b="1" i="0" u="none" strike="noStrike" kern="1200" cap="none" spc="0" normalizeH="0" baseline="0" noProof="0" dirty="0" err="1">
              <a:ln>
                <a:noFill/>
              </a:ln>
              <a:solidFill>
                <a:srgbClr val="303D48"/>
              </a:solidFill>
              <a:effectLst/>
              <a:uLnTx/>
              <a:uFillTx/>
              <a:latin typeface="Arial" panose="020B0604020202020204" pitchFamily="34" charset="0"/>
              <a:cs typeface="Arial" panose="020B0604020202020204" pitchFamily="34" charset="0"/>
            </a:endParaRPr>
          </a:p>
        </p:txBody>
      </p:sp>
      <p:pic>
        <p:nvPicPr>
          <p:cNvPr id="56" name="Picture 8" descr="Pulse by Prudential (HK) - Do Health your own way - Apps on Google Play"/>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6090" y="4538551"/>
            <a:ext cx="558000" cy="558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HSBC HK Mobile Banking - Apps on Google Play"/>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5158" y="4583551"/>
            <a:ext cx="468000" cy="468000"/>
          </a:xfrm>
          <a:prstGeom prst="round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58" name="Picture 14" descr="Emma by AXA on the App Store"/>
          <p:cNvPicPr>
            <a:picLocks noChangeArrowheads="1"/>
          </p:cNvPicPr>
          <p:nvPr/>
        </p:nvPicPr>
        <p:blipFill rotWithShape="1">
          <a:blip r:embed="rId4" cstate="print">
            <a:extLst>
              <a:ext uri="{28A0092B-C50C-407E-A947-70E740481C1C}">
                <a14:useLocalDpi xmlns:a14="http://schemas.microsoft.com/office/drawing/2010/main" val="0"/>
              </a:ext>
            </a:extLst>
          </a:blip>
          <a:srcRect l="32466" t="16520" r="32404" b="16897"/>
          <a:stretch/>
        </p:blipFill>
        <p:spPr bwMode="auto">
          <a:xfrm>
            <a:off x="6240112" y="4538551"/>
            <a:ext cx="558000" cy="558000"/>
          </a:xfrm>
          <a:prstGeom prst="roundRect">
            <a:avLst/>
          </a:prstGeom>
          <a:noFill/>
          <a:extLst>
            <a:ext uri="{909E8E84-426E-40DD-AFC4-6F175D3DCCD1}">
              <a14:hiddenFill xmlns:a14="http://schemas.microsoft.com/office/drawing/2010/main">
                <a:solidFill>
                  <a:srgbClr val="FFFFFF"/>
                </a:solidFill>
              </a14:hiddenFill>
            </a:ext>
          </a:extLst>
        </p:spPr>
      </p:pic>
      <p:pic>
        <p:nvPicPr>
          <p:cNvPr id="59" name="Picture 12" descr="IBKR Mobile - Google Play 應用程式"/>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046" y="4538551"/>
            <a:ext cx="558000" cy="558000"/>
          </a:xfrm>
          <a:prstGeom prst="roundRect">
            <a:avLst/>
          </a:prstGeom>
          <a:noFill/>
          <a:extLst>
            <a:ext uri="{909E8E84-426E-40DD-AFC4-6F175D3DCCD1}">
              <a14:hiddenFill xmlns:a14="http://schemas.microsoft.com/office/drawing/2010/main">
                <a:solidFill>
                  <a:srgbClr val="FFFFFF"/>
                </a:solidFill>
              </a14:hiddenFill>
            </a:ext>
          </a:extLst>
        </p:spPr>
      </p:pic>
      <p:pic>
        <p:nvPicPr>
          <p:cNvPr id="60" name="Picture 2" descr="PayMe from HSBC - Apps on Google Pl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77954" y="4538551"/>
            <a:ext cx="558000" cy="558000"/>
          </a:xfrm>
          <a:prstGeom prst="roundRect">
            <a:avLst>
              <a:gd name="adj" fmla="val 23233"/>
            </a:avLst>
          </a:prstGeom>
          <a:noFill/>
          <a:extLst>
            <a:ext uri="{909E8E84-426E-40DD-AFC4-6F175D3DCCD1}">
              <a14:hiddenFill xmlns:a14="http://schemas.microsoft.com/office/drawing/2010/main">
                <a:solidFill>
                  <a:srgbClr val="FFFFFF"/>
                </a:solidFill>
              </a14:hiddenFill>
            </a:ext>
          </a:extLst>
        </p:spPr>
      </p:pic>
      <p:pic>
        <p:nvPicPr>
          <p:cNvPr id="61" name="Picture 14" descr="Fubon HK - Apps on Google Play"/>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83028" y="4538551"/>
            <a:ext cx="558000" cy="558000"/>
          </a:xfrm>
          <a:prstGeom prst="roundRect">
            <a:avLst/>
          </a:prstGeom>
          <a:noFill/>
          <a:extLst>
            <a:ext uri="{909E8E84-426E-40DD-AFC4-6F175D3DCCD1}">
              <a14:hiddenFill xmlns:a14="http://schemas.microsoft.com/office/drawing/2010/main">
                <a:solidFill>
                  <a:srgbClr val="FFFFFF"/>
                </a:solidFill>
              </a14:hiddenFill>
            </a:ext>
          </a:extLst>
        </p:spPr>
      </p:pic>
      <p:pic>
        <p:nvPicPr>
          <p:cNvPr id="62" name="Picture 2" descr="PayMe from HSBC - Apps on Google Play"/>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40776" y="4583551"/>
            <a:ext cx="468000" cy="4680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 descr="Red Hot Online and Overseas Spending Rewards"/>
          <p:cNvPicPr>
            <a:picLocks noChangeArrowheads="1"/>
          </p:cNvPicPr>
          <p:nvPr/>
        </p:nvPicPr>
        <p:blipFill rotWithShape="1">
          <a:blip r:embed="rId8" cstate="print">
            <a:extLst>
              <a:ext uri="{28A0092B-C50C-407E-A947-70E740481C1C}">
                <a14:useLocalDpi xmlns:a14="http://schemas.microsoft.com/office/drawing/2010/main" val="0"/>
              </a:ext>
            </a:extLst>
          </a:blip>
          <a:srcRect b="21279"/>
          <a:stretch/>
        </p:blipFill>
        <p:spPr bwMode="auto">
          <a:xfrm>
            <a:off x="2927967" y="4583551"/>
            <a:ext cx="468000" cy="4680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p:cNvSpPr txBox="1"/>
          <p:nvPr/>
        </p:nvSpPr>
        <p:spPr>
          <a:xfrm>
            <a:off x="1124248" y="4728633"/>
            <a:ext cx="954418" cy="169277"/>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WeChat</a:t>
            </a:r>
          </a:p>
        </p:txBody>
      </p:sp>
      <p:sp>
        <p:nvSpPr>
          <p:cNvPr id="44" name="TextBox 43"/>
          <p:cNvSpPr txBox="1"/>
          <p:nvPr/>
        </p:nvSpPr>
        <p:spPr>
          <a:xfrm>
            <a:off x="2371621" y="4225012"/>
            <a:ext cx="1622555" cy="338554"/>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HSBC Mobile Banking, Reward+, </a:t>
            </a:r>
            <a:r>
              <a:rPr lang="en-GB" sz="1100" b="1" dirty="0" err="1">
                <a:solidFill>
                  <a:srgbClr val="303D48"/>
                </a:solidFill>
                <a:latin typeface="Arial" panose="020B0604020202020204" pitchFamily="34" charset="0"/>
                <a:cs typeface="Arial" panose="020B0604020202020204" pitchFamily="34" charset="0"/>
              </a:rPr>
              <a:t>PayMe</a:t>
            </a:r>
            <a:endParaRPr lang="en-GB" sz="1100" b="1" dirty="0">
              <a:solidFill>
                <a:srgbClr val="303D48"/>
              </a:solidFill>
              <a:latin typeface="Arial" panose="020B0604020202020204" pitchFamily="34" charset="0"/>
              <a:cs typeface="Arial" panose="020B0604020202020204" pitchFamily="34" charset="0"/>
            </a:endParaRPr>
          </a:p>
        </p:txBody>
      </p:sp>
      <p:sp>
        <p:nvSpPr>
          <p:cNvPr id="51" name="TextBox 50"/>
          <p:cNvSpPr txBox="1"/>
          <p:nvPr/>
        </p:nvSpPr>
        <p:spPr>
          <a:xfrm>
            <a:off x="4884701" y="4728633"/>
            <a:ext cx="954418" cy="338554"/>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Pulse by Prudential</a:t>
            </a:r>
          </a:p>
        </p:txBody>
      </p:sp>
      <p:sp>
        <p:nvSpPr>
          <p:cNvPr id="52" name="TextBox 51"/>
          <p:cNvSpPr txBox="1"/>
          <p:nvPr/>
        </p:nvSpPr>
        <p:spPr>
          <a:xfrm>
            <a:off x="6869313" y="4728633"/>
            <a:ext cx="954418" cy="169277"/>
          </a:xfrm>
          <a:prstGeom prst="rect">
            <a:avLst/>
          </a:prstGeom>
          <a:noFill/>
        </p:spPr>
        <p:txBody>
          <a:bodyPr wrap="square" lIns="0" tIns="0" rIns="0" bIns="0" rtlCol="0">
            <a:spAutoFit/>
          </a:bodyPr>
          <a:lstStyle/>
          <a:p>
            <a:pPr lvl="0">
              <a:spcAft>
                <a:spcPts val="1600"/>
              </a:spcAft>
              <a:defRPr/>
            </a:pPr>
            <a:r>
              <a:rPr lang="en-GB" sz="1100" b="1" dirty="0">
                <a:solidFill>
                  <a:srgbClr val="303D48"/>
                </a:solidFill>
                <a:latin typeface="Arial" panose="020B0604020202020204" pitchFamily="34" charset="0"/>
                <a:cs typeface="Arial" panose="020B0604020202020204" pitchFamily="34" charset="0"/>
              </a:rPr>
              <a:t>AXA Emma</a:t>
            </a:r>
          </a:p>
        </p:txBody>
      </p:sp>
      <p:sp>
        <p:nvSpPr>
          <p:cNvPr id="53" name="TextBox 52"/>
          <p:cNvSpPr txBox="1"/>
          <p:nvPr/>
        </p:nvSpPr>
        <p:spPr>
          <a:xfrm>
            <a:off x="8812229" y="4728633"/>
            <a:ext cx="954418" cy="169277"/>
          </a:xfrm>
          <a:prstGeom prst="rect">
            <a:avLst/>
          </a:prstGeom>
          <a:noFill/>
        </p:spPr>
        <p:txBody>
          <a:bodyPr wrap="square" lIns="0" tIns="0" rIns="0" bIns="0" rtlCol="0">
            <a:spAutoFit/>
          </a:bodyPr>
          <a:lstStyle/>
          <a:p>
            <a:pPr lvl="0">
              <a:spcAft>
                <a:spcPts val="1600"/>
              </a:spcAft>
              <a:defRPr/>
            </a:pPr>
            <a:r>
              <a:rPr lang="en-US" sz="1100" b="1" dirty="0" err="1">
                <a:solidFill>
                  <a:srgbClr val="303D48"/>
                </a:solidFill>
                <a:latin typeface="Arial" panose="020B0604020202020204" pitchFamily="34" charset="0"/>
                <a:cs typeface="Arial" panose="020B0604020202020204" pitchFamily="34" charset="0"/>
              </a:rPr>
              <a:t>Fubon</a:t>
            </a:r>
            <a:r>
              <a:rPr lang="en-US" sz="1100" b="1" dirty="0">
                <a:solidFill>
                  <a:srgbClr val="303D48"/>
                </a:solidFill>
                <a:latin typeface="Arial" panose="020B0604020202020204" pitchFamily="34" charset="0"/>
                <a:cs typeface="Arial" panose="020B0604020202020204" pitchFamily="34" charset="0"/>
              </a:rPr>
              <a:t> Bank</a:t>
            </a:r>
            <a:endParaRPr lang="en-GB" sz="1100" b="1" dirty="0">
              <a:solidFill>
                <a:srgbClr val="303D48"/>
              </a:solidFill>
              <a:latin typeface="Arial" panose="020B0604020202020204" pitchFamily="34" charset="0"/>
              <a:cs typeface="Arial" panose="020B0604020202020204" pitchFamily="34" charset="0"/>
            </a:endParaRPr>
          </a:p>
        </p:txBody>
      </p:sp>
      <p:sp>
        <p:nvSpPr>
          <p:cNvPr id="54" name="TextBox 53"/>
          <p:cNvSpPr txBox="1"/>
          <p:nvPr/>
        </p:nvSpPr>
        <p:spPr>
          <a:xfrm>
            <a:off x="10718668" y="4728633"/>
            <a:ext cx="954418" cy="169277"/>
          </a:xfrm>
          <a:prstGeom prst="rect">
            <a:avLst/>
          </a:prstGeom>
          <a:noFill/>
        </p:spPr>
        <p:txBody>
          <a:bodyPr wrap="square" lIns="0" tIns="0" rIns="0" bIns="0" rtlCol="0">
            <a:spAutoFit/>
          </a:bodyPr>
          <a:lstStyle/>
          <a:p>
            <a:pPr lvl="0">
              <a:spcAft>
                <a:spcPts val="1600"/>
              </a:spcAft>
              <a:defRPr/>
            </a:pPr>
            <a:r>
              <a:rPr lang="en-US" sz="1100" b="1" dirty="0">
                <a:solidFill>
                  <a:srgbClr val="303D48"/>
                </a:solidFill>
                <a:latin typeface="Arial" panose="020B0604020202020204" pitchFamily="34" charset="0"/>
                <a:cs typeface="Arial" panose="020B0604020202020204" pitchFamily="34" charset="0"/>
              </a:rPr>
              <a:t>HSBC </a:t>
            </a:r>
            <a:r>
              <a:rPr lang="en-US" sz="1100" b="1" dirty="0" err="1">
                <a:solidFill>
                  <a:srgbClr val="303D48"/>
                </a:solidFill>
                <a:latin typeface="Arial" panose="020B0604020202020204" pitchFamily="34" charset="0"/>
                <a:cs typeface="Arial" panose="020B0604020202020204" pitchFamily="34" charset="0"/>
              </a:rPr>
              <a:t>PayMe</a:t>
            </a:r>
            <a:endParaRPr lang="en-GB" sz="1100" b="1" dirty="0">
              <a:solidFill>
                <a:srgbClr val="303D48"/>
              </a:solidFill>
              <a:latin typeface="Arial" panose="020B0604020202020204" pitchFamily="34" charset="0"/>
              <a:cs typeface="Arial" panose="020B0604020202020204" pitchFamily="34" charset="0"/>
            </a:endParaRPr>
          </a:p>
        </p:txBody>
      </p:sp>
      <p:sp>
        <p:nvSpPr>
          <p:cNvPr id="55" name="Slide Number Placeholder 4">
            <a:extLst>
              <a:ext uri="{FF2B5EF4-FFF2-40B4-BE49-F238E27FC236}">
                <a16:creationId xmlns:a16="http://schemas.microsoft.com/office/drawing/2014/main" id="{A7CA8D12-EDBC-401F-B027-8261A352F8BF}"/>
              </a:ext>
            </a:extLst>
          </p:cNvPr>
          <p:cNvSpPr txBox="1">
            <a:spLocks/>
          </p:cNvSpPr>
          <p:nvPr/>
        </p:nvSpPr>
        <p:spPr>
          <a:xfrm>
            <a:off x="477017" y="6283557"/>
            <a:ext cx="360363" cy="360363"/>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27</a:t>
            </a:fld>
            <a:endParaRPr lang="en-US" dirty="0"/>
          </a:p>
        </p:txBody>
      </p:sp>
    </p:spTree>
    <p:extLst>
      <p:ext uri="{BB962C8B-B14F-4D97-AF65-F5344CB8AC3E}">
        <p14:creationId xmlns:p14="http://schemas.microsoft.com/office/powerpoint/2010/main" val="127250708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C46CF18-2F8D-4AD2-BF01-0A639FE73F12}"/>
              </a:ext>
            </a:extLst>
          </p:cNvPr>
          <p:cNvSpPr>
            <a:spLocks noGrp="1"/>
          </p:cNvSpPr>
          <p:nvPr>
            <p:ph type="body" sz="quarter" idx="10"/>
          </p:nvPr>
        </p:nvSpPr>
        <p:spPr/>
        <p:txBody>
          <a:bodyPr/>
          <a:lstStyle/>
          <a:p>
            <a:endParaRPr lang="en-US" dirty="0"/>
          </a:p>
        </p:txBody>
      </p:sp>
      <p:sp>
        <p:nvSpPr>
          <p:cNvPr id="7" name="Text Placeholder 6">
            <a:extLst>
              <a:ext uri="{FF2B5EF4-FFF2-40B4-BE49-F238E27FC236}">
                <a16:creationId xmlns:a16="http://schemas.microsoft.com/office/drawing/2014/main" id="{C23CFB67-0165-42C1-A9CF-95CBB97C429A}"/>
              </a:ext>
            </a:extLst>
          </p:cNvPr>
          <p:cNvSpPr>
            <a:spLocks noGrp="1"/>
          </p:cNvSpPr>
          <p:nvPr>
            <p:ph type="body" sz="quarter" idx="11"/>
          </p:nvPr>
        </p:nvSpPr>
        <p:spPr/>
        <p:txBody>
          <a:bodyPr/>
          <a:lstStyle/>
          <a:p>
            <a:r>
              <a:rPr lang="en-US" dirty="0"/>
              <a:t>ESG</a:t>
            </a:r>
          </a:p>
        </p:txBody>
      </p:sp>
      <p:pic>
        <p:nvPicPr>
          <p:cNvPr id="2050" name="Picture 2">
            <a:extLst>
              <a:ext uri="{FF2B5EF4-FFF2-40B4-BE49-F238E27FC236}">
                <a16:creationId xmlns:a16="http://schemas.microsoft.com/office/drawing/2014/main" id="{6DF0401A-7FA7-4809-B6CF-5164607F47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8" y="804863"/>
            <a:ext cx="10553702" cy="569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321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F685D75-E3E3-42FE-A71F-F01A0C5C7B50}"/>
              </a:ext>
            </a:extLst>
          </p:cNvPr>
          <p:cNvSpPr>
            <a:spLocks noGrp="1"/>
          </p:cNvSpPr>
          <p:nvPr>
            <p:ph type="body" sz="quarter" idx="10"/>
          </p:nvPr>
        </p:nvSpPr>
        <p:spPr>
          <a:xfrm>
            <a:off x="359999" y="473692"/>
            <a:ext cx="11160000" cy="801904"/>
          </a:xfrm>
        </p:spPr>
        <p:txBody>
          <a:bodyPr/>
          <a:lstStyle/>
          <a:p>
            <a:r>
              <a:rPr lang="en-US"/>
              <a:t>Data Platform : Conceptual</a:t>
            </a:r>
          </a:p>
        </p:txBody>
      </p:sp>
      <p:sp>
        <p:nvSpPr>
          <p:cNvPr id="5" name="Slide Number Placeholder 4">
            <a:extLst>
              <a:ext uri="{FF2B5EF4-FFF2-40B4-BE49-F238E27FC236}">
                <a16:creationId xmlns:a16="http://schemas.microsoft.com/office/drawing/2014/main" id="{F39A42E6-514B-4B7D-A62A-3A15D34C3CD9}"/>
              </a:ext>
            </a:extLst>
          </p:cNvPr>
          <p:cNvSpPr>
            <a:spLocks noGrp="1"/>
          </p:cNvSpPr>
          <p:nvPr>
            <p:ph type="sldNum" sz="quarter" idx="4"/>
          </p:nvPr>
        </p:nvSpPr>
        <p:spPr/>
        <p:txBody>
          <a:bodyPr/>
          <a:lstStyle/>
          <a:p>
            <a:fld id="{18A41853-EF22-D446-BDBC-A7CF3FE93503}" type="slidenum">
              <a:rPr lang="en-US" smtClean="0"/>
              <a:pPr/>
              <a:t>3</a:t>
            </a:fld>
            <a:endParaRPr lang="en-US"/>
          </a:p>
        </p:txBody>
      </p:sp>
      <p:sp>
        <p:nvSpPr>
          <p:cNvPr id="120" name="TextBox 119">
            <a:extLst>
              <a:ext uri="{FF2B5EF4-FFF2-40B4-BE49-F238E27FC236}">
                <a16:creationId xmlns:a16="http://schemas.microsoft.com/office/drawing/2014/main" id="{9B789311-823C-4312-8CA3-D4B96E0D5EC8}"/>
              </a:ext>
            </a:extLst>
          </p:cNvPr>
          <p:cNvSpPr txBox="1"/>
          <p:nvPr/>
        </p:nvSpPr>
        <p:spPr>
          <a:xfrm>
            <a:off x="7350701" y="2040408"/>
            <a:ext cx="3920500" cy="4339650"/>
          </a:xfrm>
          <a:prstGeom prst="rect">
            <a:avLst/>
          </a:prstGeom>
          <a:noFill/>
        </p:spPr>
        <p:txBody>
          <a:bodyPr wrap="square" rtlCol="0">
            <a:spAutoFit/>
          </a:bodyPr>
          <a:lstStyle/>
          <a:p>
            <a:pPr marL="171450" indent="-171450">
              <a:buFont typeface="Wingdings" panose="05000000000000000000" pitchFamily="2" charset="2"/>
              <a:buChar char="q"/>
            </a:pPr>
            <a:r>
              <a:rPr lang="en-US" sz="1200"/>
              <a:t>The Data platform helps in extracting the value out of data. </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a:t>The four core elements of the data platform are real-time processing through 24/7 OLTP system(ODS), Big data lake, Business Intelligence and Analytics. </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a:t>The data platform must have customer 360 which provides a single view of customer across the organization.</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a:t>The data platform should be able to ingest structured unstructured and streaming data sources to support the core elements.</a:t>
            </a:r>
          </a:p>
          <a:p>
            <a:pPr marL="171450" indent="-171450">
              <a:buFont typeface="Wingdings" panose="05000000000000000000" pitchFamily="2" charset="2"/>
              <a:buChar char="q"/>
            </a:pPr>
            <a:endParaRPr lang="en-US" sz="1200"/>
          </a:p>
          <a:p>
            <a:pPr marL="171450" indent="-171450">
              <a:buFont typeface="Wingdings" panose="05000000000000000000" pitchFamily="2" charset="2"/>
              <a:buChar char="q"/>
            </a:pPr>
            <a:r>
              <a:rPr lang="en-US" sz="1200"/>
              <a:t>The data platform must be scalable, highly integrated with other applications, secured and properly governed. </a:t>
            </a:r>
          </a:p>
          <a:p>
            <a:pPr marL="171450" indent="-171450">
              <a:buFont typeface="Wingdings" panose="05000000000000000000" pitchFamily="2" charset="2"/>
              <a:buChar char="q"/>
            </a:pPr>
            <a:endParaRPr lang="en-US" sz="1200">
              <a:latin typeface="Arial" panose="020B0604020202020204" pitchFamily="34" charset="0"/>
              <a:cs typeface="Arial" panose="020B0604020202020204" pitchFamily="34" charset="0"/>
            </a:endParaRPr>
          </a:p>
          <a:p>
            <a:pPr marL="171450" indent="-171450">
              <a:buFont typeface="Wingdings" panose="05000000000000000000" pitchFamily="2" charset="2"/>
              <a:buChar char="q"/>
            </a:pPr>
            <a:r>
              <a:rPr lang="en-US" sz="1200">
                <a:latin typeface="Arial" panose="020B0604020202020204" pitchFamily="34" charset="0"/>
                <a:cs typeface="Arial" panose="020B0604020202020204" pitchFamily="34" charset="0"/>
              </a:rPr>
              <a:t>Eventually the goal is to produce actionable insights from the data through the 4 core elements of the data platform, which will improve the business KPI’s (e.g., in the diagram)</a:t>
            </a:r>
          </a:p>
        </p:txBody>
      </p:sp>
      <p:sp>
        <p:nvSpPr>
          <p:cNvPr id="122" name="Rectangle 121">
            <a:extLst>
              <a:ext uri="{FF2B5EF4-FFF2-40B4-BE49-F238E27FC236}">
                <a16:creationId xmlns:a16="http://schemas.microsoft.com/office/drawing/2014/main" id="{EC1E36D1-8ABF-4729-AFED-0E5F66BB31BA}"/>
              </a:ext>
            </a:extLst>
          </p:cNvPr>
          <p:cNvSpPr/>
          <p:nvPr/>
        </p:nvSpPr>
        <p:spPr>
          <a:xfrm>
            <a:off x="290044" y="1146653"/>
            <a:ext cx="11159999" cy="584775"/>
          </a:xfrm>
          <a:prstGeom prst="rect">
            <a:avLst/>
          </a:prstGeom>
        </p:spPr>
        <p:txBody>
          <a:bodyPr wrap="square">
            <a:spAutoFit/>
          </a:bodyPr>
          <a:lstStyle/>
          <a:p>
            <a:r>
              <a:rPr lang="en-US" sz="1600"/>
              <a:t>Below is the conceptual representation of the data platform which shows the building blocks and the target business outcomes.</a:t>
            </a:r>
          </a:p>
        </p:txBody>
      </p:sp>
      <p:grpSp>
        <p:nvGrpSpPr>
          <p:cNvPr id="45" name="Group 44">
            <a:extLst>
              <a:ext uri="{FF2B5EF4-FFF2-40B4-BE49-F238E27FC236}">
                <a16:creationId xmlns:a16="http://schemas.microsoft.com/office/drawing/2014/main" id="{DE410682-B434-4A16-825D-BC9198526605}"/>
              </a:ext>
            </a:extLst>
          </p:cNvPr>
          <p:cNvGrpSpPr/>
          <p:nvPr/>
        </p:nvGrpSpPr>
        <p:grpSpPr>
          <a:xfrm>
            <a:off x="1291516" y="1832984"/>
            <a:ext cx="5837252" cy="4374159"/>
            <a:chOff x="1664378" y="2263120"/>
            <a:chExt cx="5503550" cy="4121411"/>
          </a:xfrm>
        </p:grpSpPr>
        <p:sp>
          <p:nvSpPr>
            <p:cNvPr id="10" name="Arrow: Pentagon 9">
              <a:extLst>
                <a:ext uri="{FF2B5EF4-FFF2-40B4-BE49-F238E27FC236}">
                  <a16:creationId xmlns:a16="http://schemas.microsoft.com/office/drawing/2014/main" id="{770CD315-F012-441C-B413-47537A06B0A2}"/>
                </a:ext>
              </a:extLst>
            </p:cNvPr>
            <p:cNvSpPr/>
            <p:nvPr/>
          </p:nvSpPr>
          <p:spPr>
            <a:xfrm flipH="1">
              <a:off x="5123898" y="2537106"/>
              <a:ext cx="1434158" cy="3385327"/>
            </a:xfrm>
            <a:prstGeom prst="homePlate">
              <a:avLst/>
            </a:prstGeom>
            <a:solidFill>
              <a:srgbClr val="D3CAC3">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Pentagon 8">
              <a:extLst>
                <a:ext uri="{FF2B5EF4-FFF2-40B4-BE49-F238E27FC236}">
                  <a16:creationId xmlns:a16="http://schemas.microsoft.com/office/drawing/2014/main" id="{709DDCFF-35CC-46F4-A433-0061B30F9AD8}"/>
                </a:ext>
              </a:extLst>
            </p:cNvPr>
            <p:cNvSpPr/>
            <p:nvPr/>
          </p:nvSpPr>
          <p:spPr>
            <a:xfrm>
              <a:off x="1689024" y="2532636"/>
              <a:ext cx="1392127" cy="3381453"/>
            </a:xfrm>
            <a:prstGeom prst="homePlate">
              <a:avLst/>
            </a:prstGeom>
            <a:solidFill>
              <a:srgbClr val="D3CAC3">
                <a:alpha val="4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30289DD-58FD-4A93-B95D-BBA706DB5CE4}"/>
                </a:ext>
              </a:extLst>
            </p:cNvPr>
            <p:cNvSpPr/>
            <p:nvPr/>
          </p:nvSpPr>
          <p:spPr>
            <a:xfrm>
              <a:off x="2680667" y="2835146"/>
              <a:ext cx="2858934" cy="2776432"/>
            </a:xfrm>
            <a:prstGeom prst="ellipse">
              <a:avLst/>
            </a:prstGeom>
            <a:solidFill>
              <a:srgbClr val="BA0361">
                <a:alpha val="8980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46A6AF7C-4C4C-4359-AF01-6D3BBD2D6019}"/>
                </a:ext>
              </a:extLst>
            </p:cNvPr>
            <p:cNvSpPr/>
            <p:nvPr/>
          </p:nvSpPr>
          <p:spPr>
            <a:xfrm rot="8126102" flipH="1" flipV="1">
              <a:off x="2894999" y="3246777"/>
              <a:ext cx="825535" cy="250347"/>
            </a:xfrm>
            <a:prstGeom prst="rect">
              <a:avLst/>
            </a:prstGeom>
            <a:noFill/>
          </p:spPr>
          <p:txBody>
            <a:bodyPr wrap="none" lIns="91440" tIns="45720" rIns="91440" bIns="45720">
              <a:prstTxWarp prst="textArchUp">
                <a:avLst>
                  <a:gd name="adj" fmla="val 12281751"/>
                </a:avLst>
              </a:prstTxWarp>
              <a:spAutoFit/>
            </a:bodyPr>
            <a:lstStyle/>
            <a:p>
              <a:pPr algn="ctr"/>
              <a:r>
                <a:rPr lang="en-US" sz="2800" b="0" cap="none" spc="0">
                  <a:ln w="0"/>
                  <a:solidFill>
                    <a:schemeClr val="bg1"/>
                  </a:solidFill>
                  <a:effectLst>
                    <a:outerShdw blurRad="38100" dist="19050" dir="2700000" algn="tl" rotWithShape="0">
                      <a:schemeClr val="dk1">
                        <a:alpha val="40000"/>
                      </a:schemeClr>
                    </a:outerShdw>
                  </a:effectLst>
                </a:rPr>
                <a:t>Integration </a:t>
              </a:r>
              <a:endParaRPr lang="en-US" sz="3200" b="0" cap="none" spc="0">
                <a:ln w="0"/>
                <a:solidFill>
                  <a:schemeClr val="bg1"/>
                </a:solidFill>
                <a:effectLst>
                  <a:outerShdw blurRad="38100" dist="19050" dir="2700000" algn="tl" rotWithShape="0">
                    <a:schemeClr val="dk1">
                      <a:alpha val="40000"/>
                    </a:schemeClr>
                  </a:outerShdw>
                </a:effectLst>
              </a:endParaRPr>
            </a:p>
          </p:txBody>
        </p:sp>
        <p:sp>
          <p:nvSpPr>
            <p:cNvPr id="40" name="Rectangle 39">
              <a:extLst>
                <a:ext uri="{FF2B5EF4-FFF2-40B4-BE49-F238E27FC236}">
                  <a16:creationId xmlns:a16="http://schemas.microsoft.com/office/drawing/2014/main" id="{5DDC20B7-5938-4011-8D55-EF82DA09BD9F}"/>
                </a:ext>
              </a:extLst>
            </p:cNvPr>
            <p:cNvSpPr/>
            <p:nvPr/>
          </p:nvSpPr>
          <p:spPr>
            <a:xfrm rot="13535623" flipH="1" flipV="1">
              <a:off x="4579956" y="3341083"/>
              <a:ext cx="832186" cy="185243"/>
            </a:xfrm>
            <a:prstGeom prst="rect">
              <a:avLst/>
            </a:prstGeom>
            <a:noFill/>
          </p:spPr>
          <p:txBody>
            <a:bodyPr wrap="none" lIns="91440" tIns="45720" rIns="91440" bIns="45720">
              <a:prstTxWarp prst="textArchUp">
                <a:avLst>
                  <a:gd name="adj" fmla="val 12281751"/>
                </a:avLst>
              </a:prstTxWarp>
              <a:spAutoFit/>
            </a:bodyPr>
            <a:lstStyle/>
            <a:p>
              <a:pPr algn="ctr"/>
              <a:r>
                <a:rPr lang="en-US" sz="2800" b="0" cap="none" spc="0">
                  <a:ln w="0"/>
                  <a:solidFill>
                    <a:schemeClr val="bg1"/>
                  </a:solidFill>
                  <a:effectLst>
                    <a:outerShdw blurRad="38100" dist="19050" dir="2700000" algn="tl" rotWithShape="0">
                      <a:schemeClr val="dk1">
                        <a:alpha val="40000"/>
                      </a:schemeClr>
                    </a:outerShdw>
                  </a:effectLst>
                </a:rPr>
                <a:t>Governance </a:t>
              </a:r>
              <a:endParaRPr lang="en-US" sz="3200" b="0" cap="none" spc="0">
                <a:ln w="0"/>
                <a:solidFill>
                  <a:schemeClr val="bg1"/>
                </a:solidFill>
                <a:effectLst>
                  <a:outerShdw blurRad="38100" dist="19050" dir="2700000" algn="tl" rotWithShape="0">
                    <a:schemeClr val="dk1">
                      <a:alpha val="40000"/>
                    </a:schemeClr>
                  </a:outerShdw>
                </a:effectLst>
              </a:endParaRPr>
            </a:p>
          </p:txBody>
        </p:sp>
        <p:sp>
          <p:nvSpPr>
            <p:cNvPr id="42" name="Rectangle 41">
              <a:extLst>
                <a:ext uri="{FF2B5EF4-FFF2-40B4-BE49-F238E27FC236}">
                  <a16:creationId xmlns:a16="http://schemas.microsoft.com/office/drawing/2014/main" id="{4D571543-E56C-434D-A827-40BD89097297}"/>
                </a:ext>
              </a:extLst>
            </p:cNvPr>
            <p:cNvSpPr/>
            <p:nvPr/>
          </p:nvSpPr>
          <p:spPr>
            <a:xfrm rot="17978111" flipH="1" flipV="1">
              <a:off x="4627444" y="4504404"/>
              <a:ext cx="1043776" cy="283027"/>
            </a:xfrm>
            <a:prstGeom prst="rect">
              <a:avLst/>
            </a:prstGeom>
            <a:noFill/>
          </p:spPr>
          <p:txBody>
            <a:bodyPr wrap="none" lIns="91440" tIns="45720" rIns="91440" bIns="45720">
              <a:prstTxWarp prst="textArchUp">
                <a:avLst>
                  <a:gd name="adj" fmla="val 11668470"/>
                </a:avLst>
              </a:prstTxWarp>
              <a:spAutoFit/>
            </a:bodyPr>
            <a:lstStyle/>
            <a:p>
              <a:pPr algn="ctr"/>
              <a:r>
                <a:rPr lang="en-US" sz="2800">
                  <a:ln w="0"/>
                  <a:solidFill>
                    <a:schemeClr val="bg1"/>
                  </a:solidFill>
                  <a:effectLst>
                    <a:outerShdw blurRad="38100" dist="19050" dir="2700000" algn="tl" rotWithShape="0">
                      <a:schemeClr val="dk1">
                        <a:alpha val="40000"/>
                      </a:schemeClr>
                    </a:outerShdw>
                  </a:effectLst>
                </a:rPr>
                <a:t>Integrated Security</a:t>
              </a:r>
              <a:endParaRPr lang="en-US" sz="3200" b="0" cap="none" spc="0">
                <a:ln w="0"/>
                <a:solidFill>
                  <a:schemeClr val="bg1"/>
                </a:solidFill>
                <a:effectLst>
                  <a:outerShdw blurRad="38100" dist="19050" dir="2700000" algn="tl" rotWithShape="0">
                    <a:schemeClr val="dk1">
                      <a:alpha val="40000"/>
                    </a:schemeClr>
                  </a:outerShdw>
                </a:effectLst>
              </a:endParaRPr>
            </a:p>
          </p:txBody>
        </p:sp>
        <p:sp>
          <p:nvSpPr>
            <p:cNvPr id="67" name="TextBox 66">
              <a:extLst>
                <a:ext uri="{FF2B5EF4-FFF2-40B4-BE49-F238E27FC236}">
                  <a16:creationId xmlns:a16="http://schemas.microsoft.com/office/drawing/2014/main" id="{A92DE42C-6CBA-41E4-B981-EC86D3DF86A0}"/>
                </a:ext>
              </a:extLst>
            </p:cNvPr>
            <p:cNvSpPr txBox="1"/>
            <p:nvPr/>
          </p:nvSpPr>
          <p:spPr>
            <a:xfrm>
              <a:off x="1873151" y="3449250"/>
              <a:ext cx="684308" cy="208905"/>
            </a:xfrm>
            <a:prstGeom prst="rect">
              <a:avLst/>
            </a:prstGeom>
            <a:noFill/>
          </p:spPr>
          <p:txBody>
            <a:bodyPr wrap="square" rtlCol="0">
              <a:spAutoFit/>
            </a:bodyPr>
            <a:lstStyle/>
            <a:p>
              <a:r>
                <a:rPr lang="en-US" sz="700">
                  <a:latin typeface="Arial" panose="020B0604020202020204" pitchFamily="34" charset="0"/>
                  <a:cs typeface="Arial" panose="020B0604020202020204" pitchFamily="34" charset="0"/>
                </a:rPr>
                <a:t>Structured</a:t>
              </a:r>
              <a:endParaRPr lang="en-US" sz="500">
                <a:latin typeface="Arial" panose="020B0604020202020204" pitchFamily="34" charset="0"/>
                <a:cs typeface="Arial" panose="020B0604020202020204" pitchFamily="34" charset="0"/>
              </a:endParaRPr>
            </a:p>
          </p:txBody>
        </p:sp>
        <p:sp>
          <p:nvSpPr>
            <p:cNvPr id="68" name="TextBox 67">
              <a:extLst>
                <a:ext uri="{FF2B5EF4-FFF2-40B4-BE49-F238E27FC236}">
                  <a16:creationId xmlns:a16="http://schemas.microsoft.com/office/drawing/2014/main" id="{F8D2B916-D16F-45CC-9DEA-1EB83301E6F9}"/>
                </a:ext>
              </a:extLst>
            </p:cNvPr>
            <p:cNvSpPr txBox="1"/>
            <p:nvPr/>
          </p:nvSpPr>
          <p:spPr>
            <a:xfrm>
              <a:off x="1837151" y="4389086"/>
              <a:ext cx="782951" cy="208905"/>
            </a:xfrm>
            <a:prstGeom prst="rect">
              <a:avLst/>
            </a:prstGeom>
            <a:noFill/>
          </p:spPr>
          <p:txBody>
            <a:bodyPr wrap="square" rtlCol="0">
              <a:spAutoFit/>
            </a:bodyPr>
            <a:lstStyle/>
            <a:p>
              <a:r>
                <a:rPr lang="en-US" sz="700">
                  <a:latin typeface="Arial" panose="020B0604020202020204" pitchFamily="34" charset="0"/>
                  <a:cs typeface="Arial" panose="020B0604020202020204" pitchFamily="34" charset="0"/>
                </a:rPr>
                <a:t>Unstructured</a:t>
              </a:r>
              <a:endParaRPr lang="en-US" sz="500">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451AAA18-529E-4EF2-A1DA-2845DAA8A82A}"/>
                </a:ext>
              </a:extLst>
            </p:cNvPr>
            <p:cNvSpPr txBox="1"/>
            <p:nvPr/>
          </p:nvSpPr>
          <p:spPr>
            <a:xfrm>
              <a:off x="1935485" y="5134917"/>
              <a:ext cx="630931" cy="208905"/>
            </a:xfrm>
            <a:prstGeom prst="rect">
              <a:avLst/>
            </a:prstGeom>
            <a:noFill/>
          </p:spPr>
          <p:txBody>
            <a:bodyPr wrap="square" rtlCol="0">
              <a:spAutoFit/>
            </a:bodyPr>
            <a:lstStyle/>
            <a:p>
              <a:r>
                <a:rPr lang="en-US" sz="700">
                  <a:latin typeface="Arial" panose="020B0604020202020204" pitchFamily="34" charset="0"/>
                  <a:cs typeface="Arial" panose="020B0604020202020204" pitchFamily="34" charset="0"/>
                </a:rPr>
                <a:t>Streaming</a:t>
              </a:r>
            </a:p>
          </p:txBody>
        </p:sp>
        <p:pic>
          <p:nvPicPr>
            <p:cNvPr id="71" name="Graphic 70" descr="Smiling face with no fill">
              <a:extLst>
                <a:ext uri="{FF2B5EF4-FFF2-40B4-BE49-F238E27FC236}">
                  <a16:creationId xmlns:a16="http://schemas.microsoft.com/office/drawing/2014/main" id="{7B716FD3-EB0F-47A7-A1A1-0443F905284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35056" y="4752762"/>
              <a:ext cx="331418" cy="328769"/>
            </a:xfrm>
            <a:prstGeom prst="rect">
              <a:avLst/>
            </a:prstGeom>
          </p:spPr>
        </p:pic>
        <p:pic>
          <p:nvPicPr>
            <p:cNvPr id="73" name="Graphic 72" descr="Stopwatch">
              <a:extLst>
                <a:ext uri="{FF2B5EF4-FFF2-40B4-BE49-F238E27FC236}">
                  <a16:creationId xmlns:a16="http://schemas.microsoft.com/office/drawing/2014/main" id="{2D76CA72-C414-4A9A-9D0B-90F1CF9BCC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1045" y="3941746"/>
              <a:ext cx="436403" cy="432916"/>
            </a:xfrm>
            <a:prstGeom prst="rect">
              <a:avLst/>
            </a:prstGeom>
          </p:spPr>
        </p:pic>
        <p:pic>
          <p:nvPicPr>
            <p:cNvPr id="75" name="Graphic 74" descr="Handshake">
              <a:extLst>
                <a:ext uri="{FF2B5EF4-FFF2-40B4-BE49-F238E27FC236}">
                  <a16:creationId xmlns:a16="http://schemas.microsoft.com/office/drawing/2014/main" id="{3B026F05-2905-4E91-AC08-74C903E6B0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46663" y="2455892"/>
              <a:ext cx="503878" cy="499851"/>
            </a:xfrm>
            <a:prstGeom prst="rect">
              <a:avLst/>
            </a:prstGeom>
          </p:spPr>
        </p:pic>
        <p:pic>
          <p:nvPicPr>
            <p:cNvPr id="77" name="Graphic 76" descr="Business Growth">
              <a:extLst>
                <a:ext uri="{FF2B5EF4-FFF2-40B4-BE49-F238E27FC236}">
                  <a16:creationId xmlns:a16="http://schemas.microsoft.com/office/drawing/2014/main" id="{8313314F-5B34-41C6-B6A2-E50D96B1E0F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23012" y="3319341"/>
              <a:ext cx="395363" cy="392204"/>
            </a:xfrm>
            <a:prstGeom prst="rect">
              <a:avLst/>
            </a:prstGeom>
          </p:spPr>
        </p:pic>
        <p:pic>
          <p:nvPicPr>
            <p:cNvPr id="79" name="Graphic 78" descr="Statistics">
              <a:extLst>
                <a:ext uri="{FF2B5EF4-FFF2-40B4-BE49-F238E27FC236}">
                  <a16:creationId xmlns:a16="http://schemas.microsoft.com/office/drawing/2014/main" id="{C10E6FF9-5173-4227-9A67-D8658C329FF6}"/>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49527" y="5450284"/>
              <a:ext cx="342332" cy="339596"/>
            </a:xfrm>
            <a:prstGeom prst="rect">
              <a:avLst/>
            </a:prstGeom>
          </p:spPr>
        </p:pic>
        <p:sp>
          <p:nvSpPr>
            <p:cNvPr id="80" name="TextBox 79">
              <a:extLst>
                <a:ext uri="{FF2B5EF4-FFF2-40B4-BE49-F238E27FC236}">
                  <a16:creationId xmlns:a16="http://schemas.microsoft.com/office/drawing/2014/main" id="{FBD8FB9B-0793-4EA4-99DC-C9C01ECC6309}"/>
                </a:ext>
              </a:extLst>
            </p:cNvPr>
            <p:cNvSpPr txBox="1"/>
            <p:nvPr/>
          </p:nvSpPr>
          <p:spPr>
            <a:xfrm>
              <a:off x="5844958" y="2921841"/>
              <a:ext cx="707287" cy="339030"/>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Improve Customer Engagement</a:t>
              </a:r>
            </a:p>
          </p:txBody>
        </p:sp>
        <p:sp>
          <p:nvSpPr>
            <p:cNvPr id="81" name="TextBox 80">
              <a:extLst>
                <a:ext uri="{FF2B5EF4-FFF2-40B4-BE49-F238E27FC236}">
                  <a16:creationId xmlns:a16="http://schemas.microsoft.com/office/drawing/2014/main" id="{A5328863-B48D-441F-9428-D9A822A7604A}"/>
                </a:ext>
              </a:extLst>
            </p:cNvPr>
            <p:cNvSpPr txBox="1"/>
            <p:nvPr/>
          </p:nvSpPr>
          <p:spPr>
            <a:xfrm>
              <a:off x="5861072" y="5752916"/>
              <a:ext cx="707287" cy="169515"/>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Manage Risk</a:t>
              </a:r>
            </a:p>
          </p:txBody>
        </p:sp>
        <p:sp>
          <p:nvSpPr>
            <p:cNvPr id="82" name="TextBox 81">
              <a:extLst>
                <a:ext uri="{FF2B5EF4-FFF2-40B4-BE49-F238E27FC236}">
                  <a16:creationId xmlns:a16="http://schemas.microsoft.com/office/drawing/2014/main" id="{D1DA5CCF-9BAC-4A68-91B4-AF79A2C51D21}"/>
                </a:ext>
              </a:extLst>
            </p:cNvPr>
            <p:cNvSpPr txBox="1"/>
            <p:nvPr/>
          </p:nvSpPr>
          <p:spPr>
            <a:xfrm>
              <a:off x="5840978" y="5039655"/>
              <a:ext cx="722295" cy="339030"/>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Improve Customer Satisfaction</a:t>
              </a:r>
            </a:p>
          </p:txBody>
        </p:sp>
        <p:sp>
          <p:nvSpPr>
            <p:cNvPr id="83" name="TextBox 82">
              <a:extLst>
                <a:ext uri="{FF2B5EF4-FFF2-40B4-BE49-F238E27FC236}">
                  <a16:creationId xmlns:a16="http://schemas.microsoft.com/office/drawing/2014/main" id="{CF151060-9AAE-474E-86BE-792B6C713DF7}"/>
                </a:ext>
              </a:extLst>
            </p:cNvPr>
            <p:cNvSpPr txBox="1"/>
            <p:nvPr/>
          </p:nvSpPr>
          <p:spPr>
            <a:xfrm>
              <a:off x="5713097" y="3678242"/>
              <a:ext cx="841311" cy="277979"/>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Improve Customer Retention</a:t>
              </a:r>
            </a:p>
          </p:txBody>
        </p:sp>
        <p:sp>
          <p:nvSpPr>
            <p:cNvPr id="84" name="TextBox 83">
              <a:extLst>
                <a:ext uri="{FF2B5EF4-FFF2-40B4-BE49-F238E27FC236}">
                  <a16:creationId xmlns:a16="http://schemas.microsoft.com/office/drawing/2014/main" id="{BC2F1F2C-327B-4B35-BBAF-D8FA145B25F0}"/>
                </a:ext>
              </a:extLst>
            </p:cNvPr>
            <p:cNvSpPr txBox="1"/>
            <p:nvPr/>
          </p:nvSpPr>
          <p:spPr>
            <a:xfrm>
              <a:off x="5840978" y="4335445"/>
              <a:ext cx="707287" cy="339030"/>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Improve Operational Efficiency</a:t>
              </a:r>
            </a:p>
          </p:txBody>
        </p:sp>
        <p:sp>
          <p:nvSpPr>
            <p:cNvPr id="92" name="TextBox 91">
              <a:extLst>
                <a:ext uri="{FF2B5EF4-FFF2-40B4-BE49-F238E27FC236}">
                  <a16:creationId xmlns:a16="http://schemas.microsoft.com/office/drawing/2014/main" id="{19F3C6B1-80C4-4FC1-BE6D-0896FDF4966C}"/>
                </a:ext>
              </a:extLst>
            </p:cNvPr>
            <p:cNvSpPr txBox="1"/>
            <p:nvPr/>
          </p:nvSpPr>
          <p:spPr>
            <a:xfrm>
              <a:off x="1664378" y="2296053"/>
              <a:ext cx="880476" cy="289253"/>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Data Mix</a:t>
              </a:r>
            </a:p>
          </p:txBody>
        </p:sp>
        <p:sp>
          <p:nvSpPr>
            <p:cNvPr id="93" name="TextBox 92">
              <a:extLst>
                <a:ext uri="{FF2B5EF4-FFF2-40B4-BE49-F238E27FC236}">
                  <a16:creationId xmlns:a16="http://schemas.microsoft.com/office/drawing/2014/main" id="{A0B6E0D3-36DD-4DC3-8F5E-4D106D5052DA}"/>
                </a:ext>
              </a:extLst>
            </p:cNvPr>
            <p:cNvSpPr txBox="1"/>
            <p:nvPr/>
          </p:nvSpPr>
          <p:spPr>
            <a:xfrm>
              <a:off x="5615790" y="2263120"/>
              <a:ext cx="1552138" cy="254273"/>
            </a:xfrm>
            <a:prstGeom prst="rect">
              <a:avLst/>
            </a:prstGeom>
            <a:noFill/>
          </p:spPr>
          <p:txBody>
            <a:bodyPr wrap="square" rtlCol="0">
              <a:spAutoFit/>
            </a:bodyPr>
            <a:lstStyle/>
            <a:p>
              <a:r>
                <a:rPr lang="en-US" sz="1200">
                  <a:latin typeface="Arial" panose="020B0604020202020204" pitchFamily="34" charset="0"/>
                  <a:cs typeface="Arial" panose="020B0604020202020204" pitchFamily="34" charset="0"/>
                </a:rPr>
                <a:t>Actionable</a:t>
              </a:r>
              <a:r>
                <a:rPr lang="en-US" sz="1100">
                  <a:latin typeface="Arial" panose="020B0604020202020204" pitchFamily="34" charset="0"/>
                  <a:cs typeface="Arial" panose="020B0604020202020204" pitchFamily="34" charset="0"/>
                </a:rPr>
                <a:t> Insight</a:t>
              </a:r>
            </a:p>
          </p:txBody>
        </p:sp>
        <p:sp>
          <p:nvSpPr>
            <p:cNvPr id="101" name="Rectangle 100">
              <a:extLst>
                <a:ext uri="{FF2B5EF4-FFF2-40B4-BE49-F238E27FC236}">
                  <a16:creationId xmlns:a16="http://schemas.microsoft.com/office/drawing/2014/main" id="{E3CBF8B3-B92F-4FEE-8415-794CC5437C35}"/>
                </a:ext>
              </a:extLst>
            </p:cNvPr>
            <p:cNvSpPr/>
            <p:nvPr/>
          </p:nvSpPr>
          <p:spPr>
            <a:xfrm rot="13611595" flipH="1" flipV="1">
              <a:off x="2760336" y="4767875"/>
              <a:ext cx="915179" cy="342042"/>
            </a:xfrm>
            <a:prstGeom prst="rect">
              <a:avLst/>
            </a:prstGeom>
            <a:noFill/>
          </p:spPr>
          <p:txBody>
            <a:bodyPr wrap="none" lIns="91440" tIns="45720" rIns="91440" bIns="45720">
              <a:prstTxWarp prst="textArchDown">
                <a:avLst>
                  <a:gd name="adj" fmla="val 3150974"/>
                </a:avLst>
              </a:prstTxWarp>
              <a:spAutoFit/>
            </a:bodyPr>
            <a:lstStyle/>
            <a:p>
              <a:pPr algn="ctr"/>
              <a:r>
                <a:rPr lang="en-US" sz="2000">
                  <a:ln w="0"/>
                  <a:solidFill>
                    <a:schemeClr val="bg1"/>
                  </a:solidFill>
                  <a:effectLst>
                    <a:outerShdw blurRad="38100" dist="19050" dir="2700000" algn="tl" rotWithShape="0">
                      <a:schemeClr val="dk1">
                        <a:alpha val="40000"/>
                      </a:schemeClr>
                    </a:outerShdw>
                  </a:effectLst>
                </a:rPr>
                <a:t>Scalable</a:t>
              </a:r>
              <a:endParaRPr lang="en-US" sz="2400" b="0" cap="none" spc="0">
                <a:ln w="0"/>
                <a:solidFill>
                  <a:schemeClr val="bg1"/>
                </a:solidFill>
                <a:effectLst>
                  <a:outerShdw blurRad="38100" dist="19050" dir="2700000" algn="tl" rotWithShape="0">
                    <a:schemeClr val="dk1">
                      <a:alpha val="40000"/>
                    </a:schemeClr>
                  </a:outerShdw>
                </a:effectLst>
              </a:endParaRPr>
            </a:p>
          </p:txBody>
        </p:sp>
        <p:sp>
          <p:nvSpPr>
            <p:cNvPr id="8" name="Oval 7">
              <a:extLst>
                <a:ext uri="{FF2B5EF4-FFF2-40B4-BE49-F238E27FC236}">
                  <a16:creationId xmlns:a16="http://schemas.microsoft.com/office/drawing/2014/main" id="{B97E2F9F-463B-49DE-B035-75764B3D0339}"/>
                </a:ext>
              </a:extLst>
            </p:cNvPr>
            <p:cNvSpPr/>
            <p:nvPr/>
          </p:nvSpPr>
          <p:spPr>
            <a:xfrm>
              <a:off x="3045475" y="3180345"/>
              <a:ext cx="2107795" cy="2065470"/>
            </a:xfrm>
            <a:prstGeom prst="ellipse">
              <a:avLst/>
            </a:prstGeom>
            <a:solidFill>
              <a:schemeClr val="tx1">
                <a:lumMod val="50000"/>
                <a:alpha val="50196"/>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6863D3A-B515-40C4-8670-DAF5106F8D41}"/>
                </a:ext>
              </a:extLst>
            </p:cNvPr>
            <p:cNvSpPr txBox="1"/>
            <p:nvPr/>
          </p:nvSpPr>
          <p:spPr>
            <a:xfrm>
              <a:off x="3260935" y="3449250"/>
              <a:ext cx="971580" cy="739481"/>
            </a:xfrm>
            <a:prstGeom prst="rect">
              <a:avLst/>
            </a:prstGeom>
            <a:noFill/>
          </p:spPr>
          <p:txBody>
            <a:bodyPr wrap="square" rtlCol="0">
              <a:spAutoFit/>
            </a:bodyPr>
            <a:lstStyle/>
            <a:p>
              <a:r>
                <a:rPr lang="en-US" sz="900">
                  <a:solidFill>
                    <a:schemeClr val="bg1"/>
                  </a:solidFill>
                  <a:latin typeface="Arial" panose="020B0604020202020204" pitchFamily="34" charset="0"/>
                  <a:cs typeface="Arial" panose="020B0604020202020204" pitchFamily="34" charset="0"/>
                </a:rPr>
                <a:t>Real-Time </a:t>
              </a:r>
            </a:p>
            <a:p>
              <a:r>
                <a:rPr lang="en-US" sz="900">
                  <a:solidFill>
                    <a:schemeClr val="bg1"/>
                  </a:solidFill>
                  <a:latin typeface="Arial" panose="020B0604020202020204" pitchFamily="34" charset="0"/>
                  <a:cs typeface="Arial" panose="020B0604020202020204" pitchFamily="34" charset="0"/>
                </a:rPr>
                <a:t>Processing with 24/7 Core Data Availability with C360</a:t>
              </a:r>
            </a:p>
          </p:txBody>
        </p:sp>
        <p:sp>
          <p:nvSpPr>
            <p:cNvPr id="28" name="TextBox 27">
              <a:extLst>
                <a:ext uri="{FF2B5EF4-FFF2-40B4-BE49-F238E27FC236}">
                  <a16:creationId xmlns:a16="http://schemas.microsoft.com/office/drawing/2014/main" id="{A2536D0B-9D27-410D-B61D-5830121A5622}"/>
                </a:ext>
              </a:extLst>
            </p:cNvPr>
            <p:cNvSpPr txBox="1"/>
            <p:nvPr/>
          </p:nvSpPr>
          <p:spPr>
            <a:xfrm>
              <a:off x="4215630" y="3590382"/>
              <a:ext cx="971580" cy="507831"/>
            </a:xfrm>
            <a:prstGeom prst="rect">
              <a:avLst/>
            </a:prstGeom>
            <a:noFill/>
          </p:spPr>
          <p:txBody>
            <a:bodyPr wrap="square" rtlCol="0">
              <a:spAutoFit/>
            </a:bodyPr>
            <a:lstStyle/>
            <a:p>
              <a:r>
                <a:rPr lang="en-US" sz="900">
                  <a:solidFill>
                    <a:schemeClr val="bg1"/>
                  </a:solidFill>
                  <a:latin typeface="Arial" panose="020B0604020202020204" pitchFamily="34" charset="0"/>
                  <a:cs typeface="Arial" panose="020B0604020202020204" pitchFamily="34" charset="0"/>
                </a:rPr>
                <a:t>Enterprise Business Intelligence</a:t>
              </a:r>
            </a:p>
          </p:txBody>
        </p:sp>
        <p:sp>
          <p:nvSpPr>
            <p:cNvPr id="34" name="TextBox 33">
              <a:extLst>
                <a:ext uri="{FF2B5EF4-FFF2-40B4-BE49-F238E27FC236}">
                  <a16:creationId xmlns:a16="http://schemas.microsoft.com/office/drawing/2014/main" id="{7430ADCE-84DD-4C89-94DD-07565A1F740A}"/>
                </a:ext>
              </a:extLst>
            </p:cNvPr>
            <p:cNvSpPr txBox="1"/>
            <p:nvPr/>
          </p:nvSpPr>
          <p:spPr>
            <a:xfrm>
              <a:off x="3192425" y="4539970"/>
              <a:ext cx="956508" cy="211893"/>
            </a:xfrm>
            <a:prstGeom prst="rect">
              <a:avLst/>
            </a:prstGeom>
            <a:noFill/>
          </p:spPr>
          <p:txBody>
            <a:bodyPr wrap="square" rtlCol="0">
              <a:spAutoFit/>
            </a:bodyPr>
            <a:lstStyle/>
            <a:p>
              <a:r>
                <a:rPr lang="en-US" sz="900">
                  <a:solidFill>
                    <a:schemeClr val="bg1"/>
                  </a:solidFill>
                  <a:latin typeface="Arial" panose="020B0604020202020204" pitchFamily="34" charset="0"/>
                  <a:cs typeface="Arial" panose="020B0604020202020204" pitchFamily="34" charset="0"/>
                </a:rPr>
                <a:t>Big Data Lake</a:t>
              </a:r>
            </a:p>
          </p:txBody>
        </p:sp>
        <p:sp>
          <p:nvSpPr>
            <p:cNvPr id="31" name="TextBox 30">
              <a:extLst>
                <a:ext uri="{FF2B5EF4-FFF2-40B4-BE49-F238E27FC236}">
                  <a16:creationId xmlns:a16="http://schemas.microsoft.com/office/drawing/2014/main" id="{E90E69E0-E90B-4180-8D14-748863A81582}"/>
                </a:ext>
              </a:extLst>
            </p:cNvPr>
            <p:cNvSpPr txBox="1"/>
            <p:nvPr/>
          </p:nvSpPr>
          <p:spPr>
            <a:xfrm>
              <a:off x="4121902" y="4406460"/>
              <a:ext cx="971580" cy="466166"/>
            </a:xfrm>
            <a:prstGeom prst="rect">
              <a:avLst/>
            </a:prstGeom>
            <a:noFill/>
          </p:spPr>
          <p:txBody>
            <a:bodyPr wrap="square" rtlCol="0">
              <a:spAutoFit/>
            </a:bodyPr>
            <a:lstStyle/>
            <a:p>
              <a:r>
                <a:rPr lang="en-US" sz="900">
                  <a:solidFill>
                    <a:schemeClr val="bg1"/>
                  </a:solidFill>
                  <a:latin typeface="Arial" panose="020B0604020202020204" pitchFamily="34" charset="0"/>
                  <a:cs typeface="Arial" panose="020B0604020202020204" pitchFamily="34" charset="0"/>
                </a:rPr>
                <a:t>Analytics and Artificial Intelligence</a:t>
              </a:r>
            </a:p>
          </p:txBody>
        </p:sp>
        <p:cxnSp>
          <p:nvCxnSpPr>
            <p:cNvPr id="21" name="Straight Connector 20">
              <a:extLst>
                <a:ext uri="{FF2B5EF4-FFF2-40B4-BE49-F238E27FC236}">
                  <a16:creationId xmlns:a16="http://schemas.microsoft.com/office/drawing/2014/main" id="{E198587B-98F2-4471-AAC0-E91E94EBC386}"/>
                </a:ext>
              </a:extLst>
            </p:cNvPr>
            <p:cNvCxnSpPr>
              <a:cxnSpLocks/>
            </p:cNvCxnSpPr>
            <p:nvPr/>
          </p:nvCxnSpPr>
          <p:spPr>
            <a:xfrm>
              <a:off x="3042417" y="4213080"/>
              <a:ext cx="210779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F78C01F-E510-405D-80B3-680CE5642948}"/>
                </a:ext>
              </a:extLst>
            </p:cNvPr>
            <p:cNvCxnSpPr>
              <a:stCxn id="8" idx="0"/>
              <a:endCxn id="8" idx="4"/>
            </p:cNvCxnSpPr>
            <p:nvPr/>
          </p:nvCxnSpPr>
          <p:spPr>
            <a:xfrm>
              <a:off x="4099372" y="3180345"/>
              <a:ext cx="0" cy="206547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C3F0A129-1CEE-427F-A0B0-06C177915FA4}"/>
                </a:ext>
              </a:extLst>
            </p:cNvPr>
            <p:cNvSpPr txBox="1"/>
            <p:nvPr/>
          </p:nvSpPr>
          <p:spPr>
            <a:xfrm>
              <a:off x="3170161" y="6153699"/>
              <a:ext cx="2183404" cy="230832"/>
            </a:xfrm>
            <a:prstGeom prst="rect">
              <a:avLst/>
            </a:prstGeom>
            <a:noFill/>
          </p:spPr>
          <p:txBody>
            <a:bodyPr wrap="square" rtlCol="0">
              <a:spAutoFit/>
            </a:bodyPr>
            <a:lstStyle/>
            <a:p>
              <a:r>
                <a:rPr lang="en-US" sz="900">
                  <a:latin typeface="Arial" panose="020B0604020202020204" pitchFamily="34" charset="0"/>
                  <a:cs typeface="Arial" panose="020B0604020202020204" pitchFamily="34" charset="0"/>
                </a:rPr>
                <a:t>Fig. Conceptual Data Platform</a:t>
              </a:r>
            </a:p>
          </p:txBody>
        </p:sp>
        <p:sp>
          <p:nvSpPr>
            <p:cNvPr id="60" name="Arrow: Chevron 59">
              <a:extLst>
                <a:ext uri="{FF2B5EF4-FFF2-40B4-BE49-F238E27FC236}">
                  <a16:creationId xmlns:a16="http://schemas.microsoft.com/office/drawing/2014/main" id="{3C52C92F-CE50-4178-901C-155A289FE871}"/>
                </a:ext>
              </a:extLst>
            </p:cNvPr>
            <p:cNvSpPr/>
            <p:nvPr/>
          </p:nvSpPr>
          <p:spPr>
            <a:xfrm>
              <a:off x="2653536" y="2362308"/>
              <a:ext cx="914992" cy="147730"/>
            </a:xfrm>
            <a:prstGeom prst="chevron">
              <a:avLst/>
            </a:prstGeom>
            <a:solidFill>
              <a:srgbClr val="BA0361">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Arrow: Chevron 60">
              <a:extLst>
                <a:ext uri="{FF2B5EF4-FFF2-40B4-BE49-F238E27FC236}">
                  <a16:creationId xmlns:a16="http://schemas.microsoft.com/office/drawing/2014/main" id="{4D53E85F-7D30-4E4C-B596-D7F7EE1CB48A}"/>
                </a:ext>
              </a:extLst>
            </p:cNvPr>
            <p:cNvSpPr/>
            <p:nvPr/>
          </p:nvSpPr>
          <p:spPr>
            <a:xfrm>
              <a:off x="3696117" y="2358349"/>
              <a:ext cx="914992" cy="147730"/>
            </a:xfrm>
            <a:prstGeom prst="chevron">
              <a:avLst/>
            </a:prstGeom>
            <a:solidFill>
              <a:srgbClr val="BA0361">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Arrow: Chevron 62">
              <a:extLst>
                <a:ext uri="{FF2B5EF4-FFF2-40B4-BE49-F238E27FC236}">
                  <a16:creationId xmlns:a16="http://schemas.microsoft.com/office/drawing/2014/main" id="{356BE780-6797-4012-9902-70FA50742C2E}"/>
                </a:ext>
              </a:extLst>
            </p:cNvPr>
            <p:cNvSpPr/>
            <p:nvPr/>
          </p:nvSpPr>
          <p:spPr>
            <a:xfrm>
              <a:off x="4700798" y="2351843"/>
              <a:ext cx="914992" cy="158196"/>
            </a:xfrm>
            <a:prstGeom prst="chevron">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Graphic 2" descr="Database">
              <a:extLst>
                <a:ext uri="{FF2B5EF4-FFF2-40B4-BE49-F238E27FC236}">
                  <a16:creationId xmlns:a16="http://schemas.microsoft.com/office/drawing/2014/main" id="{905342AF-66B2-4919-8EA8-9C8D7FCA0A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33717" y="3071638"/>
              <a:ext cx="478816" cy="478816"/>
            </a:xfrm>
            <a:prstGeom prst="rect">
              <a:avLst/>
            </a:prstGeom>
          </p:spPr>
        </p:pic>
        <p:pic>
          <p:nvPicPr>
            <p:cNvPr id="35" name="Graphic 34">
              <a:extLst>
                <a:ext uri="{FF2B5EF4-FFF2-40B4-BE49-F238E27FC236}">
                  <a16:creationId xmlns:a16="http://schemas.microsoft.com/office/drawing/2014/main" id="{D1DFC8B2-D20F-4553-85A6-AFB8DCCEF7C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856597" y="4098801"/>
              <a:ext cx="338949" cy="338949"/>
            </a:xfrm>
            <a:prstGeom prst="rect">
              <a:avLst/>
            </a:prstGeom>
          </p:spPr>
        </p:pic>
        <p:pic>
          <p:nvPicPr>
            <p:cNvPr id="37" name="Graphic 36">
              <a:extLst>
                <a:ext uri="{FF2B5EF4-FFF2-40B4-BE49-F238E27FC236}">
                  <a16:creationId xmlns:a16="http://schemas.microsoft.com/office/drawing/2014/main" id="{D4175556-D0C4-4513-984C-5DBE7679C2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182904" y="4068124"/>
              <a:ext cx="361950" cy="416610"/>
            </a:xfrm>
            <a:prstGeom prst="rect">
              <a:avLst/>
            </a:prstGeom>
          </p:spPr>
        </p:pic>
        <p:pic>
          <p:nvPicPr>
            <p:cNvPr id="44" name="Picture 43">
              <a:extLst>
                <a:ext uri="{FF2B5EF4-FFF2-40B4-BE49-F238E27FC236}">
                  <a16:creationId xmlns:a16="http://schemas.microsoft.com/office/drawing/2014/main" id="{587B0471-7426-4B78-8F43-28BB66014447}"/>
                </a:ext>
              </a:extLst>
            </p:cNvPr>
            <p:cNvPicPr>
              <a:picLocks noChangeAspect="1"/>
            </p:cNvPicPr>
            <p:nvPr/>
          </p:nvPicPr>
          <p:blipFill>
            <a:blip r:embed="rId19">
              <a:duotone>
                <a:schemeClr val="accent2">
                  <a:shade val="45000"/>
                  <a:satMod val="135000"/>
                </a:schemeClr>
                <a:prstClr val="white"/>
              </a:duotone>
              <a:alphaModFix amt="75000"/>
              <a:extLst>
                <a:ext uri="{28A0092B-C50C-407E-A947-70E740481C1C}">
                  <a14:useLocalDpi xmlns:a14="http://schemas.microsoft.com/office/drawing/2010/main" val="0"/>
                </a:ext>
              </a:extLst>
            </a:blip>
            <a:stretch>
              <a:fillRect/>
            </a:stretch>
          </p:blipFill>
          <p:spPr>
            <a:xfrm>
              <a:off x="2024167" y="4857190"/>
              <a:ext cx="358503" cy="358503"/>
            </a:xfrm>
            <a:prstGeom prst="rect">
              <a:avLst/>
            </a:prstGeom>
          </p:spPr>
        </p:pic>
      </p:grpSp>
    </p:spTree>
    <p:extLst>
      <p:ext uri="{BB962C8B-B14F-4D97-AF65-F5344CB8AC3E}">
        <p14:creationId xmlns:p14="http://schemas.microsoft.com/office/powerpoint/2010/main" val="3271699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2E315F0-7ECF-4B17-BA85-914F617AD36E}"/>
              </a:ext>
            </a:extLst>
          </p:cNvPr>
          <p:cNvSpPr>
            <a:spLocks noGrp="1"/>
          </p:cNvSpPr>
          <p:nvPr>
            <p:ph type="sldNum" sz="quarter" idx="4"/>
          </p:nvPr>
        </p:nvSpPr>
        <p:spPr>
          <a:xfrm>
            <a:off x="187053" y="5978154"/>
            <a:ext cx="360000" cy="360000"/>
          </a:xfrm>
        </p:spPr>
        <p:txBody>
          <a:bodyPr/>
          <a:lstStyle/>
          <a:p>
            <a:fld id="{18A41853-EF22-D446-BDBC-A7CF3FE93503}" type="slidenum">
              <a:rPr lang="en-US" smtClean="0"/>
              <a:pPr/>
              <a:t>4</a:t>
            </a:fld>
            <a:endParaRPr lang="en-US"/>
          </a:p>
        </p:txBody>
      </p:sp>
      <p:sp>
        <p:nvSpPr>
          <p:cNvPr id="25" name="Rectangle: Rounded Corners 24">
            <a:extLst>
              <a:ext uri="{FF2B5EF4-FFF2-40B4-BE49-F238E27FC236}">
                <a16:creationId xmlns:a16="http://schemas.microsoft.com/office/drawing/2014/main" id="{0C3BBABC-BE3E-4336-B5A2-ACC04BE1F1A5}"/>
              </a:ext>
            </a:extLst>
          </p:cNvPr>
          <p:cNvSpPr/>
          <p:nvPr/>
        </p:nvSpPr>
        <p:spPr>
          <a:xfrm>
            <a:off x="2503994" y="4040721"/>
            <a:ext cx="2414031" cy="954386"/>
          </a:xfrm>
          <a:prstGeom prst="roundRect">
            <a:avLst>
              <a:gd name="adj" fmla="val 6359"/>
            </a:avLst>
          </a:prstGeom>
          <a:solidFill>
            <a:schemeClr val="bg1">
              <a:lumMod val="95000"/>
            </a:schemeClr>
          </a:solid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0" name="Rectangle: Rounded Corners 119">
            <a:extLst>
              <a:ext uri="{FF2B5EF4-FFF2-40B4-BE49-F238E27FC236}">
                <a16:creationId xmlns:a16="http://schemas.microsoft.com/office/drawing/2014/main" id="{022A779F-0E12-4A36-8C2A-EB04B489E260}"/>
              </a:ext>
            </a:extLst>
          </p:cNvPr>
          <p:cNvSpPr/>
          <p:nvPr/>
        </p:nvSpPr>
        <p:spPr>
          <a:xfrm>
            <a:off x="3305996" y="4442597"/>
            <a:ext cx="780451" cy="308156"/>
          </a:xfrm>
          <a:prstGeom prst="roundRect">
            <a:avLst/>
          </a:prstGeom>
          <a:solidFill>
            <a:schemeClr val="bg1"/>
          </a:solid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79" name="Graphic 78" descr="Database">
            <a:extLst>
              <a:ext uri="{FF2B5EF4-FFF2-40B4-BE49-F238E27FC236}">
                <a16:creationId xmlns:a16="http://schemas.microsoft.com/office/drawing/2014/main" id="{8A21E38E-3AB0-47C7-B44F-4D94B97AA3C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9187" y="2980719"/>
            <a:ext cx="402985" cy="295398"/>
          </a:xfrm>
          <a:prstGeom prst="rect">
            <a:avLst/>
          </a:prstGeom>
        </p:spPr>
      </p:pic>
      <p:pic>
        <p:nvPicPr>
          <p:cNvPr id="67" name="Graphic 66" descr="Database">
            <a:extLst>
              <a:ext uri="{FF2B5EF4-FFF2-40B4-BE49-F238E27FC236}">
                <a16:creationId xmlns:a16="http://schemas.microsoft.com/office/drawing/2014/main" id="{83B311DE-0F8D-4295-A654-EE5DF90141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1110" y="2899433"/>
            <a:ext cx="402985" cy="295398"/>
          </a:xfrm>
          <a:prstGeom prst="rect">
            <a:avLst/>
          </a:prstGeom>
        </p:spPr>
      </p:pic>
      <p:pic>
        <p:nvPicPr>
          <p:cNvPr id="68" name="Graphic 67" descr="Database">
            <a:extLst>
              <a:ext uri="{FF2B5EF4-FFF2-40B4-BE49-F238E27FC236}">
                <a16:creationId xmlns:a16="http://schemas.microsoft.com/office/drawing/2014/main" id="{16C10CC2-B4EA-4001-8D89-E81A9F2E148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9521" y="2881744"/>
            <a:ext cx="402985" cy="295398"/>
          </a:xfrm>
          <a:prstGeom prst="rect">
            <a:avLst/>
          </a:prstGeom>
        </p:spPr>
      </p:pic>
      <p:pic>
        <p:nvPicPr>
          <p:cNvPr id="74" name="Graphic 73">
            <a:extLst>
              <a:ext uri="{FF2B5EF4-FFF2-40B4-BE49-F238E27FC236}">
                <a16:creationId xmlns:a16="http://schemas.microsoft.com/office/drawing/2014/main" id="{9E1C1E7D-F0CF-4092-8931-8630FD22DE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2376" y="4420513"/>
            <a:ext cx="314703" cy="230835"/>
          </a:xfrm>
          <a:prstGeom prst="rect">
            <a:avLst/>
          </a:prstGeom>
        </p:spPr>
      </p:pic>
      <p:pic>
        <p:nvPicPr>
          <p:cNvPr id="8" name="Graphic 7" descr="Database">
            <a:extLst>
              <a:ext uri="{FF2B5EF4-FFF2-40B4-BE49-F238E27FC236}">
                <a16:creationId xmlns:a16="http://schemas.microsoft.com/office/drawing/2014/main" id="{FEF3F585-3DC6-432F-9BD7-5C35F6A1286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7343" y="2860144"/>
            <a:ext cx="402985" cy="295398"/>
          </a:xfrm>
          <a:prstGeom prst="rect">
            <a:avLst/>
          </a:prstGeom>
        </p:spPr>
      </p:pic>
      <p:cxnSp>
        <p:nvCxnSpPr>
          <p:cNvPr id="15" name="Straight Arrow Connector 14">
            <a:extLst>
              <a:ext uri="{FF2B5EF4-FFF2-40B4-BE49-F238E27FC236}">
                <a16:creationId xmlns:a16="http://schemas.microsoft.com/office/drawing/2014/main" id="{4FDA7B5C-D407-4823-9111-E043A6EDD094}"/>
              </a:ext>
            </a:extLst>
          </p:cNvPr>
          <p:cNvCxnSpPr>
            <a:cxnSpLocks/>
          </p:cNvCxnSpPr>
          <p:nvPr/>
        </p:nvCxnSpPr>
        <p:spPr>
          <a:xfrm>
            <a:off x="903219" y="3996940"/>
            <a:ext cx="409896"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53" name="Graphic 52" descr="Document">
            <a:extLst>
              <a:ext uri="{FF2B5EF4-FFF2-40B4-BE49-F238E27FC236}">
                <a16:creationId xmlns:a16="http://schemas.microsoft.com/office/drawing/2014/main" id="{52A77A2C-98E7-4D85-AFB0-217D5912ECB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6064" y="3708923"/>
            <a:ext cx="402985" cy="295398"/>
          </a:xfrm>
          <a:prstGeom prst="rect">
            <a:avLst/>
          </a:prstGeom>
        </p:spPr>
      </p:pic>
      <p:pic>
        <p:nvPicPr>
          <p:cNvPr id="122" name="Graphic 121" descr="Document">
            <a:extLst>
              <a:ext uri="{FF2B5EF4-FFF2-40B4-BE49-F238E27FC236}">
                <a16:creationId xmlns:a16="http://schemas.microsoft.com/office/drawing/2014/main" id="{00711912-D2C7-4DC8-92D8-8FD7EC1B446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21801" y="4213403"/>
            <a:ext cx="402985" cy="295398"/>
          </a:xfrm>
          <a:prstGeom prst="rect">
            <a:avLst/>
          </a:prstGeom>
        </p:spPr>
      </p:pic>
      <p:sp>
        <p:nvSpPr>
          <p:cNvPr id="156" name="Rectangle: Rounded Corners 155">
            <a:extLst>
              <a:ext uri="{FF2B5EF4-FFF2-40B4-BE49-F238E27FC236}">
                <a16:creationId xmlns:a16="http://schemas.microsoft.com/office/drawing/2014/main" id="{9E44941B-D770-4D50-B9D7-492DDE5A3D76}"/>
              </a:ext>
            </a:extLst>
          </p:cNvPr>
          <p:cNvSpPr/>
          <p:nvPr/>
        </p:nvSpPr>
        <p:spPr>
          <a:xfrm>
            <a:off x="2450593" y="2718076"/>
            <a:ext cx="739004" cy="2397805"/>
          </a:xfrm>
          <a:prstGeom prst="roundRect">
            <a:avLst/>
          </a:prstGeom>
          <a:noFill/>
          <a:ln w="12700">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77" name="Rectangle: Rounded Corners 176">
            <a:extLst>
              <a:ext uri="{FF2B5EF4-FFF2-40B4-BE49-F238E27FC236}">
                <a16:creationId xmlns:a16="http://schemas.microsoft.com/office/drawing/2014/main" id="{A266A154-D676-44E9-9804-1A6A8CC10789}"/>
              </a:ext>
            </a:extLst>
          </p:cNvPr>
          <p:cNvSpPr/>
          <p:nvPr/>
        </p:nvSpPr>
        <p:spPr>
          <a:xfrm>
            <a:off x="4270069" y="2720110"/>
            <a:ext cx="720375" cy="2393354"/>
          </a:xfrm>
          <a:prstGeom prst="roundRect">
            <a:avLst/>
          </a:prstGeom>
          <a:noFill/>
          <a:ln w="12700">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83" name="Straight Arrow Connector 182">
            <a:extLst>
              <a:ext uri="{FF2B5EF4-FFF2-40B4-BE49-F238E27FC236}">
                <a16:creationId xmlns:a16="http://schemas.microsoft.com/office/drawing/2014/main" id="{2846F81E-D57E-4E9D-854B-F98E3314C25D}"/>
              </a:ext>
            </a:extLst>
          </p:cNvPr>
          <p:cNvCxnSpPr>
            <a:cxnSpLocks/>
          </p:cNvCxnSpPr>
          <p:nvPr/>
        </p:nvCxnSpPr>
        <p:spPr>
          <a:xfrm>
            <a:off x="903219" y="3060029"/>
            <a:ext cx="37377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6687A1B8-F466-4AF0-B084-40D0033D8E95}"/>
              </a:ext>
            </a:extLst>
          </p:cNvPr>
          <p:cNvSpPr txBox="1"/>
          <p:nvPr/>
        </p:nvSpPr>
        <p:spPr>
          <a:xfrm>
            <a:off x="2545078" y="4949348"/>
            <a:ext cx="511270"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Raw</a:t>
            </a:r>
          </a:p>
        </p:txBody>
      </p:sp>
      <p:sp>
        <p:nvSpPr>
          <p:cNvPr id="192" name="TextBox 191">
            <a:extLst>
              <a:ext uri="{FF2B5EF4-FFF2-40B4-BE49-F238E27FC236}">
                <a16:creationId xmlns:a16="http://schemas.microsoft.com/office/drawing/2014/main" id="{8D47D881-0D6B-458C-972A-5B1B460CC9E5}"/>
              </a:ext>
            </a:extLst>
          </p:cNvPr>
          <p:cNvSpPr txBox="1"/>
          <p:nvPr/>
        </p:nvSpPr>
        <p:spPr>
          <a:xfrm>
            <a:off x="4293615" y="4948300"/>
            <a:ext cx="646664"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Curated</a:t>
            </a:r>
          </a:p>
        </p:txBody>
      </p:sp>
      <p:sp>
        <p:nvSpPr>
          <p:cNvPr id="193" name="TextBox 192">
            <a:extLst>
              <a:ext uri="{FF2B5EF4-FFF2-40B4-BE49-F238E27FC236}">
                <a16:creationId xmlns:a16="http://schemas.microsoft.com/office/drawing/2014/main" id="{BAF369AD-A501-4639-A20C-A3CA15D3BFFC}"/>
              </a:ext>
            </a:extLst>
          </p:cNvPr>
          <p:cNvSpPr txBox="1"/>
          <p:nvPr/>
        </p:nvSpPr>
        <p:spPr>
          <a:xfrm>
            <a:off x="2386008" y="3144528"/>
            <a:ext cx="875925" cy="276999"/>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Relational Source Replica</a:t>
            </a:r>
          </a:p>
        </p:txBody>
      </p:sp>
      <p:sp>
        <p:nvSpPr>
          <p:cNvPr id="197" name="TextBox 196">
            <a:extLst>
              <a:ext uri="{FF2B5EF4-FFF2-40B4-BE49-F238E27FC236}">
                <a16:creationId xmlns:a16="http://schemas.microsoft.com/office/drawing/2014/main" id="{FCA04F3F-D203-4F5D-9C9B-6C73AD610EE5}"/>
              </a:ext>
            </a:extLst>
          </p:cNvPr>
          <p:cNvSpPr txBox="1"/>
          <p:nvPr/>
        </p:nvSpPr>
        <p:spPr>
          <a:xfrm>
            <a:off x="159219" y="3254441"/>
            <a:ext cx="759298" cy="276999"/>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Relational </a:t>
            </a:r>
          </a:p>
          <a:p>
            <a:pPr algn="ctr"/>
            <a:r>
              <a:rPr lang="en-US" sz="600">
                <a:latin typeface="Arial" panose="020B0604020202020204" pitchFamily="34" charset="0"/>
                <a:cs typeface="Arial" panose="020B0604020202020204" pitchFamily="34" charset="0"/>
              </a:rPr>
              <a:t>Sources</a:t>
            </a:r>
          </a:p>
        </p:txBody>
      </p:sp>
      <p:sp>
        <p:nvSpPr>
          <p:cNvPr id="198" name="TextBox 197">
            <a:extLst>
              <a:ext uri="{FF2B5EF4-FFF2-40B4-BE49-F238E27FC236}">
                <a16:creationId xmlns:a16="http://schemas.microsoft.com/office/drawing/2014/main" id="{C79A091F-52FA-43FD-8F20-3859230C0801}"/>
              </a:ext>
            </a:extLst>
          </p:cNvPr>
          <p:cNvSpPr txBox="1"/>
          <p:nvPr/>
        </p:nvSpPr>
        <p:spPr>
          <a:xfrm>
            <a:off x="135200" y="3992887"/>
            <a:ext cx="759298" cy="276999"/>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Non-Relational Sources</a:t>
            </a:r>
          </a:p>
        </p:txBody>
      </p:sp>
      <p:sp>
        <p:nvSpPr>
          <p:cNvPr id="200" name="TextBox 199">
            <a:extLst>
              <a:ext uri="{FF2B5EF4-FFF2-40B4-BE49-F238E27FC236}">
                <a16:creationId xmlns:a16="http://schemas.microsoft.com/office/drawing/2014/main" id="{B00D7634-E6C1-4F76-8877-F38C6A69E94F}"/>
              </a:ext>
            </a:extLst>
          </p:cNvPr>
          <p:cNvSpPr txBox="1"/>
          <p:nvPr/>
        </p:nvSpPr>
        <p:spPr>
          <a:xfrm>
            <a:off x="4263836" y="3127350"/>
            <a:ext cx="759298"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C360</a:t>
            </a:r>
          </a:p>
        </p:txBody>
      </p:sp>
      <p:sp>
        <p:nvSpPr>
          <p:cNvPr id="202" name="TextBox 201">
            <a:extLst>
              <a:ext uri="{FF2B5EF4-FFF2-40B4-BE49-F238E27FC236}">
                <a16:creationId xmlns:a16="http://schemas.microsoft.com/office/drawing/2014/main" id="{442EBA52-EA68-4608-B07D-72F0BC81C07B}"/>
              </a:ext>
            </a:extLst>
          </p:cNvPr>
          <p:cNvSpPr txBox="1"/>
          <p:nvPr/>
        </p:nvSpPr>
        <p:spPr>
          <a:xfrm>
            <a:off x="2392151" y="4455175"/>
            <a:ext cx="869783" cy="252436"/>
          </a:xfrm>
          <a:prstGeom prst="rect">
            <a:avLst/>
          </a:prstGeom>
          <a:noFill/>
        </p:spPr>
        <p:txBody>
          <a:bodyPr wrap="square" rtlCol="0">
            <a:spAutoFit/>
          </a:bodyPr>
          <a:lstStyle/>
          <a:p>
            <a:pPr algn="ctr"/>
            <a:r>
              <a:rPr lang="en-US" sz="500">
                <a:latin typeface="Arial" panose="020B0604020202020204" pitchFamily="34" charset="0"/>
                <a:cs typeface="Arial" panose="020B0604020202020204" pitchFamily="34" charset="0"/>
              </a:rPr>
              <a:t>Non-Relational Source Replica</a:t>
            </a:r>
          </a:p>
        </p:txBody>
      </p:sp>
      <p:cxnSp>
        <p:nvCxnSpPr>
          <p:cNvPr id="1048" name="Straight Arrow Connector 1047">
            <a:extLst>
              <a:ext uri="{FF2B5EF4-FFF2-40B4-BE49-F238E27FC236}">
                <a16:creationId xmlns:a16="http://schemas.microsoft.com/office/drawing/2014/main" id="{6B47C986-964F-49A0-9BAE-4FBA775B5E23}"/>
              </a:ext>
            </a:extLst>
          </p:cNvPr>
          <p:cNvCxnSpPr>
            <a:cxnSpLocks/>
            <a:stCxn id="156" idx="0"/>
          </p:cNvCxnSpPr>
          <p:nvPr/>
        </p:nvCxnSpPr>
        <p:spPr>
          <a:xfrm flipH="1" flipV="1">
            <a:off x="2817185" y="2568968"/>
            <a:ext cx="2910" cy="1491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3" name="TextBox 232">
            <a:extLst>
              <a:ext uri="{FF2B5EF4-FFF2-40B4-BE49-F238E27FC236}">
                <a16:creationId xmlns:a16="http://schemas.microsoft.com/office/drawing/2014/main" id="{A44CB615-BE07-4E0F-9FA2-44A9F2AEF1F4}"/>
              </a:ext>
            </a:extLst>
          </p:cNvPr>
          <p:cNvSpPr txBox="1"/>
          <p:nvPr/>
        </p:nvSpPr>
        <p:spPr>
          <a:xfrm>
            <a:off x="1299076" y="3155542"/>
            <a:ext cx="759298"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Real-Time CDC</a:t>
            </a:r>
          </a:p>
        </p:txBody>
      </p:sp>
      <p:sp>
        <p:nvSpPr>
          <p:cNvPr id="235" name="TextBox 234">
            <a:extLst>
              <a:ext uri="{FF2B5EF4-FFF2-40B4-BE49-F238E27FC236}">
                <a16:creationId xmlns:a16="http://schemas.microsoft.com/office/drawing/2014/main" id="{EFE10BA5-0144-4876-867F-85BD95589AE6}"/>
              </a:ext>
            </a:extLst>
          </p:cNvPr>
          <p:cNvSpPr txBox="1"/>
          <p:nvPr/>
        </p:nvSpPr>
        <p:spPr>
          <a:xfrm>
            <a:off x="1288037" y="4042180"/>
            <a:ext cx="759298"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Batch</a:t>
            </a:r>
            <a:endParaRPr lang="en-US" sz="400">
              <a:latin typeface="Arial" panose="020B0604020202020204" pitchFamily="34" charset="0"/>
              <a:cs typeface="Arial" panose="020B0604020202020204" pitchFamily="34" charset="0"/>
            </a:endParaRPr>
          </a:p>
        </p:txBody>
      </p:sp>
      <p:sp>
        <p:nvSpPr>
          <p:cNvPr id="243" name="TextBox 242">
            <a:extLst>
              <a:ext uri="{FF2B5EF4-FFF2-40B4-BE49-F238E27FC236}">
                <a16:creationId xmlns:a16="http://schemas.microsoft.com/office/drawing/2014/main" id="{B5B9C316-1CCB-498A-A587-E6463B3FDEB3}"/>
              </a:ext>
            </a:extLst>
          </p:cNvPr>
          <p:cNvSpPr txBox="1"/>
          <p:nvPr/>
        </p:nvSpPr>
        <p:spPr>
          <a:xfrm>
            <a:off x="4134584" y="4589406"/>
            <a:ext cx="759298" cy="180310"/>
          </a:xfrm>
          <a:prstGeom prst="rect">
            <a:avLst/>
          </a:prstGeom>
          <a:noFill/>
        </p:spPr>
        <p:txBody>
          <a:bodyPr wrap="square" rtlCol="0">
            <a:spAutoFit/>
          </a:bodyPr>
          <a:lstStyle/>
          <a:p>
            <a:pPr algn="ctr"/>
            <a:endParaRPr lang="en-US" sz="400">
              <a:latin typeface="Arial" panose="020B0604020202020204" pitchFamily="34" charset="0"/>
              <a:cs typeface="Arial" panose="020B0604020202020204" pitchFamily="34" charset="0"/>
            </a:endParaRPr>
          </a:p>
        </p:txBody>
      </p:sp>
      <p:sp>
        <p:nvSpPr>
          <p:cNvPr id="1057" name="Rectangle 1056">
            <a:extLst>
              <a:ext uri="{FF2B5EF4-FFF2-40B4-BE49-F238E27FC236}">
                <a16:creationId xmlns:a16="http://schemas.microsoft.com/office/drawing/2014/main" id="{6E6AE897-C345-4FC9-9CCC-39F39271D21A}"/>
              </a:ext>
            </a:extLst>
          </p:cNvPr>
          <p:cNvSpPr/>
          <p:nvPr/>
        </p:nvSpPr>
        <p:spPr>
          <a:xfrm>
            <a:off x="2612277" y="2767769"/>
            <a:ext cx="423526" cy="132256"/>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a:p>
            <a:pPr algn="ctr"/>
            <a:r>
              <a:rPr lang="en-US" sz="600"/>
              <a:t>Mirror</a:t>
            </a:r>
          </a:p>
          <a:p>
            <a:pPr algn="ctr"/>
            <a:endParaRPr lang="en-US" sz="600"/>
          </a:p>
        </p:txBody>
      </p:sp>
      <p:sp>
        <p:nvSpPr>
          <p:cNvPr id="246" name="Rectangle 245">
            <a:extLst>
              <a:ext uri="{FF2B5EF4-FFF2-40B4-BE49-F238E27FC236}">
                <a16:creationId xmlns:a16="http://schemas.microsoft.com/office/drawing/2014/main" id="{BC71D315-BD70-49E5-B7F8-16ACECC78937}"/>
              </a:ext>
            </a:extLst>
          </p:cNvPr>
          <p:cNvSpPr/>
          <p:nvPr/>
        </p:nvSpPr>
        <p:spPr>
          <a:xfrm>
            <a:off x="2523461" y="3410087"/>
            <a:ext cx="615385" cy="117436"/>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a:p>
            <a:pPr algn="ctr"/>
            <a:r>
              <a:rPr lang="en-US" sz="600"/>
              <a:t>Change Log</a:t>
            </a:r>
          </a:p>
          <a:p>
            <a:pPr algn="ctr"/>
            <a:endParaRPr lang="en-US" sz="600"/>
          </a:p>
        </p:txBody>
      </p:sp>
      <p:sp>
        <p:nvSpPr>
          <p:cNvPr id="247" name="Rectangle 246">
            <a:extLst>
              <a:ext uri="{FF2B5EF4-FFF2-40B4-BE49-F238E27FC236}">
                <a16:creationId xmlns:a16="http://schemas.microsoft.com/office/drawing/2014/main" id="{E53665A1-F94F-4B1F-8F9D-C5CD2638DB9D}"/>
              </a:ext>
            </a:extLst>
          </p:cNvPr>
          <p:cNvSpPr/>
          <p:nvPr/>
        </p:nvSpPr>
        <p:spPr>
          <a:xfrm>
            <a:off x="2553618" y="4091267"/>
            <a:ext cx="612904" cy="103610"/>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a:p>
          <a:p>
            <a:pPr algn="ctr"/>
            <a:r>
              <a:rPr lang="en-US" sz="500"/>
              <a:t>Change </a:t>
            </a:r>
            <a:r>
              <a:rPr lang="en-US" sz="600"/>
              <a:t>Log</a:t>
            </a:r>
            <a:endParaRPr lang="en-US" sz="500"/>
          </a:p>
          <a:p>
            <a:pPr algn="ctr"/>
            <a:endParaRPr lang="en-US" sz="500"/>
          </a:p>
        </p:txBody>
      </p:sp>
      <p:sp>
        <p:nvSpPr>
          <p:cNvPr id="255" name="TextBox 254">
            <a:extLst>
              <a:ext uri="{FF2B5EF4-FFF2-40B4-BE49-F238E27FC236}">
                <a16:creationId xmlns:a16="http://schemas.microsoft.com/office/drawing/2014/main" id="{6CE612E4-78AA-4A81-BDA7-26BC8B3653BC}"/>
              </a:ext>
            </a:extLst>
          </p:cNvPr>
          <p:cNvSpPr txBox="1"/>
          <p:nvPr/>
        </p:nvSpPr>
        <p:spPr>
          <a:xfrm>
            <a:off x="4476964" y="2528430"/>
            <a:ext cx="1082270"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Consolidated View</a:t>
            </a:r>
          </a:p>
        </p:txBody>
      </p:sp>
      <p:sp>
        <p:nvSpPr>
          <p:cNvPr id="256" name="TextBox 255">
            <a:extLst>
              <a:ext uri="{FF2B5EF4-FFF2-40B4-BE49-F238E27FC236}">
                <a16:creationId xmlns:a16="http://schemas.microsoft.com/office/drawing/2014/main" id="{B42FEA85-A6F4-4DD4-8D36-7D5829572BDC}"/>
              </a:ext>
            </a:extLst>
          </p:cNvPr>
          <p:cNvSpPr txBox="1"/>
          <p:nvPr/>
        </p:nvSpPr>
        <p:spPr>
          <a:xfrm>
            <a:off x="3982499" y="2540426"/>
            <a:ext cx="757444"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Cross LOB</a:t>
            </a:r>
          </a:p>
        </p:txBody>
      </p:sp>
      <p:sp>
        <p:nvSpPr>
          <p:cNvPr id="257" name="TextBox 256">
            <a:extLst>
              <a:ext uri="{FF2B5EF4-FFF2-40B4-BE49-F238E27FC236}">
                <a16:creationId xmlns:a16="http://schemas.microsoft.com/office/drawing/2014/main" id="{E8C0858C-774D-4CDA-8424-45D58715C15C}"/>
              </a:ext>
            </a:extLst>
          </p:cNvPr>
          <p:cNvSpPr txBox="1"/>
          <p:nvPr/>
        </p:nvSpPr>
        <p:spPr>
          <a:xfrm>
            <a:off x="1837088" y="2544468"/>
            <a:ext cx="1059646"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Source/LOB Specific</a:t>
            </a:r>
          </a:p>
        </p:txBody>
      </p:sp>
      <p:pic>
        <p:nvPicPr>
          <p:cNvPr id="59" name="Graphic 58" descr="Database">
            <a:extLst>
              <a:ext uri="{FF2B5EF4-FFF2-40B4-BE49-F238E27FC236}">
                <a16:creationId xmlns:a16="http://schemas.microsoft.com/office/drawing/2014/main" id="{00E7DDD8-54CE-4663-9037-27538794E48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20479" y="3527198"/>
            <a:ext cx="402985" cy="295398"/>
          </a:xfrm>
          <a:prstGeom prst="rect">
            <a:avLst/>
          </a:prstGeom>
        </p:spPr>
      </p:pic>
      <p:sp>
        <p:nvSpPr>
          <p:cNvPr id="61" name="TextBox 60">
            <a:extLst>
              <a:ext uri="{FF2B5EF4-FFF2-40B4-BE49-F238E27FC236}">
                <a16:creationId xmlns:a16="http://schemas.microsoft.com/office/drawing/2014/main" id="{0F5CD103-0D2A-453E-A77C-E9E7F93DFEE1}"/>
              </a:ext>
            </a:extLst>
          </p:cNvPr>
          <p:cNvSpPr txBox="1"/>
          <p:nvPr/>
        </p:nvSpPr>
        <p:spPr>
          <a:xfrm>
            <a:off x="4199642" y="3756783"/>
            <a:ext cx="828736" cy="307777"/>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Analytic Data Store</a:t>
            </a:r>
          </a:p>
        </p:txBody>
      </p:sp>
      <p:sp>
        <p:nvSpPr>
          <p:cNvPr id="64" name="TextBox 63">
            <a:extLst>
              <a:ext uri="{FF2B5EF4-FFF2-40B4-BE49-F238E27FC236}">
                <a16:creationId xmlns:a16="http://schemas.microsoft.com/office/drawing/2014/main" id="{3D8FC88D-204D-48D1-8CDC-36EF42DAD999}"/>
              </a:ext>
            </a:extLst>
          </p:cNvPr>
          <p:cNvSpPr txBox="1"/>
          <p:nvPr/>
        </p:nvSpPr>
        <p:spPr>
          <a:xfrm>
            <a:off x="4179607" y="4651300"/>
            <a:ext cx="807038"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Big Data Store</a:t>
            </a:r>
          </a:p>
        </p:txBody>
      </p:sp>
      <p:sp>
        <p:nvSpPr>
          <p:cNvPr id="76" name="TextBox 75">
            <a:extLst>
              <a:ext uri="{FF2B5EF4-FFF2-40B4-BE49-F238E27FC236}">
                <a16:creationId xmlns:a16="http://schemas.microsoft.com/office/drawing/2014/main" id="{E482F1AF-6901-4D66-AD58-0B257BDDE694}"/>
              </a:ext>
            </a:extLst>
          </p:cNvPr>
          <p:cNvSpPr txBox="1"/>
          <p:nvPr/>
        </p:nvSpPr>
        <p:spPr>
          <a:xfrm>
            <a:off x="151038" y="4608234"/>
            <a:ext cx="759298" cy="276999"/>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Streaming</a:t>
            </a:r>
          </a:p>
          <a:p>
            <a:pPr algn="ctr"/>
            <a:r>
              <a:rPr lang="en-US" sz="600">
                <a:latin typeface="Arial" panose="020B0604020202020204" pitchFamily="34" charset="0"/>
                <a:cs typeface="Arial" panose="020B0604020202020204" pitchFamily="34" charset="0"/>
              </a:rPr>
              <a:t>Sources</a:t>
            </a:r>
          </a:p>
        </p:txBody>
      </p:sp>
      <p:cxnSp>
        <p:nvCxnSpPr>
          <p:cNvPr id="44" name="Straight Arrow Connector 43">
            <a:extLst>
              <a:ext uri="{FF2B5EF4-FFF2-40B4-BE49-F238E27FC236}">
                <a16:creationId xmlns:a16="http://schemas.microsoft.com/office/drawing/2014/main" id="{517EB7CA-8BF1-41D0-A942-A5B44E888A2F}"/>
              </a:ext>
            </a:extLst>
          </p:cNvPr>
          <p:cNvCxnSpPr>
            <a:cxnSpLocks/>
            <a:stCxn id="110" idx="3"/>
          </p:cNvCxnSpPr>
          <p:nvPr/>
        </p:nvCxnSpPr>
        <p:spPr>
          <a:xfrm flipV="1">
            <a:off x="3989733" y="3346614"/>
            <a:ext cx="280336" cy="28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Rectangle: Rounded Corners 123">
            <a:extLst>
              <a:ext uri="{FF2B5EF4-FFF2-40B4-BE49-F238E27FC236}">
                <a16:creationId xmlns:a16="http://schemas.microsoft.com/office/drawing/2014/main" id="{00A46204-4677-450B-B2F7-C6301FBB6EE8}"/>
              </a:ext>
            </a:extLst>
          </p:cNvPr>
          <p:cNvSpPr/>
          <p:nvPr/>
        </p:nvSpPr>
        <p:spPr>
          <a:xfrm>
            <a:off x="2464538" y="5275880"/>
            <a:ext cx="2552264" cy="389450"/>
          </a:xfrm>
          <a:prstGeom prst="roundRect">
            <a:avLst/>
          </a:prstGeom>
          <a:no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5" name="TextBox 124">
            <a:extLst>
              <a:ext uri="{FF2B5EF4-FFF2-40B4-BE49-F238E27FC236}">
                <a16:creationId xmlns:a16="http://schemas.microsoft.com/office/drawing/2014/main" id="{C095895F-C46F-464C-B6E1-8E6DB591D5E3}"/>
              </a:ext>
            </a:extLst>
          </p:cNvPr>
          <p:cNvSpPr txBox="1"/>
          <p:nvPr/>
        </p:nvSpPr>
        <p:spPr>
          <a:xfrm>
            <a:off x="3276990" y="5505511"/>
            <a:ext cx="917601"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Analytics</a:t>
            </a:r>
          </a:p>
        </p:txBody>
      </p:sp>
      <p:pic>
        <p:nvPicPr>
          <p:cNvPr id="126" name="Graphic 125" descr="Flask">
            <a:extLst>
              <a:ext uri="{FF2B5EF4-FFF2-40B4-BE49-F238E27FC236}">
                <a16:creationId xmlns:a16="http://schemas.microsoft.com/office/drawing/2014/main" id="{4ED00AC8-5220-4FE9-80FB-39B7C4643D0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1705" y="5332529"/>
            <a:ext cx="304354" cy="184450"/>
          </a:xfrm>
          <a:prstGeom prst="rect">
            <a:avLst/>
          </a:prstGeom>
        </p:spPr>
      </p:pic>
      <p:cxnSp>
        <p:nvCxnSpPr>
          <p:cNvPr id="75" name="Straight Arrow Connector 74">
            <a:extLst>
              <a:ext uri="{FF2B5EF4-FFF2-40B4-BE49-F238E27FC236}">
                <a16:creationId xmlns:a16="http://schemas.microsoft.com/office/drawing/2014/main" id="{83AE9CA6-3765-49A9-8138-DB209C4E5718}"/>
              </a:ext>
            </a:extLst>
          </p:cNvPr>
          <p:cNvCxnSpPr/>
          <p:nvPr/>
        </p:nvCxnSpPr>
        <p:spPr>
          <a:xfrm>
            <a:off x="2839788" y="5107852"/>
            <a:ext cx="0" cy="168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C510F650-5718-4109-95A7-8AB7C2F3B2F5}"/>
              </a:ext>
            </a:extLst>
          </p:cNvPr>
          <p:cNvCxnSpPr>
            <a:cxnSpLocks/>
          </p:cNvCxnSpPr>
          <p:nvPr/>
        </p:nvCxnSpPr>
        <p:spPr>
          <a:xfrm>
            <a:off x="4361221" y="5105542"/>
            <a:ext cx="0" cy="168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Straight Arrow Connector 80">
            <a:extLst>
              <a:ext uri="{FF2B5EF4-FFF2-40B4-BE49-F238E27FC236}">
                <a16:creationId xmlns:a16="http://schemas.microsoft.com/office/drawing/2014/main" id="{ADB0188A-AFF5-45DA-B4B1-EA4B069259F8}"/>
              </a:ext>
            </a:extLst>
          </p:cNvPr>
          <p:cNvCxnSpPr/>
          <p:nvPr/>
        </p:nvCxnSpPr>
        <p:spPr>
          <a:xfrm flipV="1">
            <a:off x="4893882" y="5105542"/>
            <a:ext cx="0" cy="1680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5" name="Graphic 134" descr="Document">
            <a:extLst>
              <a:ext uri="{FF2B5EF4-FFF2-40B4-BE49-F238E27FC236}">
                <a16:creationId xmlns:a16="http://schemas.microsoft.com/office/drawing/2014/main" id="{791E43BA-2F01-4366-9488-21FE69D3361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20443" y="4487366"/>
            <a:ext cx="239285" cy="175402"/>
          </a:xfrm>
          <a:prstGeom prst="rect">
            <a:avLst/>
          </a:prstGeom>
        </p:spPr>
      </p:pic>
      <p:pic>
        <p:nvPicPr>
          <p:cNvPr id="136" name="Graphic 135">
            <a:extLst>
              <a:ext uri="{FF2B5EF4-FFF2-40B4-BE49-F238E27FC236}">
                <a16:creationId xmlns:a16="http://schemas.microsoft.com/office/drawing/2014/main" id="{889661E5-459E-4427-A0B5-BAEAC3A16B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62831" y="4490908"/>
            <a:ext cx="200943" cy="147392"/>
          </a:xfrm>
          <a:prstGeom prst="rect">
            <a:avLst/>
          </a:prstGeom>
        </p:spPr>
      </p:pic>
      <p:sp>
        <p:nvSpPr>
          <p:cNvPr id="137" name="TextBox 136">
            <a:extLst>
              <a:ext uri="{FF2B5EF4-FFF2-40B4-BE49-F238E27FC236}">
                <a16:creationId xmlns:a16="http://schemas.microsoft.com/office/drawing/2014/main" id="{32B5BBB3-E42F-43CC-8D44-EC80847B42FF}"/>
              </a:ext>
            </a:extLst>
          </p:cNvPr>
          <p:cNvSpPr txBox="1"/>
          <p:nvPr/>
        </p:nvSpPr>
        <p:spPr>
          <a:xfrm>
            <a:off x="3361424" y="4599334"/>
            <a:ext cx="63592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Exploratory</a:t>
            </a:r>
          </a:p>
        </p:txBody>
      </p:sp>
      <p:cxnSp>
        <p:nvCxnSpPr>
          <p:cNvPr id="87" name="Straight Arrow Connector 86">
            <a:extLst>
              <a:ext uri="{FF2B5EF4-FFF2-40B4-BE49-F238E27FC236}">
                <a16:creationId xmlns:a16="http://schemas.microsoft.com/office/drawing/2014/main" id="{A159E3D5-A341-48F2-A752-05F6C08B1264}"/>
              </a:ext>
            </a:extLst>
          </p:cNvPr>
          <p:cNvCxnSpPr>
            <a:cxnSpLocks/>
            <a:stCxn id="141" idx="2"/>
          </p:cNvCxnSpPr>
          <p:nvPr/>
        </p:nvCxnSpPr>
        <p:spPr>
          <a:xfrm>
            <a:off x="3699641" y="5022334"/>
            <a:ext cx="4927" cy="264022"/>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3E13AF31-5F89-48D8-B0A8-387CEB955DDC}"/>
              </a:ext>
            </a:extLst>
          </p:cNvPr>
          <p:cNvSpPr/>
          <p:nvPr/>
        </p:nvSpPr>
        <p:spPr>
          <a:xfrm rot="5400000">
            <a:off x="3648353" y="573584"/>
            <a:ext cx="228033" cy="2613444"/>
          </a:xfrm>
          <a:prstGeom prst="roundRect">
            <a:avLst/>
          </a:prstGeom>
          <a:noFill/>
          <a:ln w="9525">
            <a:solidFill>
              <a:srgbClr val="303D4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69" name="Graphic 68" descr="Smart Phone">
            <a:extLst>
              <a:ext uri="{FF2B5EF4-FFF2-40B4-BE49-F238E27FC236}">
                <a16:creationId xmlns:a16="http://schemas.microsoft.com/office/drawing/2014/main" id="{20402A74-A32E-4853-9965-BC694DC0410B}"/>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721682" y="1804700"/>
            <a:ext cx="211029" cy="178953"/>
          </a:xfrm>
          <a:prstGeom prst="rect">
            <a:avLst/>
          </a:prstGeom>
        </p:spPr>
      </p:pic>
      <p:pic>
        <p:nvPicPr>
          <p:cNvPr id="70" name="Graphic 69" descr="Internet">
            <a:extLst>
              <a:ext uri="{FF2B5EF4-FFF2-40B4-BE49-F238E27FC236}">
                <a16:creationId xmlns:a16="http://schemas.microsoft.com/office/drawing/2014/main" id="{450186FB-D5D2-4699-AF54-1AAF6DA668A9}"/>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71829" y="1741796"/>
            <a:ext cx="316309" cy="268230"/>
          </a:xfrm>
          <a:prstGeom prst="rect">
            <a:avLst/>
          </a:prstGeom>
        </p:spPr>
      </p:pic>
      <p:sp>
        <p:nvSpPr>
          <p:cNvPr id="71" name="TextBox 70">
            <a:extLst>
              <a:ext uri="{FF2B5EF4-FFF2-40B4-BE49-F238E27FC236}">
                <a16:creationId xmlns:a16="http://schemas.microsoft.com/office/drawing/2014/main" id="{9B25A2B1-6F94-41EF-8346-22BFB3920C51}"/>
              </a:ext>
            </a:extLst>
          </p:cNvPr>
          <p:cNvSpPr txBox="1"/>
          <p:nvPr/>
        </p:nvSpPr>
        <p:spPr>
          <a:xfrm>
            <a:off x="3229209" y="1789775"/>
            <a:ext cx="1184275"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Digital Front End</a:t>
            </a:r>
          </a:p>
        </p:txBody>
      </p:sp>
      <p:sp>
        <p:nvSpPr>
          <p:cNvPr id="72" name="Rectangle: Rounded Corners 71">
            <a:extLst>
              <a:ext uri="{FF2B5EF4-FFF2-40B4-BE49-F238E27FC236}">
                <a16:creationId xmlns:a16="http://schemas.microsoft.com/office/drawing/2014/main" id="{D07775E3-00EE-4BB3-B5CC-535EFFF636FC}"/>
              </a:ext>
            </a:extLst>
          </p:cNvPr>
          <p:cNvSpPr/>
          <p:nvPr/>
        </p:nvSpPr>
        <p:spPr>
          <a:xfrm>
            <a:off x="6267257" y="2718408"/>
            <a:ext cx="785501" cy="1066536"/>
          </a:xfrm>
          <a:prstGeom prst="roundRect">
            <a:avLst/>
          </a:prstGeom>
          <a:no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3" name="Rectangle 72">
            <a:extLst>
              <a:ext uri="{FF2B5EF4-FFF2-40B4-BE49-F238E27FC236}">
                <a16:creationId xmlns:a16="http://schemas.microsoft.com/office/drawing/2014/main" id="{340E71C2-DBF3-402E-B0DC-3913B75ACBA1}"/>
              </a:ext>
            </a:extLst>
          </p:cNvPr>
          <p:cNvSpPr/>
          <p:nvPr/>
        </p:nvSpPr>
        <p:spPr>
          <a:xfrm>
            <a:off x="2552879" y="4667606"/>
            <a:ext cx="583726" cy="125488"/>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Snapshots</a:t>
            </a:r>
          </a:p>
        </p:txBody>
      </p:sp>
      <p:sp>
        <p:nvSpPr>
          <p:cNvPr id="77" name="Rectangle 76">
            <a:extLst>
              <a:ext uri="{FF2B5EF4-FFF2-40B4-BE49-F238E27FC236}">
                <a16:creationId xmlns:a16="http://schemas.microsoft.com/office/drawing/2014/main" id="{64F55425-F7FA-4256-9DD2-5D32E0163AEE}"/>
              </a:ext>
            </a:extLst>
          </p:cNvPr>
          <p:cNvSpPr/>
          <p:nvPr/>
        </p:nvSpPr>
        <p:spPr>
          <a:xfrm>
            <a:off x="2558868" y="4821711"/>
            <a:ext cx="583726" cy="125488"/>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History</a:t>
            </a:r>
          </a:p>
        </p:txBody>
      </p:sp>
      <p:pic>
        <p:nvPicPr>
          <p:cNvPr id="80" name="Graphic 79" descr="Bar graph with upward trend">
            <a:extLst>
              <a:ext uri="{FF2B5EF4-FFF2-40B4-BE49-F238E27FC236}">
                <a16:creationId xmlns:a16="http://schemas.microsoft.com/office/drawing/2014/main" id="{5E7E1F70-69BE-4F6B-B05D-500210601F5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504170" y="3037863"/>
            <a:ext cx="299961" cy="235358"/>
          </a:xfrm>
          <a:prstGeom prst="rect">
            <a:avLst/>
          </a:prstGeom>
        </p:spPr>
      </p:pic>
      <p:cxnSp>
        <p:nvCxnSpPr>
          <p:cNvPr id="82" name="Straight Arrow Connector 81">
            <a:extLst>
              <a:ext uri="{FF2B5EF4-FFF2-40B4-BE49-F238E27FC236}">
                <a16:creationId xmlns:a16="http://schemas.microsoft.com/office/drawing/2014/main" id="{B1FECC66-05D2-40A7-A8C6-915F85DC5FA2}"/>
              </a:ext>
            </a:extLst>
          </p:cNvPr>
          <p:cNvCxnSpPr>
            <a:cxnSpLocks/>
            <a:stCxn id="68" idx="0"/>
          </p:cNvCxnSpPr>
          <p:nvPr/>
        </p:nvCxnSpPr>
        <p:spPr>
          <a:xfrm flipV="1">
            <a:off x="4631014" y="2568967"/>
            <a:ext cx="0" cy="31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3" name="Graphic 82" descr="Research">
            <a:extLst>
              <a:ext uri="{FF2B5EF4-FFF2-40B4-BE49-F238E27FC236}">
                <a16:creationId xmlns:a16="http://schemas.microsoft.com/office/drawing/2014/main" id="{F6059577-E642-4431-BB3C-1418432C9E60}"/>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778180" y="5345341"/>
            <a:ext cx="198731" cy="158827"/>
          </a:xfrm>
          <a:prstGeom prst="rect">
            <a:avLst/>
          </a:prstGeom>
        </p:spPr>
      </p:pic>
      <p:pic>
        <p:nvPicPr>
          <p:cNvPr id="84" name="Graphic 83" descr="Research">
            <a:extLst>
              <a:ext uri="{FF2B5EF4-FFF2-40B4-BE49-F238E27FC236}">
                <a16:creationId xmlns:a16="http://schemas.microsoft.com/office/drawing/2014/main" id="{D0B9BEFF-39D9-4C08-8A44-3B291CFE93A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09288" y="4411833"/>
            <a:ext cx="294508" cy="235371"/>
          </a:xfrm>
          <a:prstGeom prst="rect">
            <a:avLst/>
          </a:prstGeom>
        </p:spPr>
      </p:pic>
      <p:sp>
        <p:nvSpPr>
          <p:cNvPr id="85" name="TextBox 84">
            <a:extLst>
              <a:ext uri="{FF2B5EF4-FFF2-40B4-BE49-F238E27FC236}">
                <a16:creationId xmlns:a16="http://schemas.microsoft.com/office/drawing/2014/main" id="{9B80D683-1FE2-4096-ADE2-8EAF19247747}"/>
              </a:ext>
            </a:extLst>
          </p:cNvPr>
          <p:cNvSpPr txBox="1"/>
          <p:nvPr/>
        </p:nvSpPr>
        <p:spPr>
          <a:xfrm>
            <a:off x="6292015" y="3216194"/>
            <a:ext cx="759298" cy="307777"/>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Business Intelligence</a:t>
            </a:r>
          </a:p>
        </p:txBody>
      </p:sp>
      <p:sp>
        <p:nvSpPr>
          <p:cNvPr id="86" name="Rectangle: Rounded Corners 85">
            <a:extLst>
              <a:ext uri="{FF2B5EF4-FFF2-40B4-BE49-F238E27FC236}">
                <a16:creationId xmlns:a16="http://schemas.microsoft.com/office/drawing/2014/main" id="{03560C88-FF26-4287-AE78-AD8AC45450A7}"/>
              </a:ext>
            </a:extLst>
          </p:cNvPr>
          <p:cNvSpPr/>
          <p:nvPr/>
        </p:nvSpPr>
        <p:spPr>
          <a:xfrm>
            <a:off x="6267705" y="4025091"/>
            <a:ext cx="785502" cy="1088372"/>
          </a:xfrm>
          <a:prstGeom prst="roundRect">
            <a:avLst/>
          </a:prstGeom>
          <a:no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8" name="TextBox 87">
            <a:extLst>
              <a:ext uri="{FF2B5EF4-FFF2-40B4-BE49-F238E27FC236}">
                <a16:creationId xmlns:a16="http://schemas.microsoft.com/office/drawing/2014/main" id="{EC9D2FCF-E83E-433D-BEA5-23269655236F}"/>
              </a:ext>
            </a:extLst>
          </p:cNvPr>
          <p:cNvSpPr txBox="1"/>
          <p:nvPr/>
        </p:nvSpPr>
        <p:spPr>
          <a:xfrm>
            <a:off x="6276894" y="4596240"/>
            <a:ext cx="759298"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Self-Service</a:t>
            </a:r>
          </a:p>
        </p:txBody>
      </p:sp>
      <p:sp>
        <p:nvSpPr>
          <p:cNvPr id="89" name="Rectangle 88">
            <a:extLst>
              <a:ext uri="{FF2B5EF4-FFF2-40B4-BE49-F238E27FC236}">
                <a16:creationId xmlns:a16="http://schemas.microsoft.com/office/drawing/2014/main" id="{874612BF-816A-4075-9F20-D4E9920AEA93}"/>
              </a:ext>
            </a:extLst>
          </p:cNvPr>
          <p:cNvSpPr/>
          <p:nvPr/>
        </p:nvSpPr>
        <p:spPr>
          <a:xfrm>
            <a:off x="2632281" y="5450009"/>
            <a:ext cx="722487" cy="182096"/>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Predictive Analytics</a:t>
            </a:r>
          </a:p>
        </p:txBody>
      </p:sp>
      <p:sp>
        <p:nvSpPr>
          <p:cNvPr id="90" name="Rectangle 89">
            <a:extLst>
              <a:ext uri="{FF2B5EF4-FFF2-40B4-BE49-F238E27FC236}">
                <a16:creationId xmlns:a16="http://schemas.microsoft.com/office/drawing/2014/main" id="{2CE89B9C-DB1D-4D43-81AA-331A6D4471D9}"/>
              </a:ext>
            </a:extLst>
          </p:cNvPr>
          <p:cNvSpPr/>
          <p:nvPr/>
        </p:nvSpPr>
        <p:spPr>
          <a:xfrm>
            <a:off x="4277347" y="5424369"/>
            <a:ext cx="722487" cy="184450"/>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Statistical Analytics</a:t>
            </a:r>
          </a:p>
        </p:txBody>
      </p:sp>
      <p:sp>
        <p:nvSpPr>
          <p:cNvPr id="91" name="Rectangle 90">
            <a:extLst>
              <a:ext uri="{FF2B5EF4-FFF2-40B4-BE49-F238E27FC236}">
                <a16:creationId xmlns:a16="http://schemas.microsoft.com/office/drawing/2014/main" id="{7AFE368A-C26E-4631-87CB-048E197B9BDF}"/>
              </a:ext>
            </a:extLst>
          </p:cNvPr>
          <p:cNvSpPr/>
          <p:nvPr/>
        </p:nvSpPr>
        <p:spPr>
          <a:xfrm>
            <a:off x="2640981" y="5315025"/>
            <a:ext cx="722487" cy="86115"/>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Data Mining</a:t>
            </a:r>
          </a:p>
        </p:txBody>
      </p:sp>
      <p:sp>
        <p:nvSpPr>
          <p:cNvPr id="92" name="Rectangle 91">
            <a:extLst>
              <a:ext uri="{FF2B5EF4-FFF2-40B4-BE49-F238E27FC236}">
                <a16:creationId xmlns:a16="http://schemas.microsoft.com/office/drawing/2014/main" id="{7D38ED64-0C2B-4B65-B672-BEC86C506D56}"/>
              </a:ext>
            </a:extLst>
          </p:cNvPr>
          <p:cNvSpPr/>
          <p:nvPr/>
        </p:nvSpPr>
        <p:spPr>
          <a:xfrm>
            <a:off x="4276547" y="5318081"/>
            <a:ext cx="722487" cy="86115"/>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NLP</a:t>
            </a:r>
          </a:p>
        </p:txBody>
      </p:sp>
      <p:sp>
        <p:nvSpPr>
          <p:cNvPr id="93" name="Rectangle: Rounded Corners 92">
            <a:extLst>
              <a:ext uri="{FF2B5EF4-FFF2-40B4-BE49-F238E27FC236}">
                <a16:creationId xmlns:a16="http://schemas.microsoft.com/office/drawing/2014/main" id="{53FCEA90-37F3-4667-95D4-BD8721B7C138}"/>
              </a:ext>
            </a:extLst>
          </p:cNvPr>
          <p:cNvSpPr/>
          <p:nvPr/>
        </p:nvSpPr>
        <p:spPr>
          <a:xfrm>
            <a:off x="1294773" y="2713590"/>
            <a:ext cx="757482" cy="2391948"/>
          </a:xfrm>
          <a:prstGeom prst="roundRect">
            <a:avLst/>
          </a:prstGeom>
          <a:noFill/>
          <a:ln w="19050">
            <a:solidFill>
              <a:schemeClr val="tx1">
                <a:alpha val="36863"/>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cxnSp>
        <p:nvCxnSpPr>
          <p:cNvPr id="17" name="Straight Arrow Connector 16">
            <a:extLst>
              <a:ext uri="{FF2B5EF4-FFF2-40B4-BE49-F238E27FC236}">
                <a16:creationId xmlns:a16="http://schemas.microsoft.com/office/drawing/2014/main" id="{58153D17-BC06-4285-BD29-AB016E9EE88A}"/>
              </a:ext>
            </a:extLst>
          </p:cNvPr>
          <p:cNvCxnSpPr/>
          <p:nvPr/>
        </p:nvCxnSpPr>
        <p:spPr>
          <a:xfrm>
            <a:off x="2065734" y="3057401"/>
            <a:ext cx="3663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D6FA4D-096E-458F-9E90-637BE56F346F}"/>
              </a:ext>
            </a:extLst>
          </p:cNvPr>
          <p:cNvCxnSpPr/>
          <p:nvPr/>
        </p:nvCxnSpPr>
        <p:spPr>
          <a:xfrm>
            <a:off x="2052255" y="3985710"/>
            <a:ext cx="3988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Straight Arrow Connector 98">
            <a:extLst>
              <a:ext uri="{FF2B5EF4-FFF2-40B4-BE49-F238E27FC236}">
                <a16:creationId xmlns:a16="http://schemas.microsoft.com/office/drawing/2014/main" id="{45A2CBBB-C8FC-4795-B9E1-40B70163F411}"/>
              </a:ext>
            </a:extLst>
          </p:cNvPr>
          <p:cNvCxnSpPr>
            <a:cxnSpLocks/>
            <a:endCxn id="71" idx="2"/>
          </p:cNvCxnSpPr>
          <p:nvPr/>
        </p:nvCxnSpPr>
        <p:spPr>
          <a:xfrm flipV="1">
            <a:off x="3821347" y="2005219"/>
            <a:ext cx="0" cy="2016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0" name="Rectangle: Rounded Corners 109">
            <a:extLst>
              <a:ext uri="{FF2B5EF4-FFF2-40B4-BE49-F238E27FC236}">
                <a16:creationId xmlns:a16="http://schemas.microsoft.com/office/drawing/2014/main" id="{28598B4C-B2FE-4D0C-AB7C-0FA1C0DF8114}"/>
              </a:ext>
            </a:extLst>
          </p:cNvPr>
          <p:cNvSpPr/>
          <p:nvPr/>
        </p:nvSpPr>
        <p:spPr>
          <a:xfrm>
            <a:off x="3439691" y="2956879"/>
            <a:ext cx="550042" cy="785145"/>
          </a:xfrm>
          <a:prstGeom prst="roundRect">
            <a:avLst/>
          </a:prstGeom>
          <a:no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6" name="Straight Arrow Connector 35">
            <a:extLst>
              <a:ext uri="{FF2B5EF4-FFF2-40B4-BE49-F238E27FC236}">
                <a16:creationId xmlns:a16="http://schemas.microsoft.com/office/drawing/2014/main" id="{3328AE6F-ABE4-4F11-B6B0-1E3724960C62}"/>
              </a:ext>
            </a:extLst>
          </p:cNvPr>
          <p:cNvCxnSpPr>
            <a:cxnSpLocks/>
          </p:cNvCxnSpPr>
          <p:nvPr/>
        </p:nvCxnSpPr>
        <p:spPr>
          <a:xfrm>
            <a:off x="3189597" y="3091330"/>
            <a:ext cx="25009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3" name="Graphic 132" descr="Gears">
            <a:extLst>
              <a:ext uri="{FF2B5EF4-FFF2-40B4-BE49-F238E27FC236}">
                <a16:creationId xmlns:a16="http://schemas.microsoft.com/office/drawing/2014/main" id="{D1C0C4FE-7B61-42B4-B271-D13DE0422DFE}"/>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04681" y="3066624"/>
            <a:ext cx="472489" cy="465558"/>
          </a:xfrm>
          <a:prstGeom prst="rect">
            <a:avLst/>
          </a:prstGeom>
        </p:spPr>
      </p:pic>
      <p:sp>
        <p:nvSpPr>
          <p:cNvPr id="138" name="TextBox 137">
            <a:extLst>
              <a:ext uri="{FF2B5EF4-FFF2-40B4-BE49-F238E27FC236}">
                <a16:creationId xmlns:a16="http://schemas.microsoft.com/office/drawing/2014/main" id="{54B460C4-184B-46E4-8D38-ED6CFBB8AA70}"/>
              </a:ext>
            </a:extLst>
          </p:cNvPr>
          <p:cNvSpPr txBox="1"/>
          <p:nvPr/>
        </p:nvSpPr>
        <p:spPr>
          <a:xfrm>
            <a:off x="3412517" y="3546777"/>
            <a:ext cx="594511" cy="200055"/>
          </a:xfrm>
          <a:prstGeom prst="rect">
            <a:avLst/>
          </a:prstGeom>
          <a:noFill/>
        </p:spPr>
        <p:txBody>
          <a:bodyPr wrap="square" rtlCol="0">
            <a:spAutoFit/>
          </a:bodyPr>
          <a:lstStyle/>
          <a:p>
            <a:pPr algn="ctr"/>
            <a:r>
              <a:rPr lang="en-US" sz="700" b="1">
                <a:latin typeface="Arial" panose="020B0604020202020204" pitchFamily="34" charset="0"/>
                <a:cs typeface="Arial" panose="020B0604020202020204" pitchFamily="34" charset="0"/>
              </a:rPr>
              <a:t>Process</a:t>
            </a:r>
          </a:p>
        </p:txBody>
      </p:sp>
      <p:sp>
        <p:nvSpPr>
          <p:cNvPr id="141" name="TextBox 140">
            <a:extLst>
              <a:ext uri="{FF2B5EF4-FFF2-40B4-BE49-F238E27FC236}">
                <a16:creationId xmlns:a16="http://schemas.microsoft.com/office/drawing/2014/main" id="{D5BB24BB-37C2-481B-9FF5-DCEC3A3A1FB2}"/>
              </a:ext>
            </a:extLst>
          </p:cNvPr>
          <p:cNvSpPr txBox="1"/>
          <p:nvPr/>
        </p:nvSpPr>
        <p:spPr>
          <a:xfrm>
            <a:off x="3211214" y="4815377"/>
            <a:ext cx="976854" cy="206957"/>
          </a:xfrm>
          <a:prstGeom prst="rect">
            <a:avLst/>
          </a:prstGeom>
          <a:noFill/>
        </p:spPr>
        <p:txBody>
          <a:bodyPr wrap="square" rtlCol="0">
            <a:spAutoFit/>
          </a:bodyPr>
          <a:lstStyle/>
          <a:p>
            <a:pPr algn="ctr"/>
            <a:r>
              <a:rPr lang="en-US" sz="700" b="1">
                <a:latin typeface="Arial" panose="020B0604020202020204" pitchFamily="34" charset="0"/>
                <a:cs typeface="Arial" panose="020B0604020202020204" pitchFamily="34" charset="0"/>
              </a:rPr>
              <a:t>Big Data Lake</a:t>
            </a:r>
          </a:p>
        </p:txBody>
      </p:sp>
      <p:sp>
        <p:nvSpPr>
          <p:cNvPr id="160" name="Rectangle: Rounded Corners 159">
            <a:extLst>
              <a:ext uri="{FF2B5EF4-FFF2-40B4-BE49-F238E27FC236}">
                <a16:creationId xmlns:a16="http://schemas.microsoft.com/office/drawing/2014/main" id="{607539DB-3EAE-46FE-9433-8688EA045F5E}"/>
              </a:ext>
            </a:extLst>
          </p:cNvPr>
          <p:cNvSpPr/>
          <p:nvPr/>
        </p:nvSpPr>
        <p:spPr>
          <a:xfrm>
            <a:off x="5578847" y="2967094"/>
            <a:ext cx="249810" cy="864523"/>
          </a:xfrm>
          <a:prstGeom prst="round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700"/>
              <a:t>Semantic Layer</a:t>
            </a:r>
          </a:p>
        </p:txBody>
      </p:sp>
      <p:sp>
        <p:nvSpPr>
          <p:cNvPr id="161" name="Rectangle: Rounded Corners 160">
            <a:extLst>
              <a:ext uri="{FF2B5EF4-FFF2-40B4-BE49-F238E27FC236}">
                <a16:creationId xmlns:a16="http://schemas.microsoft.com/office/drawing/2014/main" id="{B4B797F2-1C8E-4F56-954E-B2955F385D55}"/>
              </a:ext>
            </a:extLst>
          </p:cNvPr>
          <p:cNvSpPr/>
          <p:nvPr/>
        </p:nvSpPr>
        <p:spPr>
          <a:xfrm>
            <a:off x="5589237" y="4113794"/>
            <a:ext cx="249810" cy="787186"/>
          </a:xfrm>
          <a:prstGeom prst="round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700"/>
              <a:t>Direct Access</a:t>
            </a:r>
          </a:p>
        </p:txBody>
      </p:sp>
      <p:cxnSp>
        <p:nvCxnSpPr>
          <p:cNvPr id="175" name="Straight Arrow Connector 174">
            <a:extLst>
              <a:ext uri="{FF2B5EF4-FFF2-40B4-BE49-F238E27FC236}">
                <a16:creationId xmlns:a16="http://schemas.microsoft.com/office/drawing/2014/main" id="{21E19099-BDC5-4F3E-A5DA-217FE48E9C80}"/>
              </a:ext>
            </a:extLst>
          </p:cNvPr>
          <p:cNvCxnSpPr>
            <a:cxnSpLocks/>
            <a:endCxn id="72" idx="1"/>
          </p:cNvCxnSpPr>
          <p:nvPr/>
        </p:nvCxnSpPr>
        <p:spPr>
          <a:xfrm flipV="1">
            <a:off x="5828657" y="3251676"/>
            <a:ext cx="438600" cy="3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1" name="Straight Arrow Connector 200">
            <a:extLst>
              <a:ext uri="{FF2B5EF4-FFF2-40B4-BE49-F238E27FC236}">
                <a16:creationId xmlns:a16="http://schemas.microsoft.com/office/drawing/2014/main" id="{3B29E4E9-301B-4CE5-8FA9-7B3DDA112113}"/>
              </a:ext>
            </a:extLst>
          </p:cNvPr>
          <p:cNvCxnSpPr>
            <a:cxnSpLocks/>
          </p:cNvCxnSpPr>
          <p:nvPr/>
        </p:nvCxnSpPr>
        <p:spPr>
          <a:xfrm flipV="1">
            <a:off x="5833152" y="4535048"/>
            <a:ext cx="432221" cy="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3" name="Rectangle: Rounded Corners 202">
            <a:extLst>
              <a:ext uri="{FF2B5EF4-FFF2-40B4-BE49-F238E27FC236}">
                <a16:creationId xmlns:a16="http://schemas.microsoft.com/office/drawing/2014/main" id="{EC63027E-E01B-4AB5-95D9-F1FCD22E5F23}"/>
              </a:ext>
            </a:extLst>
          </p:cNvPr>
          <p:cNvSpPr/>
          <p:nvPr/>
        </p:nvSpPr>
        <p:spPr>
          <a:xfrm>
            <a:off x="5360383" y="2723856"/>
            <a:ext cx="666709" cy="2389607"/>
          </a:xfrm>
          <a:prstGeom prst="roundRect">
            <a:avLst/>
          </a:prstGeom>
          <a:no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5" name="TextBox 214">
            <a:extLst>
              <a:ext uri="{FF2B5EF4-FFF2-40B4-BE49-F238E27FC236}">
                <a16:creationId xmlns:a16="http://schemas.microsoft.com/office/drawing/2014/main" id="{00489915-2813-4678-85B7-D8FD5081C132}"/>
              </a:ext>
            </a:extLst>
          </p:cNvPr>
          <p:cNvSpPr txBox="1"/>
          <p:nvPr/>
        </p:nvSpPr>
        <p:spPr>
          <a:xfrm>
            <a:off x="5399838" y="4945100"/>
            <a:ext cx="646664"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Access</a:t>
            </a:r>
          </a:p>
        </p:txBody>
      </p:sp>
      <p:pic>
        <p:nvPicPr>
          <p:cNvPr id="219" name="Graphic 218" descr="User">
            <a:extLst>
              <a:ext uri="{FF2B5EF4-FFF2-40B4-BE49-F238E27FC236}">
                <a16:creationId xmlns:a16="http://schemas.microsoft.com/office/drawing/2014/main" id="{A7D5FE98-F3AC-4A92-9130-B793D45036A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37454" y="3091660"/>
            <a:ext cx="214370" cy="193188"/>
          </a:xfrm>
          <a:prstGeom prst="rect">
            <a:avLst/>
          </a:prstGeom>
        </p:spPr>
      </p:pic>
      <p:pic>
        <p:nvPicPr>
          <p:cNvPr id="221" name="Graphic 220" descr="User">
            <a:extLst>
              <a:ext uri="{FF2B5EF4-FFF2-40B4-BE49-F238E27FC236}">
                <a16:creationId xmlns:a16="http://schemas.microsoft.com/office/drawing/2014/main" id="{08681F90-7A19-4603-9891-193BD0C0BE7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10514" y="4389867"/>
            <a:ext cx="214370" cy="193188"/>
          </a:xfrm>
          <a:prstGeom prst="rect">
            <a:avLst/>
          </a:prstGeom>
        </p:spPr>
      </p:pic>
      <p:sp>
        <p:nvSpPr>
          <p:cNvPr id="222" name="TextBox 221">
            <a:extLst>
              <a:ext uri="{FF2B5EF4-FFF2-40B4-BE49-F238E27FC236}">
                <a16:creationId xmlns:a16="http://schemas.microsoft.com/office/drawing/2014/main" id="{22942EDA-8C3D-4CD3-A18E-4D8CD76C8794}"/>
              </a:ext>
            </a:extLst>
          </p:cNvPr>
          <p:cNvSpPr txBox="1"/>
          <p:nvPr/>
        </p:nvSpPr>
        <p:spPr>
          <a:xfrm>
            <a:off x="1440694" y="4927409"/>
            <a:ext cx="511270"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Ingest</a:t>
            </a:r>
          </a:p>
        </p:txBody>
      </p:sp>
      <p:sp>
        <p:nvSpPr>
          <p:cNvPr id="223" name="Rectangle 222">
            <a:extLst>
              <a:ext uri="{FF2B5EF4-FFF2-40B4-BE49-F238E27FC236}">
                <a16:creationId xmlns:a16="http://schemas.microsoft.com/office/drawing/2014/main" id="{4E0E557C-88AB-4ED2-AF5B-CFE383F6B6E7}"/>
              </a:ext>
            </a:extLst>
          </p:cNvPr>
          <p:cNvSpPr/>
          <p:nvPr/>
        </p:nvSpPr>
        <p:spPr>
          <a:xfrm>
            <a:off x="4344268" y="3287301"/>
            <a:ext cx="580384" cy="130276"/>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t>Standardized</a:t>
            </a:r>
          </a:p>
        </p:txBody>
      </p:sp>
      <p:sp>
        <p:nvSpPr>
          <p:cNvPr id="224" name="Rectangle: Rounded Corners 223">
            <a:extLst>
              <a:ext uri="{FF2B5EF4-FFF2-40B4-BE49-F238E27FC236}">
                <a16:creationId xmlns:a16="http://schemas.microsoft.com/office/drawing/2014/main" id="{CD2CC7EE-9466-48CD-B7EF-98B06976F65B}"/>
              </a:ext>
            </a:extLst>
          </p:cNvPr>
          <p:cNvSpPr/>
          <p:nvPr/>
        </p:nvSpPr>
        <p:spPr>
          <a:xfrm rot="16200000">
            <a:off x="3562632" y="1068680"/>
            <a:ext cx="352409" cy="2613442"/>
          </a:xfrm>
          <a:prstGeom prst="roundRect">
            <a:avLst/>
          </a:prstGeom>
          <a:no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27" name="TextBox 226">
            <a:extLst>
              <a:ext uri="{FF2B5EF4-FFF2-40B4-BE49-F238E27FC236}">
                <a16:creationId xmlns:a16="http://schemas.microsoft.com/office/drawing/2014/main" id="{2FAB78B1-1B53-4FBB-A0C3-3C772FA52A2A}"/>
              </a:ext>
            </a:extLst>
          </p:cNvPr>
          <p:cNvSpPr txBox="1"/>
          <p:nvPr/>
        </p:nvSpPr>
        <p:spPr>
          <a:xfrm>
            <a:off x="3416786" y="2372498"/>
            <a:ext cx="646664"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Access</a:t>
            </a:r>
          </a:p>
        </p:txBody>
      </p:sp>
      <p:sp>
        <p:nvSpPr>
          <p:cNvPr id="230" name="Rectangle 229">
            <a:extLst>
              <a:ext uri="{FF2B5EF4-FFF2-40B4-BE49-F238E27FC236}">
                <a16:creationId xmlns:a16="http://schemas.microsoft.com/office/drawing/2014/main" id="{580EE67E-12D0-47C7-9F7D-82D79D1FD6F1}"/>
              </a:ext>
            </a:extLst>
          </p:cNvPr>
          <p:cNvSpPr/>
          <p:nvPr/>
        </p:nvSpPr>
        <p:spPr>
          <a:xfrm>
            <a:off x="6356415" y="2824390"/>
            <a:ext cx="617890" cy="174141"/>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Dashboard</a:t>
            </a:r>
          </a:p>
        </p:txBody>
      </p:sp>
      <p:sp>
        <p:nvSpPr>
          <p:cNvPr id="231" name="Rectangle 230">
            <a:extLst>
              <a:ext uri="{FF2B5EF4-FFF2-40B4-BE49-F238E27FC236}">
                <a16:creationId xmlns:a16="http://schemas.microsoft.com/office/drawing/2014/main" id="{B2605C8D-84DF-42E6-BCDC-113CB602B667}"/>
              </a:ext>
            </a:extLst>
          </p:cNvPr>
          <p:cNvSpPr/>
          <p:nvPr/>
        </p:nvSpPr>
        <p:spPr>
          <a:xfrm>
            <a:off x="6412936" y="3515711"/>
            <a:ext cx="536351" cy="210086"/>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Scorecard</a:t>
            </a:r>
          </a:p>
        </p:txBody>
      </p:sp>
      <p:sp>
        <p:nvSpPr>
          <p:cNvPr id="232" name="Rectangle 231">
            <a:extLst>
              <a:ext uri="{FF2B5EF4-FFF2-40B4-BE49-F238E27FC236}">
                <a16:creationId xmlns:a16="http://schemas.microsoft.com/office/drawing/2014/main" id="{E79BD8BC-C5AA-44D0-A88F-7B02983F8310}"/>
              </a:ext>
            </a:extLst>
          </p:cNvPr>
          <p:cNvSpPr/>
          <p:nvPr/>
        </p:nvSpPr>
        <p:spPr>
          <a:xfrm>
            <a:off x="6342050" y="4266285"/>
            <a:ext cx="678124" cy="123581"/>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Data Discovery/Search</a:t>
            </a:r>
          </a:p>
        </p:txBody>
      </p:sp>
      <p:sp>
        <p:nvSpPr>
          <p:cNvPr id="234" name="Rectangle 233">
            <a:extLst>
              <a:ext uri="{FF2B5EF4-FFF2-40B4-BE49-F238E27FC236}">
                <a16:creationId xmlns:a16="http://schemas.microsoft.com/office/drawing/2014/main" id="{742D94F4-D8D4-4565-B953-67966C86C08B}"/>
              </a:ext>
            </a:extLst>
          </p:cNvPr>
          <p:cNvSpPr/>
          <p:nvPr/>
        </p:nvSpPr>
        <p:spPr>
          <a:xfrm>
            <a:off x="6340639" y="4810960"/>
            <a:ext cx="631807" cy="11628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Download</a:t>
            </a:r>
          </a:p>
        </p:txBody>
      </p:sp>
      <p:pic>
        <p:nvPicPr>
          <p:cNvPr id="1044" name="Graphic 1043" descr="Share">
            <a:extLst>
              <a:ext uri="{FF2B5EF4-FFF2-40B4-BE49-F238E27FC236}">
                <a16:creationId xmlns:a16="http://schemas.microsoft.com/office/drawing/2014/main" id="{8E71D062-EE35-4BBB-844E-20BD29454C98}"/>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88426" y="2962663"/>
            <a:ext cx="245384" cy="211983"/>
          </a:xfrm>
          <a:prstGeom prst="rect">
            <a:avLst/>
          </a:prstGeom>
        </p:spPr>
      </p:pic>
      <p:pic>
        <p:nvPicPr>
          <p:cNvPr id="258" name="Graphic 257" descr="Share">
            <a:extLst>
              <a:ext uri="{FF2B5EF4-FFF2-40B4-BE49-F238E27FC236}">
                <a16:creationId xmlns:a16="http://schemas.microsoft.com/office/drawing/2014/main" id="{5FEB7B3C-04F2-4504-9B6A-331A1B357E3D}"/>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66304" y="3860973"/>
            <a:ext cx="245384" cy="211983"/>
          </a:xfrm>
          <a:prstGeom prst="rect">
            <a:avLst/>
          </a:prstGeom>
        </p:spPr>
      </p:pic>
      <p:pic>
        <p:nvPicPr>
          <p:cNvPr id="262" name="Graphic 261" descr="Gauge">
            <a:extLst>
              <a:ext uri="{FF2B5EF4-FFF2-40B4-BE49-F238E27FC236}">
                <a16:creationId xmlns:a16="http://schemas.microsoft.com/office/drawing/2014/main" id="{D68CDA23-BEAE-40AB-8CC2-D6ED4A49A861}"/>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36388" y="4346023"/>
            <a:ext cx="370967" cy="278007"/>
          </a:xfrm>
          <a:prstGeom prst="rect">
            <a:avLst/>
          </a:prstGeom>
        </p:spPr>
      </p:pic>
      <p:sp>
        <p:nvSpPr>
          <p:cNvPr id="116" name="Rectangle: Rounded Corners 115">
            <a:extLst>
              <a:ext uri="{FF2B5EF4-FFF2-40B4-BE49-F238E27FC236}">
                <a16:creationId xmlns:a16="http://schemas.microsoft.com/office/drawing/2014/main" id="{76605CFA-0C39-40E8-8FEA-ACAEE6A63B2E}"/>
              </a:ext>
            </a:extLst>
          </p:cNvPr>
          <p:cNvSpPr/>
          <p:nvPr/>
        </p:nvSpPr>
        <p:spPr>
          <a:xfrm>
            <a:off x="3304339" y="4122884"/>
            <a:ext cx="788578" cy="281453"/>
          </a:xfrm>
          <a:prstGeom prst="roundRect">
            <a:avLst/>
          </a:prstGeom>
          <a:solidFill>
            <a:schemeClr val="bg1"/>
          </a:solidFill>
          <a:ln w="9525">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21" name="Graphic 120" descr="Table">
            <a:extLst>
              <a:ext uri="{FF2B5EF4-FFF2-40B4-BE49-F238E27FC236}">
                <a16:creationId xmlns:a16="http://schemas.microsoft.com/office/drawing/2014/main" id="{36CF6CEB-56D2-4027-87E9-787689CA1D41}"/>
              </a:ext>
            </a:extLst>
          </p:cNvPr>
          <p:cNvPicPr>
            <a:picLocks noChangeAspect="1"/>
          </p:cNvPicPr>
          <p:nvPr/>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3598228" y="4116857"/>
            <a:ext cx="264604" cy="233267"/>
          </a:xfrm>
          <a:prstGeom prst="rect">
            <a:avLst/>
          </a:prstGeom>
        </p:spPr>
      </p:pic>
      <p:sp>
        <p:nvSpPr>
          <p:cNvPr id="123" name="TextBox 122">
            <a:extLst>
              <a:ext uri="{FF2B5EF4-FFF2-40B4-BE49-F238E27FC236}">
                <a16:creationId xmlns:a16="http://schemas.microsoft.com/office/drawing/2014/main" id="{723975BA-B615-4E06-8283-CB866EA1A403}"/>
              </a:ext>
            </a:extLst>
          </p:cNvPr>
          <p:cNvSpPr txBox="1"/>
          <p:nvPr/>
        </p:nvSpPr>
        <p:spPr>
          <a:xfrm>
            <a:off x="3231919" y="4263610"/>
            <a:ext cx="995427"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Master/Reference</a:t>
            </a:r>
          </a:p>
        </p:txBody>
      </p:sp>
      <p:pic>
        <p:nvPicPr>
          <p:cNvPr id="127" name="Graphic 126" descr="Share">
            <a:extLst>
              <a:ext uri="{FF2B5EF4-FFF2-40B4-BE49-F238E27FC236}">
                <a16:creationId xmlns:a16="http://schemas.microsoft.com/office/drawing/2014/main" id="{E75A07C3-BB4C-4282-A7EF-698FD21A4E87}"/>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559909" y="4464594"/>
            <a:ext cx="245384" cy="211983"/>
          </a:xfrm>
          <a:prstGeom prst="rect">
            <a:avLst/>
          </a:prstGeom>
        </p:spPr>
      </p:pic>
      <p:sp>
        <p:nvSpPr>
          <p:cNvPr id="128" name="TextBox 127">
            <a:extLst>
              <a:ext uri="{FF2B5EF4-FFF2-40B4-BE49-F238E27FC236}">
                <a16:creationId xmlns:a16="http://schemas.microsoft.com/office/drawing/2014/main" id="{76AC9BCC-5EC3-4673-B80C-10920E382B35}"/>
              </a:ext>
            </a:extLst>
          </p:cNvPr>
          <p:cNvSpPr txBox="1"/>
          <p:nvPr/>
        </p:nvSpPr>
        <p:spPr>
          <a:xfrm>
            <a:off x="1276864" y="4716721"/>
            <a:ext cx="759297"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Real-Time</a:t>
            </a:r>
            <a:endParaRPr lang="en-US" sz="500">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DCA21C29-3681-48DD-B92B-7A990D097491}"/>
              </a:ext>
            </a:extLst>
          </p:cNvPr>
          <p:cNvSpPr txBox="1"/>
          <p:nvPr/>
        </p:nvSpPr>
        <p:spPr>
          <a:xfrm>
            <a:off x="1304189" y="4620550"/>
            <a:ext cx="759297"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Message Broker</a:t>
            </a:r>
          </a:p>
        </p:txBody>
      </p:sp>
      <p:cxnSp>
        <p:nvCxnSpPr>
          <p:cNvPr id="130" name="Straight Arrow Connector 129">
            <a:extLst>
              <a:ext uri="{FF2B5EF4-FFF2-40B4-BE49-F238E27FC236}">
                <a16:creationId xmlns:a16="http://schemas.microsoft.com/office/drawing/2014/main" id="{E94C5995-4B90-47C7-A740-CE46F9BCB3F0}"/>
              </a:ext>
            </a:extLst>
          </p:cNvPr>
          <p:cNvCxnSpPr/>
          <p:nvPr/>
        </p:nvCxnSpPr>
        <p:spPr>
          <a:xfrm>
            <a:off x="2065734" y="4741272"/>
            <a:ext cx="3988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Straight Arrow Connector 139">
            <a:extLst>
              <a:ext uri="{FF2B5EF4-FFF2-40B4-BE49-F238E27FC236}">
                <a16:creationId xmlns:a16="http://schemas.microsoft.com/office/drawing/2014/main" id="{F1496013-F6DB-45F4-A620-08966FF312AD}"/>
              </a:ext>
            </a:extLst>
          </p:cNvPr>
          <p:cNvCxnSpPr/>
          <p:nvPr/>
        </p:nvCxnSpPr>
        <p:spPr>
          <a:xfrm>
            <a:off x="903219" y="4713439"/>
            <a:ext cx="3988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9" name="TextBox 308">
            <a:extLst>
              <a:ext uri="{FF2B5EF4-FFF2-40B4-BE49-F238E27FC236}">
                <a16:creationId xmlns:a16="http://schemas.microsoft.com/office/drawing/2014/main" id="{1710DFAB-CA97-49B9-83D0-9C28C96AAB53}"/>
              </a:ext>
            </a:extLst>
          </p:cNvPr>
          <p:cNvSpPr txBox="1"/>
          <p:nvPr/>
        </p:nvSpPr>
        <p:spPr>
          <a:xfrm>
            <a:off x="6942559" y="3247610"/>
            <a:ext cx="621479" cy="307777"/>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Business </a:t>
            </a:r>
          </a:p>
          <a:p>
            <a:pPr algn="ctr"/>
            <a:r>
              <a:rPr lang="en-US" sz="700">
                <a:latin typeface="Arial" panose="020B0604020202020204" pitchFamily="34" charset="0"/>
                <a:cs typeface="Arial" panose="020B0604020202020204" pitchFamily="34" charset="0"/>
              </a:rPr>
              <a:t>User</a:t>
            </a:r>
          </a:p>
        </p:txBody>
      </p:sp>
      <p:sp>
        <p:nvSpPr>
          <p:cNvPr id="310" name="TextBox 309">
            <a:extLst>
              <a:ext uri="{FF2B5EF4-FFF2-40B4-BE49-F238E27FC236}">
                <a16:creationId xmlns:a16="http://schemas.microsoft.com/office/drawing/2014/main" id="{45DAF010-5D73-46E9-ADB5-97AD02EE6FA1}"/>
              </a:ext>
            </a:extLst>
          </p:cNvPr>
          <p:cNvSpPr txBox="1"/>
          <p:nvPr/>
        </p:nvSpPr>
        <p:spPr>
          <a:xfrm>
            <a:off x="6920195" y="4553251"/>
            <a:ext cx="621479" cy="307777"/>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Data </a:t>
            </a:r>
          </a:p>
          <a:p>
            <a:pPr algn="ctr"/>
            <a:r>
              <a:rPr lang="en-US" sz="700">
                <a:latin typeface="Arial" panose="020B0604020202020204" pitchFamily="34" charset="0"/>
                <a:cs typeface="Arial" panose="020B0604020202020204" pitchFamily="34" charset="0"/>
              </a:rPr>
              <a:t>Steward</a:t>
            </a:r>
          </a:p>
        </p:txBody>
      </p:sp>
      <p:pic>
        <p:nvPicPr>
          <p:cNvPr id="311" name="Graphic 310" descr="User">
            <a:extLst>
              <a:ext uri="{FF2B5EF4-FFF2-40B4-BE49-F238E27FC236}">
                <a16:creationId xmlns:a16="http://schemas.microsoft.com/office/drawing/2014/main" id="{0D80B960-52B3-4AC3-9167-F52F91D1C5F6}"/>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628444" y="5270068"/>
            <a:ext cx="214370" cy="193188"/>
          </a:xfrm>
          <a:prstGeom prst="rect">
            <a:avLst/>
          </a:prstGeom>
        </p:spPr>
      </p:pic>
      <p:sp>
        <p:nvSpPr>
          <p:cNvPr id="312" name="TextBox 311">
            <a:extLst>
              <a:ext uri="{FF2B5EF4-FFF2-40B4-BE49-F238E27FC236}">
                <a16:creationId xmlns:a16="http://schemas.microsoft.com/office/drawing/2014/main" id="{9984958B-2926-4D21-B360-FDEE7AD311C5}"/>
              </a:ext>
            </a:extLst>
          </p:cNvPr>
          <p:cNvSpPr txBox="1"/>
          <p:nvPr/>
        </p:nvSpPr>
        <p:spPr>
          <a:xfrm>
            <a:off x="5277002" y="5396996"/>
            <a:ext cx="945379" cy="307777"/>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Data Scientist/Engineer</a:t>
            </a:r>
          </a:p>
        </p:txBody>
      </p:sp>
      <p:pic>
        <p:nvPicPr>
          <p:cNvPr id="134" name="Graphic 133" descr="User">
            <a:extLst>
              <a:ext uri="{FF2B5EF4-FFF2-40B4-BE49-F238E27FC236}">
                <a16:creationId xmlns:a16="http://schemas.microsoft.com/office/drawing/2014/main" id="{C5754399-460C-41D4-8F61-F6A69139E994}"/>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579362" y="1485207"/>
            <a:ext cx="214370" cy="193188"/>
          </a:xfrm>
          <a:prstGeom prst="rect">
            <a:avLst/>
          </a:prstGeom>
        </p:spPr>
      </p:pic>
      <p:sp>
        <p:nvSpPr>
          <p:cNvPr id="139" name="TextBox 138">
            <a:extLst>
              <a:ext uri="{FF2B5EF4-FFF2-40B4-BE49-F238E27FC236}">
                <a16:creationId xmlns:a16="http://schemas.microsoft.com/office/drawing/2014/main" id="{8CD5FF0F-E217-45A8-A67A-D070826D5F1F}"/>
              </a:ext>
            </a:extLst>
          </p:cNvPr>
          <p:cNvSpPr txBox="1"/>
          <p:nvPr/>
        </p:nvSpPr>
        <p:spPr>
          <a:xfrm>
            <a:off x="2235464" y="1614497"/>
            <a:ext cx="900121"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Customer</a:t>
            </a:r>
          </a:p>
        </p:txBody>
      </p:sp>
      <p:sp>
        <p:nvSpPr>
          <p:cNvPr id="144" name="TextBox 143">
            <a:extLst>
              <a:ext uri="{FF2B5EF4-FFF2-40B4-BE49-F238E27FC236}">
                <a16:creationId xmlns:a16="http://schemas.microsoft.com/office/drawing/2014/main" id="{BF655146-4836-4CA5-8AA7-971CD08CB76E}"/>
              </a:ext>
            </a:extLst>
          </p:cNvPr>
          <p:cNvSpPr txBox="1"/>
          <p:nvPr/>
        </p:nvSpPr>
        <p:spPr>
          <a:xfrm>
            <a:off x="3784397" y="1619895"/>
            <a:ext cx="900121"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Distributer</a:t>
            </a:r>
          </a:p>
        </p:txBody>
      </p:sp>
      <p:sp>
        <p:nvSpPr>
          <p:cNvPr id="146" name="TextBox 145">
            <a:extLst>
              <a:ext uri="{FF2B5EF4-FFF2-40B4-BE49-F238E27FC236}">
                <a16:creationId xmlns:a16="http://schemas.microsoft.com/office/drawing/2014/main" id="{4B2CE56B-540E-4C4A-A89C-397DB9082295}"/>
              </a:ext>
            </a:extLst>
          </p:cNvPr>
          <p:cNvSpPr txBox="1"/>
          <p:nvPr/>
        </p:nvSpPr>
        <p:spPr>
          <a:xfrm>
            <a:off x="4471498" y="1622710"/>
            <a:ext cx="900121"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Partner</a:t>
            </a:r>
          </a:p>
        </p:txBody>
      </p:sp>
      <p:pic>
        <p:nvPicPr>
          <p:cNvPr id="147" name="Graphic 146" descr="User">
            <a:extLst>
              <a:ext uri="{FF2B5EF4-FFF2-40B4-BE49-F238E27FC236}">
                <a16:creationId xmlns:a16="http://schemas.microsoft.com/office/drawing/2014/main" id="{86D853B5-8734-4BA8-815D-D65CC4DB5CC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825526" y="1493437"/>
            <a:ext cx="214370" cy="193188"/>
          </a:xfrm>
          <a:prstGeom prst="rect">
            <a:avLst/>
          </a:prstGeom>
        </p:spPr>
      </p:pic>
      <p:pic>
        <p:nvPicPr>
          <p:cNvPr id="148" name="Graphic 147" descr="User">
            <a:extLst>
              <a:ext uri="{FF2B5EF4-FFF2-40B4-BE49-F238E27FC236}">
                <a16:creationId xmlns:a16="http://schemas.microsoft.com/office/drawing/2014/main" id="{22B05E27-E856-4D10-BB8B-CB79E5AD32C1}"/>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138423" y="1489356"/>
            <a:ext cx="214370" cy="193188"/>
          </a:xfrm>
          <a:prstGeom prst="rect">
            <a:avLst/>
          </a:prstGeom>
        </p:spPr>
      </p:pic>
      <p:pic>
        <p:nvPicPr>
          <p:cNvPr id="149" name="Graphic 148" descr="User">
            <a:extLst>
              <a:ext uri="{FF2B5EF4-FFF2-40B4-BE49-F238E27FC236}">
                <a16:creationId xmlns:a16="http://schemas.microsoft.com/office/drawing/2014/main" id="{BF61058E-1B30-4928-988A-CE3B7ED00433}"/>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400515" y="1489803"/>
            <a:ext cx="214370" cy="193188"/>
          </a:xfrm>
          <a:prstGeom prst="rect">
            <a:avLst/>
          </a:prstGeom>
        </p:spPr>
      </p:pic>
      <p:sp>
        <p:nvSpPr>
          <p:cNvPr id="150" name="TextBox 149">
            <a:extLst>
              <a:ext uri="{FF2B5EF4-FFF2-40B4-BE49-F238E27FC236}">
                <a16:creationId xmlns:a16="http://schemas.microsoft.com/office/drawing/2014/main" id="{C0315928-960C-4E4A-8F98-04547475F472}"/>
              </a:ext>
            </a:extLst>
          </p:cNvPr>
          <p:cNvSpPr txBox="1"/>
          <p:nvPr/>
        </p:nvSpPr>
        <p:spPr>
          <a:xfrm>
            <a:off x="3046152" y="1621116"/>
            <a:ext cx="900121"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Call Center</a:t>
            </a:r>
          </a:p>
        </p:txBody>
      </p:sp>
      <p:sp>
        <p:nvSpPr>
          <p:cNvPr id="153" name="Rectangle: Rounded Corners 152">
            <a:extLst>
              <a:ext uri="{FF2B5EF4-FFF2-40B4-BE49-F238E27FC236}">
                <a16:creationId xmlns:a16="http://schemas.microsoft.com/office/drawing/2014/main" id="{160CB36B-D6DB-4BB1-BAFE-44E37CF75862}"/>
              </a:ext>
            </a:extLst>
          </p:cNvPr>
          <p:cNvSpPr/>
          <p:nvPr/>
        </p:nvSpPr>
        <p:spPr>
          <a:xfrm>
            <a:off x="1335365" y="5825326"/>
            <a:ext cx="4878964" cy="219038"/>
          </a:xfrm>
          <a:prstGeom prst="round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4" name="TextBox 153">
            <a:extLst>
              <a:ext uri="{FF2B5EF4-FFF2-40B4-BE49-F238E27FC236}">
                <a16:creationId xmlns:a16="http://schemas.microsoft.com/office/drawing/2014/main" id="{FD8891CD-65F1-4B35-A7AE-4133D0F6C7E7}"/>
              </a:ext>
            </a:extLst>
          </p:cNvPr>
          <p:cNvSpPr txBox="1"/>
          <p:nvPr/>
        </p:nvSpPr>
        <p:spPr>
          <a:xfrm>
            <a:off x="2949106" y="5821951"/>
            <a:ext cx="1842686" cy="200055"/>
          </a:xfrm>
          <a:prstGeom prst="rect">
            <a:avLst/>
          </a:prstGeom>
          <a:noFill/>
        </p:spPr>
        <p:txBody>
          <a:bodyPr wrap="square" rtlCol="0">
            <a:spAutoFit/>
          </a:bodyPr>
          <a:lstStyle/>
          <a:p>
            <a:pPr algn="ctr"/>
            <a:r>
              <a:rPr lang="en-US" sz="700" b="1">
                <a:latin typeface="Arial" panose="020B0604020202020204" pitchFamily="34" charset="0"/>
                <a:cs typeface="Arial" panose="020B0604020202020204" pitchFamily="34" charset="0"/>
              </a:rPr>
              <a:t>Orchestration, Security &amp; Operations</a:t>
            </a:r>
          </a:p>
        </p:txBody>
      </p:sp>
      <p:sp>
        <p:nvSpPr>
          <p:cNvPr id="155" name="Rectangle: Rounded Corners 154">
            <a:extLst>
              <a:ext uri="{FF2B5EF4-FFF2-40B4-BE49-F238E27FC236}">
                <a16:creationId xmlns:a16="http://schemas.microsoft.com/office/drawing/2014/main" id="{29E84B06-0A66-4FC8-81FC-764B9518975F}"/>
              </a:ext>
            </a:extLst>
          </p:cNvPr>
          <p:cNvSpPr/>
          <p:nvPr/>
        </p:nvSpPr>
        <p:spPr>
          <a:xfrm>
            <a:off x="1335365" y="6105921"/>
            <a:ext cx="4878965" cy="232233"/>
          </a:xfrm>
          <a:prstGeom prst="roundRect">
            <a:avLst/>
          </a:prstGeom>
          <a:noFill/>
          <a:ln w="952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7" name="TextBox 156">
            <a:extLst>
              <a:ext uri="{FF2B5EF4-FFF2-40B4-BE49-F238E27FC236}">
                <a16:creationId xmlns:a16="http://schemas.microsoft.com/office/drawing/2014/main" id="{C344C037-0DD0-4234-AA46-BA8696EDCB05}"/>
              </a:ext>
            </a:extLst>
          </p:cNvPr>
          <p:cNvSpPr txBox="1"/>
          <p:nvPr/>
        </p:nvSpPr>
        <p:spPr>
          <a:xfrm>
            <a:off x="3358318" y="6112880"/>
            <a:ext cx="917601"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Governance</a:t>
            </a:r>
          </a:p>
        </p:txBody>
      </p:sp>
      <p:sp>
        <p:nvSpPr>
          <p:cNvPr id="163" name="Rectangle 162">
            <a:extLst>
              <a:ext uri="{FF2B5EF4-FFF2-40B4-BE49-F238E27FC236}">
                <a16:creationId xmlns:a16="http://schemas.microsoft.com/office/drawing/2014/main" id="{4DE26F67-339E-45BA-9280-3CF7A6AE7FF3}"/>
              </a:ext>
            </a:extLst>
          </p:cNvPr>
          <p:cNvSpPr/>
          <p:nvPr/>
        </p:nvSpPr>
        <p:spPr>
          <a:xfrm>
            <a:off x="1469289" y="5879922"/>
            <a:ext cx="700163" cy="10500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Scheduling</a:t>
            </a:r>
          </a:p>
        </p:txBody>
      </p:sp>
      <p:sp>
        <p:nvSpPr>
          <p:cNvPr id="164" name="Rectangle 163">
            <a:extLst>
              <a:ext uri="{FF2B5EF4-FFF2-40B4-BE49-F238E27FC236}">
                <a16:creationId xmlns:a16="http://schemas.microsoft.com/office/drawing/2014/main" id="{296A0169-920F-4181-A626-A2DF4FDEE37E}"/>
              </a:ext>
            </a:extLst>
          </p:cNvPr>
          <p:cNvSpPr/>
          <p:nvPr/>
        </p:nvSpPr>
        <p:spPr>
          <a:xfrm>
            <a:off x="2230226" y="5881626"/>
            <a:ext cx="757911" cy="103299"/>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Security</a:t>
            </a:r>
          </a:p>
        </p:txBody>
      </p:sp>
      <p:sp>
        <p:nvSpPr>
          <p:cNvPr id="165" name="Rectangle 164">
            <a:extLst>
              <a:ext uri="{FF2B5EF4-FFF2-40B4-BE49-F238E27FC236}">
                <a16:creationId xmlns:a16="http://schemas.microsoft.com/office/drawing/2014/main" id="{A6E22B2D-A1E2-4E91-B546-B389B1429B84}"/>
              </a:ext>
            </a:extLst>
          </p:cNvPr>
          <p:cNvSpPr/>
          <p:nvPr/>
        </p:nvSpPr>
        <p:spPr>
          <a:xfrm>
            <a:off x="5465132" y="5872564"/>
            <a:ext cx="492187" cy="118212"/>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Monitor</a:t>
            </a:r>
          </a:p>
        </p:txBody>
      </p:sp>
      <p:sp>
        <p:nvSpPr>
          <p:cNvPr id="166" name="Rectangle 165">
            <a:extLst>
              <a:ext uri="{FF2B5EF4-FFF2-40B4-BE49-F238E27FC236}">
                <a16:creationId xmlns:a16="http://schemas.microsoft.com/office/drawing/2014/main" id="{17376636-E1AD-455E-B7D5-564FDA1EF7F3}"/>
              </a:ext>
            </a:extLst>
          </p:cNvPr>
          <p:cNvSpPr/>
          <p:nvPr/>
        </p:nvSpPr>
        <p:spPr>
          <a:xfrm>
            <a:off x="4757079" y="5874504"/>
            <a:ext cx="633641" cy="119792"/>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Integration</a:t>
            </a:r>
          </a:p>
        </p:txBody>
      </p:sp>
      <p:sp>
        <p:nvSpPr>
          <p:cNvPr id="169" name="Rectangle 168">
            <a:extLst>
              <a:ext uri="{FF2B5EF4-FFF2-40B4-BE49-F238E27FC236}">
                <a16:creationId xmlns:a16="http://schemas.microsoft.com/office/drawing/2014/main" id="{5506187B-E62C-4A0E-BDF8-FA584FB29FA2}"/>
              </a:ext>
            </a:extLst>
          </p:cNvPr>
          <p:cNvSpPr/>
          <p:nvPr/>
        </p:nvSpPr>
        <p:spPr>
          <a:xfrm>
            <a:off x="1469289" y="6153567"/>
            <a:ext cx="700163" cy="127819"/>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Metadata</a:t>
            </a:r>
          </a:p>
        </p:txBody>
      </p:sp>
      <p:sp>
        <p:nvSpPr>
          <p:cNvPr id="170" name="Rectangle 169">
            <a:extLst>
              <a:ext uri="{FF2B5EF4-FFF2-40B4-BE49-F238E27FC236}">
                <a16:creationId xmlns:a16="http://schemas.microsoft.com/office/drawing/2014/main" id="{37EA8465-B337-4E05-86AF-4CD1885F073B}"/>
              </a:ext>
            </a:extLst>
          </p:cNvPr>
          <p:cNvSpPr/>
          <p:nvPr/>
        </p:nvSpPr>
        <p:spPr>
          <a:xfrm>
            <a:off x="2230225" y="6164322"/>
            <a:ext cx="757911" cy="112459"/>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Quality</a:t>
            </a:r>
          </a:p>
        </p:txBody>
      </p:sp>
      <p:sp>
        <p:nvSpPr>
          <p:cNvPr id="171" name="Rectangle 170">
            <a:extLst>
              <a:ext uri="{FF2B5EF4-FFF2-40B4-BE49-F238E27FC236}">
                <a16:creationId xmlns:a16="http://schemas.microsoft.com/office/drawing/2014/main" id="{DCF6500C-6741-46CF-983A-EBEA8FD41A8F}"/>
              </a:ext>
            </a:extLst>
          </p:cNvPr>
          <p:cNvSpPr/>
          <p:nvPr/>
        </p:nvSpPr>
        <p:spPr>
          <a:xfrm>
            <a:off x="5275155" y="6164464"/>
            <a:ext cx="853433" cy="116922"/>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Policy and Metrics</a:t>
            </a:r>
          </a:p>
        </p:txBody>
      </p:sp>
      <p:sp>
        <p:nvSpPr>
          <p:cNvPr id="173" name="Rectangle 172">
            <a:extLst>
              <a:ext uri="{FF2B5EF4-FFF2-40B4-BE49-F238E27FC236}">
                <a16:creationId xmlns:a16="http://schemas.microsoft.com/office/drawing/2014/main" id="{C74ED771-0F34-42D4-B5CF-C49596DD7CED}"/>
              </a:ext>
            </a:extLst>
          </p:cNvPr>
          <p:cNvSpPr/>
          <p:nvPr/>
        </p:nvSpPr>
        <p:spPr>
          <a:xfrm>
            <a:off x="4442376" y="6153567"/>
            <a:ext cx="754653" cy="12721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Profiling</a:t>
            </a:r>
          </a:p>
        </p:txBody>
      </p:sp>
      <p:sp>
        <p:nvSpPr>
          <p:cNvPr id="174" name="Rectangle: Rounded Corners 173">
            <a:extLst>
              <a:ext uri="{FF2B5EF4-FFF2-40B4-BE49-F238E27FC236}">
                <a16:creationId xmlns:a16="http://schemas.microsoft.com/office/drawing/2014/main" id="{824F8158-DC36-43A7-9015-883F977C47CD}"/>
              </a:ext>
            </a:extLst>
          </p:cNvPr>
          <p:cNvSpPr/>
          <p:nvPr/>
        </p:nvSpPr>
        <p:spPr>
          <a:xfrm>
            <a:off x="151946" y="2711948"/>
            <a:ext cx="757482" cy="2393590"/>
          </a:xfrm>
          <a:prstGeom prst="roundRect">
            <a:avLst/>
          </a:prstGeom>
          <a:noFill/>
          <a:ln w="19050">
            <a:solidFill>
              <a:schemeClr val="tx1">
                <a:alpha val="36863"/>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sp>
        <p:nvSpPr>
          <p:cNvPr id="176" name="TextBox 175">
            <a:extLst>
              <a:ext uri="{FF2B5EF4-FFF2-40B4-BE49-F238E27FC236}">
                <a16:creationId xmlns:a16="http://schemas.microsoft.com/office/drawing/2014/main" id="{99DB0607-C305-4D55-993F-16566A04F745}"/>
              </a:ext>
            </a:extLst>
          </p:cNvPr>
          <p:cNvSpPr txBox="1"/>
          <p:nvPr/>
        </p:nvSpPr>
        <p:spPr>
          <a:xfrm>
            <a:off x="218101" y="4933948"/>
            <a:ext cx="576402" cy="215444"/>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Source</a:t>
            </a:r>
          </a:p>
        </p:txBody>
      </p:sp>
      <p:sp>
        <p:nvSpPr>
          <p:cNvPr id="178" name="Rectangle: Rounded Corners 177">
            <a:extLst>
              <a:ext uri="{FF2B5EF4-FFF2-40B4-BE49-F238E27FC236}">
                <a16:creationId xmlns:a16="http://schemas.microsoft.com/office/drawing/2014/main" id="{78B12750-3FA3-48B4-AA58-913766A23DA7}"/>
              </a:ext>
            </a:extLst>
          </p:cNvPr>
          <p:cNvSpPr/>
          <p:nvPr/>
        </p:nvSpPr>
        <p:spPr>
          <a:xfrm rot="16200000">
            <a:off x="3727703" y="1422898"/>
            <a:ext cx="155221" cy="1798504"/>
          </a:xfrm>
          <a:prstGeom prst="round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700"/>
              <a:t>API Orchestration</a:t>
            </a:r>
          </a:p>
        </p:txBody>
      </p:sp>
      <p:cxnSp>
        <p:nvCxnSpPr>
          <p:cNvPr id="3" name="Connector: Elbow 2">
            <a:extLst>
              <a:ext uri="{FF2B5EF4-FFF2-40B4-BE49-F238E27FC236}">
                <a16:creationId xmlns:a16="http://schemas.microsoft.com/office/drawing/2014/main" id="{869B914D-7E8E-4549-B609-7437E64CF750}"/>
              </a:ext>
            </a:extLst>
          </p:cNvPr>
          <p:cNvCxnSpPr>
            <a:cxnSpLocks/>
          </p:cNvCxnSpPr>
          <p:nvPr/>
        </p:nvCxnSpPr>
        <p:spPr>
          <a:xfrm flipV="1">
            <a:off x="2059350" y="3636783"/>
            <a:ext cx="1374165" cy="1076659"/>
          </a:xfrm>
          <a:prstGeom prst="bentConnector3">
            <a:avLst>
              <a:gd name="adj1" fmla="val 11013"/>
            </a:avLst>
          </a:prstGeom>
          <a:ln>
            <a:solidFill>
              <a:schemeClr val="tx1"/>
            </a:solidFill>
            <a:prstDash val="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80600452-6607-4A5B-8862-095A29EA70A4}"/>
              </a:ext>
            </a:extLst>
          </p:cNvPr>
          <p:cNvCxnSpPr>
            <a:cxnSpLocks/>
          </p:cNvCxnSpPr>
          <p:nvPr/>
        </p:nvCxnSpPr>
        <p:spPr>
          <a:xfrm>
            <a:off x="4007028" y="3469646"/>
            <a:ext cx="1364591" cy="579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D0D10A12-B2F0-45A0-A058-61735CE7380E}"/>
              </a:ext>
            </a:extLst>
          </p:cNvPr>
          <p:cNvCxnSpPr>
            <a:cxnSpLocks/>
          </p:cNvCxnSpPr>
          <p:nvPr/>
        </p:nvCxnSpPr>
        <p:spPr>
          <a:xfrm flipV="1">
            <a:off x="4986645" y="3965636"/>
            <a:ext cx="3494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6" name="Text Placeholder 3">
            <a:extLst>
              <a:ext uri="{FF2B5EF4-FFF2-40B4-BE49-F238E27FC236}">
                <a16:creationId xmlns:a16="http://schemas.microsoft.com/office/drawing/2014/main" id="{26DB94BF-45BD-4FFF-BD5B-2BEC182562B1}"/>
              </a:ext>
            </a:extLst>
          </p:cNvPr>
          <p:cNvSpPr txBox="1">
            <a:spLocks/>
          </p:cNvSpPr>
          <p:nvPr/>
        </p:nvSpPr>
        <p:spPr>
          <a:xfrm>
            <a:off x="222326" y="435084"/>
            <a:ext cx="9270184" cy="762295"/>
          </a:xfrm>
          <a:prstGeom prst="rect">
            <a:avLst/>
          </a:prstGeom>
          <a:noFill/>
        </p:spPr>
        <p:txBody>
          <a:bodyPr vert="horz" lIns="91440" tIns="45720" rIns="91440" bIns="45720" rtlCol="0" anchor="t">
            <a:noAutofit/>
          </a:bodyPr>
          <a:lstStyle>
            <a:lvl1pPr marL="0" indent="0" algn="l" defTabSz="914400" rtl="0" eaLnBrk="1" latinLnBrk="0" hangingPunct="1">
              <a:lnSpc>
                <a:spcPts val="3200"/>
              </a:lnSpc>
              <a:spcBef>
                <a:spcPts val="1200"/>
              </a:spcBef>
              <a:buFont typeface="Arial" panose="020B0604020202020204" pitchFamily="34" charset="0"/>
              <a:buNone/>
              <a:defRPr sz="3600" kern="1200">
                <a:solidFill>
                  <a:srgbClr val="333D47"/>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a:t>Data Platform : Reference Architecture</a:t>
            </a:r>
          </a:p>
        </p:txBody>
      </p:sp>
      <p:sp>
        <p:nvSpPr>
          <p:cNvPr id="199" name="Text Placeholder 1">
            <a:extLst>
              <a:ext uri="{FF2B5EF4-FFF2-40B4-BE49-F238E27FC236}">
                <a16:creationId xmlns:a16="http://schemas.microsoft.com/office/drawing/2014/main" id="{A6353C88-6250-4959-8446-0D4B950BDD68}"/>
              </a:ext>
            </a:extLst>
          </p:cNvPr>
          <p:cNvSpPr>
            <a:spLocks noGrp="1"/>
          </p:cNvSpPr>
          <p:nvPr>
            <p:ph type="body" sz="quarter" idx="15"/>
          </p:nvPr>
        </p:nvSpPr>
        <p:spPr>
          <a:xfrm>
            <a:off x="7528843" y="1443848"/>
            <a:ext cx="4452252" cy="5287981"/>
          </a:xfrm>
        </p:spPr>
        <p:txBody>
          <a:bodyPr/>
          <a:lstStyle/>
          <a:p>
            <a:r>
              <a:rPr lang="en-US" sz="1100" b="1" dirty="0"/>
              <a:t>Key Areas of Data Platform Architecture</a:t>
            </a:r>
          </a:p>
          <a:p>
            <a:pPr marL="171450" indent="-171450">
              <a:spcBef>
                <a:spcPts val="600"/>
              </a:spcBef>
              <a:buFont typeface="Wingdings" panose="05000000000000000000" pitchFamily="2" charset="2"/>
              <a:buChar char="q"/>
            </a:pPr>
            <a:r>
              <a:rPr lang="en-US" sz="900" b="1" dirty="0"/>
              <a:t>Source</a:t>
            </a:r>
            <a:r>
              <a:rPr lang="en-US" sz="900" dirty="0"/>
              <a:t>: </a:t>
            </a:r>
            <a:r>
              <a:rPr lang="en-US" sz="900" dirty="0">
                <a:solidFill>
                  <a:srgbClr val="303D48"/>
                </a:solidFill>
                <a:latin typeface="Arial" panose="020B0604020202020204"/>
                <a:sym typeface="+mn-lt"/>
              </a:rPr>
              <a:t>All data (structure/unstructured) having real business data(except like control, logs, temp) of all the middle office application systems, peripheral systems. External data like social media, public APIs that supporting Analytics.</a:t>
            </a:r>
            <a:endParaRPr lang="en-US" sz="900" dirty="0"/>
          </a:p>
          <a:p>
            <a:pPr marL="171450" indent="-171450">
              <a:spcBef>
                <a:spcPts val="600"/>
              </a:spcBef>
              <a:buFont typeface="Wingdings" panose="05000000000000000000" pitchFamily="2" charset="2"/>
              <a:buChar char="q"/>
            </a:pPr>
            <a:r>
              <a:rPr lang="en-US" sz="900" b="1" dirty="0"/>
              <a:t>Ingest</a:t>
            </a:r>
            <a:r>
              <a:rPr lang="en-US" sz="900" dirty="0"/>
              <a:t> : Data Ingestion with minimal data transformation is the process to acquire discrete sets of data and store in the data platform for further processing. The data capture can be real-time or batch.</a:t>
            </a:r>
          </a:p>
          <a:p>
            <a:pPr marL="171450" indent="-171450">
              <a:spcBef>
                <a:spcPts val="600"/>
              </a:spcBef>
              <a:buFont typeface="Wingdings" panose="05000000000000000000" pitchFamily="2" charset="2"/>
              <a:buChar char="q"/>
            </a:pPr>
            <a:r>
              <a:rPr lang="en-US" sz="900" b="1" dirty="0"/>
              <a:t>Process : </a:t>
            </a:r>
            <a:r>
              <a:rPr lang="en-US" sz="900" dirty="0">
                <a:latin typeface="Arial" panose="020B0604020202020204" pitchFamily="34" charset="0"/>
                <a:cs typeface="Arial" panose="020B0604020202020204" pitchFamily="34" charset="0"/>
                <a:sym typeface="+mn-lt"/>
              </a:rPr>
              <a:t>Processing data to pre-defined schema of C360 to support frond-end application, and Analytic Data Source to support Analytics</a:t>
            </a:r>
            <a:r>
              <a:rPr lang="en-US" sz="900" dirty="0">
                <a:solidFill>
                  <a:srgbClr val="FF0000"/>
                </a:solidFill>
                <a:latin typeface="Arial" panose="020B0604020202020204" pitchFamily="34" charset="0"/>
                <a:cs typeface="Arial" panose="020B0604020202020204" pitchFamily="34" charset="0"/>
                <a:sym typeface="+mn-lt"/>
              </a:rPr>
              <a:t>.</a:t>
            </a:r>
            <a:endParaRPr lang="en-US" sz="900" dirty="0">
              <a:solidFill>
                <a:srgbClr val="FF0000"/>
              </a:solidFill>
            </a:endParaRPr>
          </a:p>
          <a:p>
            <a:pPr marL="171450" indent="-171450">
              <a:spcBef>
                <a:spcPts val="600"/>
              </a:spcBef>
              <a:buFont typeface="Wingdings" panose="05000000000000000000" pitchFamily="2" charset="2"/>
              <a:buChar char="q"/>
            </a:pPr>
            <a:r>
              <a:rPr lang="en-US" sz="900" b="1" dirty="0"/>
              <a:t>Raw : </a:t>
            </a:r>
            <a:r>
              <a:rPr lang="en-US" sz="900" dirty="0">
                <a:solidFill>
                  <a:srgbClr val="303D48"/>
                </a:solidFill>
                <a:latin typeface="Arial" panose="020B0604020202020204"/>
                <a:sym typeface="+mn-lt"/>
              </a:rPr>
              <a:t>Data from the source systems with minimal transformation.</a:t>
            </a:r>
          </a:p>
          <a:p>
            <a:pPr marL="171450" indent="-171450">
              <a:spcBef>
                <a:spcPts val="600"/>
              </a:spcBef>
              <a:buFont typeface="Wingdings" panose="05000000000000000000" pitchFamily="2" charset="2"/>
              <a:buChar char="q"/>
            </a:pPr>
            <a:r>
              <a:rPr lang="en-US" sz="900" b="1" dirty="0">
                <a:solidFill>
                  <a:srgbClr val="303D48"/>
                </a:solidFill>
                <a:latin typeface="Arial" panose="020B0604020202020204"/>
                <a:sym typeface="+mn-lt"/>
              </a:rPr>
              <a:t>ODS</a:t>
            </a:r>
            <a:r>
              <a:rPr lang="en-US" sz="900" b="1" dirty="0"/>
              <a:t> (C360 &amp; Replica)</a:t>
            </a:r>
            <a:r>
              <a:rPr lang="en-US" sz="900" b="1" dirty="0">
                <a:solidFill>
                  <a:srgbClr val="303D48"/>
                </a:solidFill>
                <a:latin typeface="Arial" panose="020B0604020202020204"/>
                <a:sym typeface="+mn-lt"/>
              </a:rPr>
              <a:t> </a:t>
            </a:r>
            <a:r>
              <a:rPr lang="en-US" sz="900" b="1" dirty="0">
                <a:latin typeface="Arial" panose="020B0604020202020204"/>
                <a:sym typeface="+mn-lt"/>
              </a:rPr>
              <a:t>: </a:t>
            </a:r>
            <a:r>
              <a:rPr lang="en-US" sz="900" dirty="0">
                <a:latin typeface="Arial" panose="020B0604020202020204"/>
                <a:sym typeface="+mn-lt"/>
              </a:rPr>
              <a:t>operational data store is the </a:t>
            </a:r>
            <a:r>
              <a:rPr lang="en-US" sz="900" dirty="0">
                <a:latin typeface="Arial" panose="020B0604020202020204"/>
              </a:rPr>
              <a:t>OLTP system to support the digital front-end applications for day-to-day operations with near real time data.</a:t>
            </a:r>
          </a:p>
          <a:p>
            <a:pPr marL="171450" indent="-171450">
              <a:spcBef>
                <a:spcPts val="600"/>
              </a:spcBef>
              <a:buFont typeface="Wingdings" panose="05000000000000000000" pitchFamily="2" charset="2"/>
              <a:buChar char="q"/>
            </a:pPr>
            <a:r>
              <a:rPr lang="en-US" sz="900" b="1" dirty="0">
                <a:latin typeface="Arial" panose="020B0604020202020204"/>
              </a:rPr>
              <a:t>Analytic Data Store (EDW/Data Mart) : </a:t>
            </a:r>
            <a:r>
              <a:rPr lang="en-US" sz="900" dirty="0">
                <a:latin typeface="Arial" panose="020B0604020202020204"/>
                <a:sym typeface="+mn-lt"/>
              </a:rPr>
              <a:t>Highly scalable historical storage purpose built to support enterprise reporting, predictive and descriptive analytics etc. to help take key business decisions specific to a particular business domain or enterprise wide.</a:t>
            </a:r>
            <a:r>
              <a:rPr lang="en-US" sz="900" dirty="0">
                <a:latin typeface="Arial" panose="020B0604020202020204"/>
              </a:rPr>
              <a:t> </a:t>
            </a:r>
            <a:endParaRPr lang="en-US" sz="900" b="1" dirty="0"/>
          </a:p>
          <a:p>
            <a:pPr marL="171450" indent="-171450">
              <a:spcBef>
                <a:spcPts val="600"/>
              </a:spcBef>
              <a:buFont typeface="Wingdings" panose="05000000000000000000" pitchFamily="2" charset="2"/>
              <a:buChar char="q"/>
            </a:pPr>
            <a:r>
              <a:rPr lang="en-US" sz="900" b="1" dirty="0"/>
              <a:t>Big Data Lake </a:t>
            </a:r>
            <a:r>
              <a:rPr lang="en-US" sz="900" dirty="0"/>
              <a:t>: This is the area where the data is stored and remains in rest for further processing. This area can store variety of data with varying size , frequency for indefinite period to support Analytics.</a:t>
            </a:r>
          </a:p>
          <a:p>
            <a:pPr marL="171450" indent="-171450">
              <a:spcBef>
                <a:spcPts val="600"/>
              </a:spcBef>
              <a:buFont typeface="Wingdings" panose="05000000000000000000" pitchFamily="2" charset="2"/>
              <a:buChar char="q"/>
            </a:pPr>
            <a:r>
              <a:rPr lang="en-US" sz="900" b="1" dirty="0"/>
              <a:t>Access</a:t>
            </a:r>
            <a:r>
              <a:rPr lang="en-US" sz="900" dirty="0"/>
              <a:t>: This layer enables the end consumption of data.</a:t>
            </a:r>
          </a:p>
          <a:p>
            <a:pPr marL="171450" indent="-171450">
              <a:spcBef>
                <a:spcPts val="600"/>
              </a:spcBef>
              <a:buFont typeface="Wingdings" panose="05000000000000000000" pitchFamily="2" charset="2"/>
              <a:buChar char="q"/>
            </a:pPr>
            <a:r>
              <a:rPr lang="en-US" sz="900" b="1" dirty="0"/>
              <a:t>Analytics</a:t>
            </a:r>
            <a:r>
              <a:rPr lang="en-US" sz="900" dirty="0"/>
              <a:t>: </a:t>
            </a:r>
            <a:r>
              <a:rPr lang="en-US" sz="1000" dirty="0"/>
              <a:t>The data analytics platform will enable analysts, data engineers and scientists to examine large and different types of data to uncover hidden patterns, correlations and useful actionable business insights to improve strategic business KPI’s.</a:t>
            </a:r>
          </a:p>
          <a:p>
            <a:pPr marL="171450" indent="-171450">
              <a:spcBef>
                <a:spcPts val="600"/>
              </a:spcBef>
              <a:buFont typeface="Wingdings" panose="05000000000000000000" pitchFamily="2" charset="2"/>
              <a:buChar char="q"/>
            </a:pPr>
            <a:r>
              <a:rPr lang="en-US" sz="900" b="1" dirty="0"/>
              <a:t>Orchestration, Security &amp; Operations: </a:t>
            </a:r>
            <a:r>
              <a:rPr lang="en-US" sz="900" dirty="0"/>
              <a:t>This is the area which manages the overall flow of data moving in different directions, schedules and manage different operational factors like application performance, availability and underlying security etc.</a:t>
            </a:r>
          </a:p>
          <a:p>
            <a:pPr marL="171450" indent="-171450">
              <a:spcBef>
                <a:spcPts val="600"/>
              </a:spcBef>
              <a:buFont typeface="Wingdings" panose="05000000000000000000" pitchFamily="2" charset="2"/>
              <a:buChar char="q"/>
            </a:pPr>
            <a:r>
              <a:rPr lang="en-US" sz="900" b="1" dirty="0"/>
              <a:t>Governance</a:t>
            </a:r>
            <a:r>
              <a:rPr lang="en-US" sz="900" dirty="0"/>
              <a:t>: Governance keeps a track on all the moving and static parts of a data platform like quality, metadata and policies.</a:t>
            </a:r>
          </a:p>
          <a:p>
            <a:pPr marL="171450" indent="-171450">
              <a:buFont typeface="Wingdings" panose="05000000000000000000" pitchFamily="2" charset="2"/>
              <a:buChar char="q"/>
            </a:pPr>
            <a:endParaRPr lang="en-US" sz="900" dirty="0"/>
          </a:p>
          <a:p>
            <a:pPr marL="171450" indent="-171450">
              <a:buFont typeface="Wingdings" panose="05000000000000000000" pitchFamily="2" charset="2"/>
              <a:buChar char="q"/>
            </a:pPr>
            <a:endParaRPr lang="en-US" sz="900" dirty="0"/>
          </a:p>
          <a:p>
            <a:pPr marL="171450" indent="-171450">
              <a:buFont typeface="Wingdings" panose="05000000000000000000" pitchFamily="2" charset="2"/>
              <a:buChar char="q"/>
            </a:pPr>
            <a:endParaRPr lang="en-US" sz="900" dirty="0"/>
          </a:p>
          <a:p>
            <a:pPr marL="171450" indent="-171450">
              <a:buFont typeface="Wingdings" panose="05000000000000000000" pitchFamily="2" charset="2"/>
              <a:buChar char="q"/>
            </a:pPr>
            <a:endParaRPr lang="en-US" sz="900" dirty="0"/>
          </a:p>
          <a:p>
            <a:pPr marL="171450" indent="-171450">
              <a:buFont typeface="Wingdings" panose="05000000000000000000" pitchFamily="2" charset="2"/>
              <a:buChar char="q"/>
            </a:pPr>
            <a:endParaRPr lang="en-US" sz="1100" dirty="0"/>
          </a:p>
          <a:p>
            <a:pPr marL="171450" indent="-171450">
              <a:buFont typeface="Wingdings" panose="05000000000000000000" pitchFamily="2" charset="2"/>
              <a:buChar char="q"/>
            </a:pPr>
            <a:endParaRPr lang="en-US" sz="1100" dirty="0"/>
          </a:p>
        </p:txBody>
      </p:sp>
      <p:sp>
        <p:nvSpPr>
          <p:cNvPr id="205" name="Rectangle 204">
            <a:extLst>
              <a:ext uri="{FF2B5EF4-FFF2-40B4-BE49-F238E27FC236}">
                <a16:creationId xmlns:a16="http://schemas.microsoft.com/office/drawing/2014/main" id="{BF9DDE38-15A4-4DB5-978C-54C2AA239CD7}"/>
              </a:ext>
            </a:extLst>
          </p:cNvPr>
          <p:cNvSpPr/>
          <p:nvPr/>
        </p:nvSpPr>
        <p:spPr>
          <a:xfrm>
            <a:off x="290044" y="1042487"/>
            <a:ext cx="9572605" cy="338554"/>
          </a:xfrm>
          <a:prstGeom prst="rect">
            <a:avLst/>
          </a:prstGeom>
        </p:spPr>
        <p:txBody>
          <a:bodyPr wrap="square">
            <a:spAutoFit/>
          </a:bodyPr>
          <a:lstStyle/>
          <a:p>
            <a:r>
              <a:rPr lang="en-US" sz="1600"/>
              <a:t>Below is the reference architecture to illustrate the different components of the data platform.</a:t>
            </a:r>
          </a:p>
        </p:txBody>
      </p:sp>
      <p:cxnSp>
        <p:nvCxnSpPr>
          <p:cNvPr id="152" name="Straight Arrow Connector 151">
            <a:extLst>
              <a:ext uri="{FF2B5EF4-FFF2-40B4-BE49-F238E27FC236}">
                <a16:creationId xmlns:a16="http://schemas.microsoft.com/office/drawing/2014/main" id="{DA69902E-D12D-4B6C-AB00-FBF9AF1F4655}"/>
              </a:ext>
            </a:extLst>
          </p:cNvPr>
          <p:cNvCxnSpPr>
            <a:cxnSpLocks/>
          </p:cNvCxnSpPr>
          <p:nvPr/>
        </p:nvCxnSpPr>
        <p:spPr>
          <a:xfrm flipV="1">
            <a:off x="5006297" y="5499336"/>
            <a:ext cx="432221" cy="48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4393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A2E1321-62A6-421B-9203-1C9D9C41CD42}"/>
              </a:ext>
            </a:extLst>
          </p:cNvPr>
          <p:cNvSpPr>
            <a:spLocks noGrp="1"/>
          </p:cNvSpPr>
          <p:nvPr>
            <p:ph type="body" sz="quarter" idx="10"/>
          </p:nvPr>
        </p:nvSpPr>
        <p:spPr>
          <a:xfrm>
            <a:off x="360000" y="540000"/>
            <a:ext cx="11337730" cy="610974"/>
          </a:xfrm>
        </p:spPr>
        <p:txBody>
          <a:bodyPr/>
          <a:lstStyle/>
          <a:p>
            <a:r>
              <a:rPr lang="en-US"/>
              <a:t>Building Blocks: Ingestion</a:t>
            </a:r>
          </a:p>
        </p:txBody>
      </p:sp>
      <p:sp>
        <p:nvSpPr>
          <p:cNvPr id="5" name="Slide Number Placeholder 4">
            <a:extLst>
              <a:ext uri="{FF2B5EF4-FFF2-40B4-BE49-F238E27FC236}">
                <a16:creationId xmlns:a16="http://schemas.microsoft.com/office/drawing/2014/main" id="{C949F70F-6229-4062-8537-37CF7C36F2DD}"/>
              </a:ext>
            </a:extLst>
          </p:cNvPr>
          <p:cNvSpPr>
            <a:spLocks noGrp="1"/>
          </p:cNvSpPr>
          <p:nvPr>
            <p:ph type="sldNum" sz="quarter" idx="4"/>
          </p:nvPr>
        </p:nvSpPr>
        <p:spPr/>
        <p:txBody>
          <a:bodyPr/>
          <a:lstStyle/>
          <a:p>
            <a:fld id="{18A41853-EF22-D446-BDBC-A7CF3FE93503}" type="slidenum">
              <a:rPr lang="en-US" smtClean="0"/>
              <a:pPr/>
              <a:t>5</a:t>
            </a:fld>
            <a:endParaRPr lang="en-US"/>
          </a:p>
        </p:txBody>
      </p:sp>
      <p:sp>
        <p:nvSpPr>
          <p:cNvPr id="76" name="Text Placeholder 2">
            <a:extLst>
              <a:ext uri="{FF2B5EF4-FFF2-40B4-BE49-F238E27FC236}">
                <a16:creationId xmlns:a16="http://schemas.microsoft.com/office/drawing/2014/main" id="{65B62979-9C45-4AE4-952C-767B63EEFD76}"/>
              </a:ext>
            </a:extLst>
          </p:cNvPr>
          <p:cNvSpPr txBox="1">
            <a:spLocks/>
          </p:cNvSpPr>
          <p:nvPr/>
        </p:nvSpPr>
        <p:spPr>
          <a:xfrm>
            <a:off x="188540" y="1303756"/>
            <a:ext cx="10837525" cy="858277"/>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00000"/>
              </a:lnSpc>
              <a:spcBef>
                <a:spcPts val="1200"/>
              </a:spcBef>
              <a:buFont typeface="Arial" panose="020B0604020202020204" pitchFamily="34" charset="0"/>
              <a:buChar char="–"/>
              <a:defRPr sz="2000" kern="1200">
                <a:solidFill>
                  <a:schemeClr val="accent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2000" kern="1200">
                <a:solidFill>
                  <a:schemeClr val="accent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2000" kern="1200">
                <a:solidFill>
                  <a:schemeClr val="accent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2000" kern="1200">
                <a:solidFill>
                  <a:schemeClr val="accent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b="1" u="sng" dirty="0"/>
              <a:t>Change Data Capture/Real-Time Data Replication</a:t>
            </a:r>
          </a:p>
          <a:p>
            <a:r>
              <a:rPr lang="en-US" sz="1200" dirty="0"/>
              <a:t>Data must be ingested in near real-time to the cloud platform from the different on-premise and cloud data sources through change data capture. To achieve the same, a data replication tool will be leveraged which is provide an easy integration with various heterogeneous sources without writing proprietary code.</a:t>
            </a:r>
          </a:p>
          <a:p>
            <a:r>
              <a:rPr lang="en-US" sz="1200" dirty="0"/>
              <a:t>Below is the high-level illustration of the data replication engine.</a:t>
            </a:r>
          </a:p>
          <a:p>
            <a:endParaRPr lang="en-US" sz="1200" dirty="0"/>
          </a:p>
        </p:txBody>
      </p:sp>
      <p:sp>
        <p:nvSpPr>
          <p:cNvPr id="77" name="TextBox 76">
            <a:extLst>
              <a:ext uri="{FF2B5EF4-FFF2-40B4-BE49-F238E27FC236}">
                <a16:creationId xmlns:a16="http://schemas.microsoft.com/office/drawing/2014/main" id="{2D5BA89C-C1BC-4EFA-93D9-7CC765CA4608}"/>
              </a:ext>
            </a:extLst>
          </p:cNvPr>
          <p:cNvSpPr txBox="1"/>
          <p:nvPr/>
        </p:nvSpPr>
        <p:spPr>
          <a:xfrm>
            <a:off x="7451235" y="2521988"/>
            <a:ext cx="3419453" cy="3985706"/>
          </a:xfrm>
          <a:prstGeom prst="rect">
            <a:avLst/>
          </a:prstGeom>
          <a:noFill/>
        </p:spPr>
        <p:txBody>
          <a:bodyPr wrap="square" rtlCol="0">
            <a:spAutoFit/>
          </a:bodyPr>
          <a:lstStyle/>
          <a:p>
            <a:pPr marL="285750" indent="-285750">
              <a:buFont typeface="Wingdings" panose="05000000000000000000" pitchFamily="2" charset="2"/>
              <a:buChar char="q"/>
            </a:pPr>
            <a:r>
              <a:rPr lang="en-US" sz="1100" dirty="0">
                <a:latin typeface="Arial" panose="020B0604020202020204" pitchFamily="34" charset="0"/>
                <a:cs typeface="Arial" panose="020B0604020202020204" pitchFamily="34" charset="0"/>
              </a:rPr>
              <a:t>The data replicate agent needs to be installed in source machine/Server.</a:t>
            </a:r>
          </a:p>
          <a:p>
            <a:pPr marL="285750" indent="-285750">
              <a:buFont typeface="Wingdings" panose="05000000000000000000" pitchFamily="2" charset="2"/>
              <a:buChar char="q"/>
            </a:pPr>
            <a:endParaRPr lang="en-US" sz="11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100" dirty="0">
                <a:latin typeface="Arial" panose="020B0604020202020204" pitchFamily="34" charset="0"/>
                <a:cs typeface="Arial" panose="020B0604020202020204" pitchFamily="34" charset="0"/>
              </a:rPr>
              <a:t>For on-premises data sources, the replicate agent will read the change logs from the databases, and not the actual tables.</a:t>
            </a:r>
          </a:p>
          <a:p>
            <a:pPr marL="285750" indent="-285750">
              <a:buFont typeface="Wingdings" panose="05000000000000000000" pitchFamily="2" charset="2"/>
              <a:buChar char="q"/>
            </a:pPr>
            <a:endParaRPr lang="en-US" sz="11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100" dirty="0">
                <a:latin typeface="Arial" panose="020B0604020202020204" pitchFamily="34" charset="0"/>
                <a:cs typeface="Arial" panose="020B0604020202020204" pitchFamily="34" charset="0"/>
              </a:rPr>
              <a:t>Depending on the data source(on-premise or cloud), the replicate agent will connect via Express Route or with private end points.</a:t>
            </a:r>
          </a:p>
          <a:p>
            <a:pPr marL="285750" indent="-285750">
              <a:buFont typeface="Wingdings" panose="05000000000000000000" pitchFamily="2" charset="2"/>
              <a:buChar char="q"/>
            </a:pPr>
            <a:endParaRPr lang="en-US" sz="11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100" dirty="0">
                <a:latin typeface="Arial" panose="020B0604020202020204" pitchFamily="34" charset="0"/>
                <a:cs typeface="Arial" panose="020B0604020202020204" pitchFamily="34" charset="0"/>
              </a:rPr>
              <a:t>The data replicate client will be used to communicate with the server and will be used to develop the replication jobs, administer it and monitor.</a:t>
            </a:r>
          </a:p>
          <a:p>
            <a:pPr marL="285750" indent="-285750">
              <a:buFont typeface="Wingdings" panose="05000000000000000000" pitchFamily="2" charset="2"/>
              <a:buChar char="q"/>
            </a:pPr>
            <a:endParaRPr lang="en-US" sz="11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100" dirty="0">
                <a:latin typeface="Arial" panose="020B0604020202020204" pitchFamily="34" charset="0"/>
                <a:cs typeface="Arial" panose="020B0604020202020204" pitchFamily="34" charset="0"/>
              </a:rPr>
              <a:t>Raw layer to store the exact replica(near real time snapshot) of the source and the change logs as well.</a:t>
            </a:r>
          </a:p>
          <a:p>
            <a:pPr marL="285750" indent="-285750">
              <a:buFont typeface="Wingdings" panose="05000000000000000000" pitchFamily="2" charset="2"/>
              <a:buChar char="q"/>
            </a:pPr>
            <a:endParaRPr lang="en-US" sz="11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100" dirty="0">
                <a:latin typeface="Arial" panose="020B0604020202020204" pitchFamily="34" charset="0"/>
                <a:cs typeface="Arial" panose="020B0604020202020204" pitchFamily="34" charset="0"/>
              </a:rPr>
              <a:t>Data reconciliation checking in regular schedule.</a:t>
            </a:r>
          </a:p>
          <a:p>
            <a:pPr marL="285750" indent="-285750">
              <a:buFont typeface="Wingdings" panose="05000000000000000000" pitchFamily="2" charset="2"/>
              <a:buChar char="q"/>
            </a:pPr>
            <a:endParaRPr lang="en-US" sz="1100" dirty="0">
              <a:latin typeface="Arial" panose="020B0604020202020204" pitchFamily="34" charset="0"/>
              <a:cs typeface="Arial" panose="020B0604020202020204" pitchFamily="34" charset="0"/>
            </a:endParaRPr>
          </a:p>
        </p:txBody>
      </p:sp>
      <p:grpSp>
        <p:nvGrpSpPr>
          <p:cNvPr id="100" name="Group 99">
            <a:extLst>
              <a:ext uri="{FF2B5EF4-FFF2-40B4-BE49-F238E27FC236}">
                <a16:creationId xmlns:a16="http://schemas.microsoft.com/office/drawing/2014/main" id="{FAC457E9-C455-4037-9A5F-3BE242A8D388}"/>
              </a:ext>
            </a:extLst>
          </p:cNvPr>
          <p:cNvGrpSpPr/>
          <p:nvPr/>
        </p:nvGrpSpPr>
        <p:grpSpPr>
          <a:xfrm>
            <a:off x="719999" y="2503156"/>
            <a:ext cx="6282925" cy="3596215"/>
            <a:chOff x="786770" y="2877307"/>
            <a:chExt cx="5606650" cy="3151850"/>
          </a:xfrm>
        </p:grpSpPr>
        <p:sp>
          <p:nvSpPr>
            <p:cNvPr id="2" name="Rectangle 1">
              <a:extLst>
                <a:ext uri="{FF2B5EF4-FFF2-40B4-BE49-F238E27FC236}">
                  <a16:creationId xmlns:a16="http://schemas.microsoft.com/office/drawing/2014/main" id="{9417D140-4FBE-4E1F-8426-315F21C67335}"/>
                </a:ext>
              </a:extLst>
            </p:cNvPr>
            <p:cNvSpPr/>
            <p:nvPr/>
          </p:nvSpPr>
          <p:spPr>
            <a:xfrm>
              <a:off x="1020618" y="3879216"/>
              <a:ext cx="923925" cy="68747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4042A6F-B38C-4367-AB70-F0ED97D34804}"/>
                </a:ext>
              </a:extLst>
            </p:cNvPr>
            <p:cNvSpPr/>
            <p:nvPr/>
          </p:nvSpPr>
          <p:spPr>
            <a:xfrm>
              <a:off x="4418205" y="3809999"/>
              <a:ext cx="923925" cy="1724025"/>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01D400A-5457-4615-AE79-9301A1119E88}"/>
                </a:ext>
              </a:extLst>
            </p:cNvPr>
            <p:cNvSpPr/>
            <p:nvPr/>
          </p:nvSpPr>
          <p:spPr>
            <a:xfrm>
              <a:off x="1018401" y="4828180"/>
              <a:ext cx="923925" cy="687479"/>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Database">
              <a:extLst>
                <a:ext uri="{FF2B5EF4-FFF2-40B4-BE49-F238E27FC236}">
                  <a16:creationId xmlns:a16="http://schemas.microsoft.com/office/drawing/2014/main" id="{6C5717F6-CB6C-4C1A-BC57-1624CF31A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8152" y="4010846"/>
              <a:ext cx="457201" cy="457201"/>
            </a:xfrm>
            <a:prstGeom prst="rect">
              <a:avLst/>
            </a:prstGeom>
          </p:spPr>
        </p:pic>
        <p:pic>
          <p:nvPicPr>
            <p:cNvPr id="44" name="Graphic 43" descr="Database">
              <a:extLst>
                <a:ext uri="{FF2B5EF4-FFF2-40B4-BE49-F238E27FC236}">
                  <a16:creationId xmlns:a16="http://schemas.microsoft.com/office/drawing/2014/main" id="{E705AE7F-121A-4AEB-A35C-BD815E6DC7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42545" y="4947438"/>
              <a:ext cx="457201" cy="457201"/>
            </a:xfrm>
            <a:prstGeom prst="rect">
              <a:avLst/>
            </a:prstGeom>
          </p:spPr>
        </p:pic>
        <p:pic>
          <p:nvPicPr>
            <p:cNvPr id="46" name="Graphic 45" descr="Cloud">
              <a:extLst>
                <a:ext uri="{FF2B5EF4-FFF2-40B4-BE49-F238E27FC236}">
                  <a16:creationId xmlns:a16="http://schemas.microsoft.com/office/drawing/2014/main" id="{1440E932-23B6-4666-B05B-071CFFB122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770" y="5338408"/>
              <a:ext cx="401018" cy="356836"/>
            </a:xfrm>
            <a:prstGeom prst="rect">
              <a:avLst/>
            </a:prstGeom>
          </p:spPr>
        </p:pic>
        <p:pic>
          <p:nvPicPr>
            <p:cNvPr id="47" name="Graphic 46" descr="Server">
              <a:extLst>
                <a:ext uri="{FF2B5EF4-FFF2-40B4-BE49-F238E27FC236}">
                  <a16:creationId xmlns:a16="http://schemas.microsoft.com/office/drawing/2014/main" id="{B7B89C2E-AE0A-495E-A939-4A90ED54222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286" y="4340829"/>
              <a:ext cx="331340" cy="294835"/>
            </a:xfrm>
            <a:prstGeom prst="rect">
              <a:avLst/>
            </a:prstGeom>
          </p:spPr>
        </p:pic>
        <p:sp>
          <p:nvSpPr>
            <p:cNvPr id="14" name="Rectangle 13">
              <a:extLst>
                <a:ext uri="{FF2B5EF4-FFF2-40B4-BE49-F238E27FC236}">
                  <a16:creationId xmlns:a16="http://schemas.microsoft.com/office/drawing/2014/main" id="{F7774439-8152-4676-9B47-2F9D0E018025}"/>
                </a:ext>
              </a:extLst>
            </p:cNvPr>
            <p:cNvSpPr/>
            <p:nvPr/>
          </p:nvSpPr>
          <p:spPr>
            <a:xfrm>
              <a:off x="2743166" y="3457578"/>
              <a:ext cx="3650254" cy="2308554"/>
            </a:xfrm>
            <a:prstGeom prst="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endParaRPr lang="en-US"/>
            </a:p>
          </p:txBody>
        </p:sp>
        <p:pic>
          <p:nvPicPr>
            <p:cNvPr id="50" name="Graphic 49" descr="Cloud">
              <a:extLst>
                <a:ext uri="{FF2B5EF4-FFF2-40B4-BE49-F238E27FC236}">
                  <a16:creationId xmlns:a16="http://schemas.microsoft.com/office/drawing/2014/main" id="{985EE9D4-50D0-44F4-937B-80136F44D0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88506" y="5555373"/>
              <a:ext cx="401018" cy="356836"/>
            </a:xfrm>
            <a:prstGeom prst="rect">
              <a:avLst/>
            </a:prstGeom>
          </p:spPr>
        </p:pic>
        <p:pic>
          <p:nvPicPr>
            <p:cNvPr id="51" name="Graphic 50" descr="Database">
              <a:extLst>
                <a:ext uri="{FF2B5EF4-FFF2-40B4-BE49-F238E27FC236}">
                  <a16:creationId xmlns:a16="http://schemas.microsoft.com/office/drawing/2014/main" id="{CD888EAE-2F93-4230-8D7C-9489F19EE6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64128" y="3961751"/>
              <a:ext cx="457201" cy="457201"/>
            </a:xfrm>
            <a:prstGeom prst="rect">
              <a:avLst/>
            </a:prstGeom>
          </p:spPr>
        </p:pic>
        <p:pic>
          <p:nvPicPr>
            <p:cNvPr id="20" name="Graphic 19" descr="Cloud">
              <a:extLst>
                <a:ext uri="{FF2B5EF4-FFF2-40B4-BE49-F238E27FC236}">
                  <a16:creationId xmlns:a16="http://schemas.microsoft.com/office/drawing/2014/main" id="{BE81F1B0-3ECD-4166-BB80-4316149A58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430644" y="4729659"/>
              <a:ext cx="509059" cy="509059"/>
            </a:xfrm>
            <a:prstGeom prst="rect">
              <a:avLst/>
            </a:prstGeom>
          </p:spPr>
        </p:pic>
        <p:sp>
          <p:nvSpPr>
            <p:cNvPr id="22" name="Rectangle: Rounded Corners 21">
              <a:extLst>
                <a:ext uri="{FF2B5EF4-FFF2-40B4-BE49-F238E27FC236}">
                  <a16:creationId xmlns:a16="http://schemas.microsoft.com/office/drawing/2014/main" id="{198E5E61-6C03-4C8D-B037-D3781CD7B047}"/>
                </a:ext>
              </a:extLst>
            </p:cNvPr>
            <p:cNvSpPr/>
            <p:nvPr/>
          </p:nvSpPr>
          <p:spPr>
            <a:xfrm>
              <a:off x="3117461" y="3940754"/>
              <a:ext cx="1575983" cy="1385159"/>
            </a:xfrm>
            <a:prstGeom prst="roundRect">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4C7C413B-785A-414A-80BF-677AB61DC49A}"/>
                </a:ext>
              </a:extLst>
            </p:cNvPr>
            <p:cNvSpPr/>
            <p:nvPr/>
          </p:nvSpPr>
          <p:spPr>
            <a:xfrm>
              <a:off x="3356864" y="4696033"/>
              <a:ext cx="1061341" cy="3144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Metadata Repository</a:t>
              </a:r>
            </a:p>
          </p:txBody>
        </p:sp>
        <p:sp>
          <p:nvSpPr>
            <p:cNvPr id="55" name="Rectangle: Rounded Corners 54">
              <a:extLst>
                <a:ext uri="{FF2B5EF4-FFF2-40B4-BE49-F238E27FC236}">
                  <a16:creationId xmlns:a16="http://schemas.microsoft.com/office/drawing/2014/main" id="{2F212C2D-3137-4628-8142-9FD9F575F84E}"/>
                </a:ext>
              </a:extLst>
            </p:cNvPr>
            <p:cNvSpPr/>
            <p:nvPr/>
          </p:nvSpPr>
          <p:spPr>
            <a:xfrm>
              <a:off x="3356864" y="4225137"/>
              <a:ext cx="1061341" cy="3144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tx1"/>
                  </a:solidFill>
                </a:rPr>
                <a:t>Replicate Agent</a:t>
              </a:r>
            </a:p>
          </p:txBody>
        </p:sp>
        <p:cxnSp>
          <p:nvCxnSpPr>
            <p:cNvPr id="25" name="Straight Arrow Connector 24">
              <a:extLst>
                <a:ext uri="{FF2B5EF4-FFF2-40B4-BE49-F238E27FC236}">
                  <a16:creationId xmlns:a16="http://schemas.microsoft.com/office/drawing/2014/main" id="{3CD6F89E-9F02-4C48-98E8-1D0696686DD8}"/>
                </a:ext>
              </a:extLst>
            </p:cNvPr>
            <p:cNvCxnSpPr>
              <a:cxnSpLocks/>
              <a:stCxn id="2" idx="3"/>
            </p:cNvCxnSpPr>
            <p:nvPr/>
          </p:nvCxnSpPr>
          <p:spPr>
            <a:xfrm>
              <a:off x="1944543" y="4222956"/>
              <a:ext cx="11841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6C2F763-CA52-4FB2-B16C-75080FF42434}"/>
                </a:ext>
              </a:extLst>
            </p:cNvPr>
            <p:cNvSpPr txBox="1"/>
            <p:nvPr/>
          </p:nvSpPr>
          <p:spPr>
            <a:xfrm>
              <a:off x="5255558" y="4361165"/>
              <a:ext cx="94520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Database</a:t>
              </a:r>
            </a:p>
          </p:txBody>
        </p:sp>
        <p:sp>
          <p:nvSpPr>
            <p:cNvPr id="67" name="TextBox 66">
              <a:extLst>
                <a:ext uri="{FF2B5EF4-FFF2-40B4-BE49-F238E27FC236}">
                  <a16:creationId xmlns:a16="http://schemas.microsoft.com/office/drawing/2014/main" id="{FD1EB152-6365-45EF-A43B-75E6B3AEB4BB}"/>
                </a:ext>
              </a:extLst>
            </p:cNvPr>
            <p:cNvSpPr txBox="1"/>
            <p:nvPr/>
          </p:nvSpPr>
          <p:spPr>
            <a:xfrm>
              <a:off x="5224435" y="5112772"/>
              <a:ext cx="94520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Data Lake</a:t>
              </a:r>
            </a:p>
          </p:txBody>
        </p:sp>
        <p:sp>
          <p:nvSpPr>
            <p:cNvPr id="32" name="Rectangle 31">
              <a:extLst>
                <a:ext uri="{FF2B5EF4-FFF2-40B4-BE49-F238E27FC236}">
                  <a16:creationId xmlns:a16="http://schemas.microsoft.com/office/drawing/2014/main" id="{EF9C5B24-C178-4149-AB71-6A07212600A0}"/>
                </a:ext>
              </a:extLst>
            </p:cNvPr>
            <p:cNvSpPr/>
            <p:nvPr/>
          </p:nvSpPr>
          <p:spPr>
            <a:xfrm>
              <a:off x="2943675" y="3667124"/>
              <a:ext cx="3225962" cy="1848535"/>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945AE980-D066-4201-A52E-B593BF1CE8A9}"/>
                </a:ext>
              </a:extLst>
            </p:cNvPr>
            <p:cNvSpPr txBox="1"/>
            <p:nvPr/>
          </p:nvSpPr>
          <p:spPr>
            <a:xfrm>
              <a:off x="1871879" y="4060527"/>
              <a:ext cx="94520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Express Route</a:t>
              </a:r>
            </a:p>
          </p:txBody>
        </p:sp>
        <p:cxnSp>
          <p:nvCxnSpPr>
            <p:cNvPr id="36" name="Straight Arrow Connector 35">
              <a:extLst>
                <a:ext uri="{FF2B5EF4-FFF2-40B4-BE49-F238E27FC236}">
                  <a16:creationId xmlns:a16="http://schemas.microsoft.com/office/drawing/2014/main" id="{3137B22B-F157-404A-8339-31B515CF3FC5}"/>
                </a:ext>
              </a:extLst>
            </p:cNvPr>
            <p:cNvCxnSpPr>
              <a:cxnSpLocks/>
              <a:stCxn id="41" idx="3"/>
            </p:cNvCxnSpPr>
            <p:nvPr/>
          </p:nvCxnSpPr>
          <p:spPr>
            <a:xfrm flipV="1">
              <a:off x="1942326" y="5171918"/>
              <a:ext cx="1223535"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0569F23-3076-4978-9521-3474F9D2AE80}"/>
                </a:ext>
              </a:extLst>
            </p:cNvPr>
            <p:cNvSpPr txBox="1"/>
            <p:nvPr/>
          </p:nvSpPr>
          <p:spPr>
            <a:xfrm>
              <a:off x="3374100" y="5122964"/>
              <a:ext cx="1152879" cy="188823"/>
            </a:xfrm>
            <a:prstGeom prst="rect">
              <a:avLst/>
            </a:prstGeom>
            <a:noFill/>
          </p:spPr>
          <p:txBody>
            <a:bodyPr wrap="square" rtlCol="0">
              <a:spAutoFit/>
            </a:bodyPr>
            <a:lstStyle/>
            <a:p>
              <a:pPr algn="ctr"/>
              <a:r>
                <a:rPr lang="en-US" sz="800">
                  <a:latin typeface="Arial" panose="020B0604020202020204" pitchFamily="34" charset="0"/>
                  <a:cs typeface="Arial" panose="020B0604020202020204" pitchFamily="34" charset="0"/>
                </a:rPr>
                <a:t>Replicate client</a:t>
              </a:r>
            </a:p>
          </p:txBody>
        </p:sp>
        <p:sp>
          <p:nvSpPr>
            <p:cNvPr id="39" name="Rectangle 38">
              <a:extLst>
                <a:ext uri="{FF2B5EF4-FFF2-40B4-BE49-F238E27FC236}">
                  <a16:creationId xmlns:a16="http://schemas.microsoft.com/office/drawing/2014/main" id="{03FE88B2-F8A3-474E-87C8-29DA38824F37}"/>
                </a:ext>
              </a:extLst>
            </p:cNvPr>
            <p:cNvSpPr/>
            <p:nvPr/>
          </p:nvSpPr>
          <p:spPr>
            <a:xfrm>
              <a:off x="4249143" y="5460995"/>
              <a:ext cx="646597" cy="1250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solidFill>
                </a:rPr>
                <a:t>vNet</a:t>
              </a:r>
            </a:p>
          </p:txBody>
        </p:sp>
        <p:sp>
          <p:nvSpPr>
            <p:cNvPr id="80" name="TextBox 79">
              <a:extLst>
                <a:ext uri="{FF2B5EF4-FFF2-40B4-BE49-F238E27FC236}">
                  <a16:creationId xmlns:a16="http://schemas.microsoft.com/office/drawing/2014/main" id="{2BAEC4E5-0C17-499D-8C34-655839AB8176}"/>
                </a:ext>
              </a:extLst>
            </p:cNvPr>
            <p:cNvSpPr txBox="1"/>
            <p:nvPr/>
          </p:nvSpPr>
          <p:spPr>
            <a:xfrm>
              <a:off x="1927493" y="5019815"/>
              <a:ext cx="94520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Private Endpoint</a:t>
              </a:r>
            </a:p>
          </p:txBody>
        </p:sp>
        <p:cxnSp>
          <p:nvCxnSpPr>
            <p:cNvPr id="43" name="Straight Arrow Connector 42">
              <a:extLst>
                <a:ext uri="{FF2B5EF4-FFF2-40B4-BE49-F238E27FC236}">
                  <a16:creationId xmlns:a16="http://schemas.microsoft.com/office/drawing/2014/main" id="{48599275-C655-471D-A4C6-23EE11721DA3}"/>
                </a:ext>
              </a:extLst>
            </p:cNvPr>
            <p:cNvCxnSpPr>
              <a:cxnSpLocks/>
            </p:cNvCxnSpPr>
            <p:nvPr/>
          </p:nvCxnSpPr>
          <p:spPr>
            <a:xfrm>
              <a:off x="4693444" y="4239446"/>
              <a:ext cx="596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C96FCAD-FB22-4B46-90F1-33A8F6D3D41E}"/>
                </a:ext>
              </a:extLst>
            </p:cNvPr>
            <p:cNvCxnSpPr>
              <a:cxnSpLocks/>
            </p:cNvCxnSpPr>
            <p:nvPr/>
          </p:nvCxnSpPr>
          <p:spPr>
            <a:xfrm flipV="1">
              <a:off x="4693444" y="5066226"/>
              <a:ext cx="59601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BBEDFCF-10FA-4332-BAA6-62D03AFF1394}"/>
                </a:ext>
              </a:extLst>
            </p:cNvPr>
            <p:cNvSpPr txBox="1"/>
            <p:nvPr/>
          </p:nvSpPr>
          <p:spPr>
            <a:xfrm>
              <a:off x="1876475" y="4239446"/>
              <a:ext cx="94520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Journals, Redo logs</a:t>
              </a:r>
            </a:p>
          </p:txBody>
        </p:sp>
        <p:sp>
          <p:nvSpPr>
            <p:cNvPr id="85" name="TextBox 84">
              <a:extLst>
                <a:ext uri="{FF2B5EF4-FFF2-40B4-BE49-F238E27FC236}">
                  <a16:creationId xmlns:a16="http://schemas.microsoft.com/office/drawing/2014/main" id="{74D181D3-A398-4A1A-8047-EC740B0E928A}"/>
                </a:ext>
              </a:extLst>
            </p:cNvPr>
            <p:cNvSpPr txBox="1"/>
            <p:nvPr/>
          </p:nvSpPr>
          <p:spPr>
            <a:xfrm>
              <a:off x="1902118" y="5192372"/>
              <a:ext cx="945201" cy="184666"/>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Redo logs</a:t>
              </a:r>
            </a:p>
          </p:txBody>
        </p:sp>
        <p:sp>
          <p:nvSpPr>
            <p:cNvPr id="91" name="TextBox 90">
              <a:extLst>
                <a:ext uri="{FF2B5EF4-FFF2-40B4-BE49-F238E27FC236}">
                  <a16:creationId xmlns:a16="http://schemas.microsoft.com/office/drawing/2014/main" id="{E3CBE316-DF8D-47F1-821A-B9354DE341C6}"/>
                </a:ext>
              </a:extLst>
            </p:cNvPr>
            <p:cNvSpPr txBox="1"/>
            <p:nvPr/>
          </p:nvSpPr>
          <p:spPr>
            <a:xfrm>
              <a:off x="903923" y="5547006"/>
              <a:ext cx="1152879" cy="215444"/>
            </a:xfrm>
            <a:prstGeom prst="rect">
              <a:avLst/>
            </a:prstGeom>
            <a:noFill/>
          </p:spPr>
          <p:txBody>
            <a:bodyPr wrap="square" rtlCol="0">
              <a:spAutoFit/>
            </a:bodyPr>
            <a:lstStyle/>
            <a:p>
              <a:pPr algn="ctr"/>
              <a:r>
                <a:rPr lang="en-US" sz="800">
                  <a:latin typeface="Arial" panose="020B0604020202020204" pitchFamily="34" charset="0"/>
                  <a:cs typeface="Arial" panose="020B0604020202020204" pitchFamily="34" charset="0"/>
                </a:rPr>
                <a:t>Cloud Sources</a:t>
              </a:r>
            </a:p>
          </p:txBody>
        </p:sp>
        <p:sp>
          <p:nvSpPr>
            <p:cNvPr id="92" name="TextBox 91">
              <a:extLst>
                <a:ext uri="{FF2B5EF4-FFF2-40B4-BE49-F238E27FC236}">
                  <a16:creationId xmlns:a16="http://schemas.microsoft.com/office/drawing/2014/main" id="{1688EF41-E22B-42EF-83E2-2883BD21A59F}"/>
                </a:ext>
              </a:extLst>
            </p:cNvPr>
            <p:cNvSpPr txBox="1"/>
            <p:nvPr/>
          </p:nvSpPr>
          <p:spPr>
            <a:xfrm>
              <a:off x="892447" y="4560040"/>
              <a:ext cx="1152879" cy="188823"/>
            </a:xfrm>
            <a:prstGeom prst="rect">
              <a:avLst/>
            </a:prstGeom>
            <a:noFill/>
          </p:spPr>
          <p:txBody>
            <a:bodyPr wrap="square" rtlCol="0">
              <a:spAutoFit/>
            </a:bodyPr>
            <a:lstStyle/>
            <a:p>
              <a:pPr algn="ctr"/>
              <a:r>
                <a:rPr lang="en-US" sz="800">
                  <a:latin typeface="Arial" panose="020B0604020202020204" pitchFamily="34" charset="0"/>
                  <a:cs typeface="Arial" panose="020B0604020202020204" pitchFamily="34" charset="0"/>
                </a:rPr>
                <a:t>On-Premise Sources</a:t>
              </a:r>
            </a:p>
          </p:txBody>
        </p:sp>
        <p:sp>
          <p:nvSpPr>
            <p:cNvPr id="93" name="Rectangle 92">
              <a:extLst>
                <a:ext uri="{FF2B5EF4-FFF2-40B4-BE49-F238E27FC236}">
                  <a16:creationId xmlns:a16="http://schemas.microsoft.com/office/drawing/2014/main" id="{8018534F-A13F-476C-89A2-B2791FE544F0}"/>
                </a:ext>
              </a:extLst>
            </p:cNvPr>
            <p:cNvSpPr/>
            <p:nvPr/>
          </p:nvSpPr>
          <p:spPr>
            <a:xfrm>
              <a:off x="3117461" y="3065457"/>
              <a:ext cx="1580453" cy="240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Web Client</a:t>
              </a:r>
            </a:p>
          </p:txBody>
        </p:sp>
        <p:cxnSp>
          <p:nvCxnSpPr>
            <p:cNvPr id="95" name="Straight Arrow Connector 94">
              <a:extLst>
                <a:ext uri="{FF2B5EF4-FFF2-40B4-BE49-F238E27FC236}">
                  <a16:creationId xmlns:a16="http://schemas.microsoft.com/office/drawing/2014/main" id="{956040FF-0029-4964-9B38-340AB6B48165}"/>
                </a:ext>
              </a:extLst>
            </p:cNvPr>
            <p:cNvCxnSpPr>
              <a:cxnSpLocks/>
              <a:stCxn id="93" idx="2"/>
            </p:cNvCxnSpPr>
            <p:nvPr/>
          </p:nvCxnSpPr>
          <p:spPr>
            <a:xfrm flipH="1">
              <a:off x="3905250" y="3305641"/>
              <a:ext cx="2438" cy="635113"/>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8A3CFBEE-E4BF-4B6C-96EB-F256DD8B5F4A}"/>
                </a:ext>
              </a:extLst>
            </p:cNvPr>
            <p:cNvSpPr txBox="1"/>
            <p:nvPr/>
          </p:nvSpPr>
          <p:spPr>
            <a:xfrm>
              <a:off x="2743166" y="2877307"/>
              <a:ext cx="945201" cy="188823"/>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Build</a:t>
              </a:r>
            </a:p>
          </p:txBody>
        </p:sp>
        <p:sp>
          <p:nvSpPr>
            <p:cNvPr id="97" name="TextBox 96">
              <a:extLst>
                <a:ext uri="{FF2B5EF4-FFF2-40B4-BE49-F238E27FC236}">
                  <a16:creationId xmlns:a16="http://schemas.microsoft.com/office/drawing/2014/main" id="{7C0E75EA-6E42-4E4A-BED4-9DD6BB4063FA}"/>
                </a:ext>
              </a:extLst>
            </p:cNvPr>
            <p:cNvSpPr txBox="1"/>
            <p:nvPr/>
          </p:nvSpPr>
          <p:spPr>
            <a:xfrm>
              <a:off x="3986854" y="2878071"/>
              <a:ext cx="945201" cy="188823"/>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Monitor</a:t>
              </a:r>
            </a:p>
          </p:txBody>
        </p:sp>
        <p:sp>
          <p:nvSpPr>
            <p:cNvPr id="98" name="TextBox 97">
              <a:extLst>
                <a:ext uri="{FF2B5EF4-FFF2-40B4-BE49-F238E27FC236}">
                  <a16:creationId xmlns:a16="http://schemas.microsoft.com/office/drawing/2014/main" id="{DD3B28FA-DF6E-4E1D-A60B-3621FAF9F6B9}"/>
                </a:ext>
              </a:extLst>
            </p:cNvPr>
            <p:cNvSpPr txBox="1"/>
            <p:nvPr/>
          </p:nvSpPr>
          <p:spPr>
            <a:xfrm>
              <a:off x="3373475" y="2877443"/>
              <a:ext cx="945201" cy="188823"/>
            </a:xfrm>
            <a:prstGeom prst="rect">
              <a:avLst/>
            </a:prstGeom>
            <a:noFill/>
          </p:spPr>
          <p:txBody>
            <a:bodyPr wrap="square" rtlCol="0">
              <a:spAutoFit/>
            </a:bodyPr>
            <a:lstStyle/>
            <a:p>
              <a:pPr algn="ctr"/>
              <a:r>
                <a:rPr lang="en-US" sz="800" b="1">
                  <a:latin typeface="Arial" panose="020B0604020202020204" pitchFamily="34" charset="0"/>
                  <a:cs typeface="Arial" panose="020B0604020202020204" pitchFamily="34" charset="0"/>
                </a:rPr>
                <a:t>Administer</a:t>
              </a:r>
            </a:p>
          </p:txBody>
        </p:sp>
        <p:sp>
          <p:nvSpPr>
            <p:cNvPr id="99" name="TextBox 98">
              <a:extLst>
                <a:ext uri="{FF2B5EF4-FFF2-40B4-BE49-F238E27FC236}">
                  <a16:creationId xmlns:a16="http://schemas.microsoft.com/office/drawing/2014/main" id="{2FB861B9-5624-4DBC-86E9-85DAEC91E84A}"/>
                </a:ext>
              </a:extLst>
            </p:cNvPr>
            <p:cNvSpPr txBox="1"/>
            <p:nvPr/>
          </p:nvSpPr>
          <p:spPr>
            <a:xfrm>
              <a:off x="2203985" y="5813713"/>
              <a:ext cx="1152879" cy="215444"/>
            </a:xfrm>
            <a:prstGeom prst="rect">
              <a:avLst/>
            </a:prstGeom>
            <a:noFill/>
          </p:spPr>
          <p:txBody>
            <a:bodyPr wrap="square" rtlCol="0">
              <a:spAutoFit/>
            </a:bodyPr>
            <a:lstStyle/>
            <a:p>
              <a:pPr algn="ctr"/>
              <a:r>
                <a:rPr lang="en-US" sz="800">
                  <a:latin typeface="Arial" panose="020B0604020202020204" pitchFamily="34" charset="0"/>
                  <a:cs typeface="Arial" panose="020B0604020202020204" pitchFamily="34" charset="0"/>
                </a:rPr>
                <a:t>Azure</a:t>
              </a:r>
            </a:p>
          </p:txBody>
        </p:sp>
      </p:grpSp>
      <p:sp>
        <p:nvSpPr>
          <p:cNvPr id="101" name="Rectangle 100">
            <a:extLst>
              <a:ext uri="{FF2B5EF4-FFF2-40B4-BE49-F238E27FC236}">
                <a16:creationId xmlns:a16="http://schemas.microsoft.com/office/drawing/2014/main" id="{757B8AA4-C019-4FE5-9977-A5AF1946019F}"/>
              </a:ext>
            </a:extLst>
          </p:cNvPr>
          <p:cNvSpPr/>
          <p:nvPr/>
        </p:nvSpPr>
        <p:spPr>
          <a:xfrm>
            <a:off x="5726491" y="3684769"/>
            <a:ext cx="900443" cy="1690819"/>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TextBox 105">
            <a:extLst>
              <a:ext uri="{FF2B5EF4-FFF2-40B4-BE49-F238E27FC236}">
                <a16:creationId xmlns:a16="http://schemas.microsoft.com/office/drawing/2014/main" id="{17C54606-2A5A-4275-8B09-8C9F48E6661D}"/>
              </a:ext>
            </a:extLst>
          </p:cNvPr>
          <p:cNvSpPr txBox="1"/>
          <p:nvPr/>
        </p:nvSpPr>
        <p:spPr>
          <a:xfrm>
            <a:off x="4874030" y="3861077"/>
            <a:ext cx="1059211" cy="210701"/>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Initial Load</a:t>
            </a:r>
          </a:p>
        </p:txBody>
      </p:sp>
      <p:sp>
        <p:nvSpPr>
          <p:cNvPr id="107" name="TextBox 106">
            <a:extLst>
              <a:ext uri="{FF2B5EF4-FFF2-40B4-BE49-F238E27FC236}">
                <a16:creationId xmlns:a16="http://schemas.microsoft.com/office/drawing/2014/main" id="{31B2CD3F-35A0-4EE7-AAC2-DE4C1AD933BF}"/>
              </a:ext>
            </a:extLst>
          </p:cNvPr>
          <p:cNvSpPr txBox="1"/>
          <p:nvPr/>
        </p:nvSpPr>
        <p:spPr>
          <a:xfrm>
            <a:off x="4868657" y="4090562"/>
            <a:ext cx="1059211" cy="210701"/>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Incremental</a:t>
            </a:r>
          </a:p>
        </p:txBody>
      </p:sp>
      <p:sp>
        <p:nvSpPr>
          <p:cNvPr id="108" name="TextBox 107">
            <a:extLst>
              <a:ext uri="{FF2B5EF4-FFF2-40B4-BE49-F238E27FC236}">
                <a16:creationId xmlns:a16="http://schemas.microsoft.com/office/drawing/2014/main" id="{76ECB38D-6EEF-4601-94C4-075EC1C6F269}"/>
              </a:ext>
            </a:extLst>
          </p:cNvPr>
          <p:cNvSpPr txBox="1"/>
          <p:nvPr/>
        </p:nvSpPr>
        <p:spPr>
          <a:xfrm>
            <a:off x="4861287" y="4828894"/>
            <a:ext cx="1059211" cy="210701"/>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Initial Load</a:t>
            </a:r>
          </a:p>
        </p:txBody>
      </p:sp>
      <p:sp>
        <p:nvSpPr>
          <p:cNvPr id="109" name="TextBox 108">
            <a:extLst>
              <a:ext uri="{FF2B5EF4-FFF2-40B4-BE49-F238E27FC236}">
                <a16:creationId xmlns:a16="http://schemas.microsoft.com/office/drawing/2014/main" id="{12587A38-D1F4-4F83-9B18-333038BD1CCB}"/>
              </a:ext>
            </a:extLst>
          </p:cNvPr>
          <p:cNvSpPr txBox="1"/>
          <p:nvPr/>
        </p:nvSpPr>
        <p:spPr>
          <a:xfrm>
            <a:off x="4855606" y="5014876"/>
            <a:ext cx="1059211" cy="210701"/>
          </a:xfrm>
          <a:prstGeom prst="rect">
            <a:avLst/>
          </a:prstGeom>
          <a:noFill/>
        </p:spPr>
        <p:txBody>
          <a:bodyPr wrap="square" rtlCol="0">
            <a:spAutoFit/>
          </a:bodyPr>
          <a:lstStyle/>
          <a:p>
            <a:pPr algn="ctr"/>
            <a:r>
              <a:rPr lang="en-US" sz="600" b="1">
                <a:latin typeface="Arial" panose="020B0604020202020204" pitchFamily="34" charset="0"/>
                <a:cs typeface="Arial" panose="020B0604020202020204" pitchFamily="34" charset="0"/>
              </a:rPr>
              <a:t>Incremental</a:t>
            </a:r>
          </a:p>
        </p:txBody>
      </p:sp>
      <p:sp>
        <p:nvSpPr>
          <p:cNvPr id="52" name="TextBox 51">
            <a:extLst>
              <a:ext uri="{FF2B5EF4-FFF2-40B4-BE49-F238E27FC236}">
                <a16:creationId xmlns:a16="http://schemas.microsoft.com/office/drawing/2014/main" id="{76141A2B-4116-4B45-9056-7BF1D5D45DEE}"/>
              </a:ext>
            </a:extLst>
          </p:cNvPr>
          <p:cNvSpPr txBox="1"/>
          <p:nvPr/>
        </p:nvSpPr>
        <p:spPr>
          <a:xfrm>
            <a:off x="3162363" y="6026645"/>
            <a:ext cx="278721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Fig. Change data capture mechanism</a:t>
            </a:r>
          </a:p>
        </p:txBody>
      </p:sp>
      <p:sp>
        <p:nvSpPr>
          <p:cNvPr id="54" name="TextBox 53">
            <a:extLst>
              <a:ext uri="{FF2B5EF4-FFF2-40B4-BE49-F238E27FC236}">
                <a16:creationId xmlns:a16="http://schemas.microsoft.com/office/drawing/2014/main" id="{CB3772C2-AA07-40D0-B81F-DC17065D70C2}"/>
              </a:ext>
            </a:extLst>
          </p:cNvPr>
          <p:cNvSpPr txBox="1"/>
          <p:nvPr/>
        </p:nvSpPr>
        <p:spPr>
          <a:xfrm>
            <a:off x="2099089" y="4623791"/>
            <a:ext cx="759298" cy="184666"/>
          </a:xfrm>
          <a:prstGeom prst="rect">
            <a:avLst/>
          </a:prstGeom>
          <a:noFill/>
        </p:spPr>
        <p:txBody>
          <a:bodyPr wrap="square" rtlCol="0">
            <a:spAutoFit/>
          </a:bodyPr>
          <a:lstStyle/>
          <a:p>
            <a:pPr algn="ctr"/>
            <a:r>
              <a:rPr lang="en-US" sz="600">
                <a:latin typeface="Arial" panose="020B0604020202020204" pitchFamily="34" charset="0"/>
                <a:cs typeface="Arial" panose="020B0604020202020204" pitchFamily="34" charset="0"/>
              </a:rPr>
              <a:t>Real-Time CDC</a:t>
            </a:r>
          </a:p>
        </p:txBody>
      </p:sp>
      <p:pic>
        <p:nvPicPr>
          <p:cNvPr id="56" name="Graphic 55" descr="Share">
            <a:extLst>
              <a:ext uri="{FF2B5EF4-FFF2-40B4-BE49-F238E27FC236}">
                <a16:creationId xmlns:a16="http://schemas.microsoft.com/office/drawing/2014/main" id="{30B2F35C-12EE-47F2-B60C-9C256D043A5F}"/>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388439" y="4430912"/>
            <a:ext cx="245384" cy="211983"/>
          </a:xfrm>
          <a:prstGeom prst="rect">
            <a:avLst/>
          </a:prstGeom>
        </p:spPr>
      </p:pic>
    </p:spTree>
    <p:extLst>
      <p:ext uri="{BB962C8B-B14F-4D97-AF65-F5344CB8AC3E}">
        <p14:creationId xmlns:p14="http://schemas.microsoft.com/office/powerpoint/2010/main" val="971069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4E64E6-6584-4394-B0F5-83DABDCC4A57}"/>
              </a:ext>
            </a:extLst>
          </p:cNvPr>
          <p:cNvSpPr>
            <a:spLocks noGrp="1"/>
          </p:cNvSpPr>
          <p:nvPr>
            <p:ph type="body" sz="quarter" idx="10"/>
          </p:nvPr>
        </p:nvSpPr>
        <p:spPr>
          <a:xfrm>
            <a:off x="547053" y="371728"/>
            <a:ext cx="11160000" cy="672902"/>
          </a:xfrm>
        </p:spPr>
        <p:txBody>
          <a:bodyPr/>
          <a:lstStyle/>
          <a:p>
            <a:r>
              <a:rPr lang="en-US"/>
              <a:t>Building Blocks : ODS Components and Flow</a:t>
            </a:r>
          </a:p>
        </p:txBody>
      </p:sp>
      <p:sp>
        <p:nvSpPr>
          <p:cNvPr id="5" name="Slide Number Placeholder 4">
            <a:extLst>
              <a:ext uri="{FF2B5EF4-FFF2-40B4-BE49-F238E27FC236}">
                <a16:creationId xmlns:a16="http://schemas.microsoft.com/office/drawing/2014/main" id="{12E315F0-7ECF-4B17-BA85-914F617AD36E}"/>
              </a:ext>
            </a:extLst>
          </p:cNvPr>
          <p:cNvSpPr>
            <a:spLocks noGrp="1"/>
          </p:cNvSpPr>
          <p:nvPr>
            <p:ph type="sldNum" sz="quarter" idx="4"/>
          </p:nvPr>
        </p:nvSpPr>
        <p:spPr/>
        <p:txBody>
          <a:bodyPr/>
          <a:lstStyle/>
          <a:p>
            <a:fld id="{18A41853-EF22-D446-BDBC-A7CF3FE93503}" type="slidenum">
              <a:rPr lang="en-US" smtClean="0"/>
              <a:pPr/>
              <a:t>6</a:t>
            </a:fld>
            <a:endParaRPr lang="en-US"/>
          </a:p>
        </p:txBody>
      </p:sp>
      <p:sp>
        <p:nvSpPr>
          <p:cNvPr id="6" name="Rectangle 5">
            <a:extLst>
              <a:ext uri="{FF2B5EF4-FFF2-40B4-BE49-F238E27FC236}">
                <a16:creationId xmlns:a16="http://schemas.microsoft.com/office/drawing/2014/main" id="{F8DFB133-B7B8-42E2-8295-FADC89E01B73}"/>
              </a:ext>
            </a:extLst>
          </p:cNvPr>
          <p:cNvSpPr/>
          <p:nvPr/>
        </p:nvSpPr>
        <p:spPr>
          <a:xfrm>
            <a:off x="499591" y="1067295"/>
            <a:ext cx="10728970" cy="1323439"/>
          </a:xfrm>
          <a:prstGeom prst="rect">
            <a:avLst/>
          </a:prstGeom>
        </p:spPr>
        <p:txBody>
          <a:bodyPr wrap="square">
            <a:spAutoFit/>
          </a:bodyPr>
          <a:lstStyle/>
          <a:p>
            <a:r>
              <a:rPr lang="en-US" sz="1600"/>
              <a:t>The ODS is composed of the Raw layer which holds the source system replica in its native data model and the standardized data model(C360) in the Curated layer which is customer centric and source system agnostic.</a:t>
            </a:r>
          </a:p>
          <a:p>
            <a:endParaRPr lang="en-US" sz="1600"/>
          </a:p>
          <a:p>
            <a:r>
              <a:rPr lang="en-US" sz="1600"/>
              <a:t>The highlighted area in the below diagram depicts what we call ODS.</a:t>
            </a:r>
          </a:p>
          <a:p>
            <a:endParaRPr lang="en-US" sz="1600"/>
          </a:p>
        </p:txBody>
      </p:sp>
      <p:sp>
        <p:nvSpPr>
          <p:cNvPr id="188" name="Rectangle 187">
            <a:extLst>
              <a:ext uri="{FF2B5EF4-FFF2-40B4-BE49-F238E27FC236}">
                <a16:creationId xmlns:a16="http://schemas.microsoft.com/office/drawing/2014/main" id="{5D7BC6FA-86BA-4168-A7ED-A81E7A983914}"/>
              </a:ext>
            </a:extLst>
          </p:cNvPr>
          <p:cNvSpPr/>
          <p:nvPr/>
        </p:nvSpPr>
        <p:spPr>
          <a:xfrm>
            <a:off x="6984148" y="2060325"/>
            <a:ext cx="4623019" cy="4455066"/>
          </a:xfrm>
          <a:prstGeom prst="rect">
            <a:avLst/>
          </a:prstGeom>
        </p:spPr>
        <p:txBody>
          <a:bodyPr wrap="square">
            <a:spAutoFit/>
          </a:bodyPr>
          <a:lstStyle/>
          <a:p>
            <a:pPr marL="285750" indent="-285750">
              <a:buFont typeface="Wingdings" panose="05000000000000000000" pitchFamily="2" charset="2"/>
              <a:buChar char="q"/>
            </a:pPr>
            <a:r>
              <a:rPr lang="en-CA" sz="1050" dirty="0">
                <a:latin typeface="Arial" panose="020B0604020202020204" pitchFamily="34" charset="0"/>
                <a:ea typeface="PMingLiU" panose="02020500000000000000" pitchFamily="18" charset="-120"/>
                <a:cs typeface="Arial" panose="020B0604020202020204" pitchFamily="34" charset="0"/>
              </a:rPr>
              <a:t>From all relational sources, the data can be moved to Raw layer using change data capture mechanism in real-time and stored in relational storage.</a:t>
            </a:r>
          </a:p>
          <a:p>
            <a:pPr marL="285750" indent="-285750">
              <a:buFont typeface="Wingdings" panose="05000000000000000000" pitchFamily="2" charset="2"/>
              <a:buChar char="q"/>
            </a:pPr>
            <a:endParaRPr lang="en-CA" sz="1050" dirty="0">
              <a:latin typeface="Arial" panose="020B0604020202020204" pitchFamily="34" charset="0"/>
              <a:ea typeface="PMingLiU" panose="02020500000000000000" pitchFamily="18" charset="-120"/>
              <a:cs typeface="Arial" panose="020B0604020202020204" pitchFamily="34" charset="0"/>
            </a:endParaRPr>
          </a:p>
          <a:p>
            <a:pPr marL="285750" indent="-285750">
              <a:buFont typeface="Wingdings" panose="05000000000000000000" pitchFamily="2" charset="2"/>
              <a:buChar char="q"/>
            </a:pPr>
            <a:r>
              <a:rPr lang="en-CA" sz="1050" dirty="0">
                <a:latin typeface="Arial" panose="020B0604020202020204" pitchFamily="34" charset="0"/>
                <a:ea typeface="PMingLiU" panose="02020500000000000000" pitchFamily="18" charset="-120"/>
                <a:cs typeface="Arial" panose="020B0604020202020204" pitchFamily="34" charset="0"/>
              </a:rPr>
              <a:t>For non-relational sources, the data can be moved to Raw layer in either real-time CDC or batch mode depending on the source type in the data lake which is file-based storage in its original format.</a:t>
            </a:r>
          </a:p>
          <a:p>
            <a:pPr marL="285750" indent="-285750">
              <a:buFont typeface="Wingdings" panose="05000000000000000000" pitchFamily="2" charset="2"/>
              <a:buChar char="q"/>
            </a:pPr>
            <a:endParaRPr lang="en-CA" sz="1050" dirty="0">
              <a:latin typeface="Arial" panose="020B0604020202020204" pitchFamily="34" charset="0"/>
              <a:ea typeface="PMingLiU" panose="02020500000000000000" pitchFamily="18" charset="-120"/>
              <a:cs typeface="Arial" panose="020B0604020202020204" pitchFamily="34" charset="0"/>
            </a:endParaRPr>
          </a:p>
          <a:p>
            <a:pPr marL="285750" indent="-285750">
              <a:buFont typeface="Wingdings" panose="05000000000000000000" pitchFamily="2" charset="2"/>
              <a:buChar char="q"/>
            </a:pPr>
            <a:r>
              <a:rPr lang="en-CA" sz="1050" dirty="0"/>
              <a:t>The Raw layer must have a Mirror replica and a change log counterpart of the original source entity.</a:t>
            </a:r>
          </a:p>
          <a:p>
            <a:pPr marL="285750" indent="-285750">
              <a:buFont typeface="Wingdings" panose="05000000000000000000" pitchFamily="2" charset="2"/>
              <a:buChar char="q"/>
            </a:pPr>
            <a:endParaRPr lang="en-CA" sz="1050" dirty="0"/>
          </a:p>
          <a:p>
            <a:pPr marL="285750" indent="-285750">
              <a:buFont typeface="Wingdings" panose="05000000000000000000" pitchFamily="2" charset="2"/>
              <a:buChar char="q"/>
            </a:pPr>
            <a:r>
              <a:rPr lang="en-CA" sz="1050" dirty="0"/>
              <a:t>The mirror replica is the real-time mirror image of the source entity at any given point in time.</a:t>
            </a:r>
            <a:endParaRPr lang="en-CA" sz="1200" dirty="0"/>
          </a:p>
          <a:p>
            <a:pPr marL="285750" indent="-285750">
              <a:buFont typeface="Wingdings" panose="05000000000000000000" pitchFamily="2" charset="2"/>
              <a:buChar char="q"/>
            </a:pPr>
            <a:endParaRPr lang="en-CA" sz="1050" dirty="0">
              <a:latin typeface="Arial" panose="020B0604020202020204" pitchFamily="34" charset="0"/>
              <a:ea typeface="PMingLiU" panose="02020500000000000000" pitchFamily="18" charset="-120"/>
              <a:cs typeface="Arial" panose="020B0604020202020204" pitchFamily="34" charset="0"/>
            </a:endParaRPr>
          </a:p>
          <a:p>
            <a:pPr marL="285750" indent="-285750">
              <a:buFont typeface="Wingdings" panose="05000000000000000000" pitchFamily="2" charset="2"/>
              <a:buChar char="q"/>
            </a:pPr>
            <a:r>
              <a:rPr lang="en-CA" sz="1050" dirty="0">
                <a:latin typeface="Arial" panose="020B0604020202020204" pitchFamily="34" charset="0"/>
                <a:ea typeface="PMingLiU" panose="02020500000000000000" pitchFamily="18" charset="-120"/>
                <a:cs typeface="Arial" panose="020B0604020202020204" pitchFamily="34" charset="0"/>
              </a:rPr>
              <a:t>From the Raw layer, the change log tables must be used to load the C360 standard database through delta load mechanism.</a:t>
            </a:r>
          </a:p>
          <a:p>
            <a:pPr marL="285750" indent="-285750">
              <a:buFont typeface="Wingdings" panose="05000000000000000000" pitchFamily="2" charset="2"/>
              <a:buChar char="q"/>
            </a:pPr>
            <a:endParaRPr lang="en-CA" sz="1050" dirty="0">
              <a:latin typeface="Arial" panose="020B0604020202020204" pitchFamily="34" charset="0"/>
              <a:ea typeface="PMingLiU" panose="02020500000000000000" pitchFamily="18" charset="-120"/>
              <a:cs typeface="Arial" panose="020B0604020202020204" pitchFamily="34" charset="0"/>
            </a:endParaRPr>
          </a:p>
          <a:p>
            <a:pPr marL="285750" indent="-285750">
              <a:buFont typeface="Wingdings" panose="05000000000000000000" pitchFamily="2" charset="2"/>
              <a:buChar char="q"/>
            </a:pPr>
            <a:r>
              <a:rPr lang="en-CA" sz="1050" dirty="0">
                <a:latin typeface="Arial" panose="020B0604020202020204" pitchFamily="34" charset="0"/>
                <a:ea typeface="PMingLiU" panose="02020500000000000000" pitchFamily="18" charset="-120"/>
                <a:cs typeface="Arial" panose="020B0604020202020204" pitchFamily="34" charset="0"/>
              </a:rPr>
              <a:t>For digital front-end applications, to enquire near real-time data, the API layer should orchestrate the outputs of C360 which is the customer centric consolidated view across Sources/LOB’s and for Source/LOB specific enquiry, it should point to Raw layer source mirror objects.</a:t>
            </a:r>
          </a:p>
          <a:p>
            <a:pPr marL="285750" indent="-285750">
              <a:buFont typeface="Wingdings" panose="05000000000000000000" pitchFamily="2" charset="2"/>
              <a:buChar char="q"/>
            </a:pPr>
            <a:endParaRPr lang="en-CA" sz="1050" dirty="0">
              <a:latin typeface="Arial" panose="020B0604020202020204" pitchFamily="34" charset="0"/>
              <a:ea typeface="PMingLiU" panose="02020500000000000000" pitchFamily="18" charset="-120"/>
              <a:cs typeface="Arial" panose="020B0604020202020204" pitchFamily="34" charset="0"/>
            </a:endParaRPr>
          </a:p>
          <a:p>
            <a:pPr marL="285750" indent="-285750">
              <a:buFont typeface="Wingdings" panose="05000000000000000000" pitchFamily="2" charset="2"/>
              <a:buChar char="q"/>
            </a:pPr>
            <a:r>
              <a:rPr lang="en-CA" sz="1050" dirty="0">
                <a:latin typeface="Arial" panose="020B0604020202020204" pitchFamily="34" charset="0"/>
                <a:ea typeface="PMingLiU" panose="02020500000000000000" pitchFamily="18" charset="-120"/>
                <a:cs typeface="Arial" panose="020B0604020202020204" pitchFamily="34" charset="0"/>
              </a:rPr>
              <a:t>The C360 Layer should be built on top of relational.</a:t>
            </a:r>
          </a:p>
          <a:p>
            <a:endParaRPr lang="en-CA" sz="1050" dirty="0">
              <a:latin typeface="Arial" panose="020B0604020202020204" pitchFamily="34" charset="0"/>
              <a:ea typeface="PMingLiU" panose="02020500000000000000" pitchFamily="18" charset="-120"/>
              <a:cs typeface="Arial" panose="020B0604020202020204" pitchFamily="34" charset="0"/>
            </a:endParaRPr>
          </a:p>
          <a:p>
            <a:pPr marL="285750" indent="-285750">
              <a:buFont typeface="Wingdings" panose="05000000000000000000" pitchFamily="2" charset="2"/>
              <a:buChar char="q"/>
            </a:pPr>
            <a:endParaRPr lang="en-US" sz="1050" dirty="0">
              <a:latin typeface="Arial" panose="020B0604020202020204" pitchFamily="34" charset="0"/>
              <a:ea typeface="PMingLiU" panose="02020500000000000000" pitchFamily="18" charset="-120"/>
              <a:cs typeface="Arial" panose="020B0604020202020204" pitchFamily="34" charset="0"/>
            </a:endParaRPr>
          </a:p>
        </p:txBody>
      </p:sp>
      <p:grpSp>
        <p:nvGrpSpPr>
          <p:cNvPr id="7" name="Group 6">
            <a:extLst>
              <a:ext uri="{FF2B5EF4-FFF2-40B4-BE49-F238E27FC236}">
                <a16:creationId xmlns:a16="http://schemas.microsoft.com/office/drawing/2014/main" id="{5A15E702-62A6-404A-9259-E1BB20FC4D87}"/>
              </a:ext>
            </a:extLst>
          </p:cNvPr>
          <p:cNvGrpSpPr/>
          <p:nvPr/>
        </p:nvGrpSpPr>
        <p:grpSpPr>
          <a:xfrm>
            <a:off x="968006" y="2231383"/>
            <a:ext cx="5830925" cy="4112824"/>
            <a:chOff x="1004014" y="2224006"/>
            <a:chExt cx="6063211" cy="4443395"/>
          </a:xfrm>
        </p:grpSpPr>
        <p:grpSp>
          <p:nvGrpSpPr>
            <p:cNvPr id="3" name="Group 2">
              <a:extLst>
                <a:ext uri="{FF2B5EF4-FFF2-40B4-BE49-F238E27FC236}">
                  <a16:creationId xmlns:a16="http://schemas.microsoft.com/office/drawing/2014/main" id="{69B5AB0A-A749-4476-8A9A-85A04C359933}"/>
                </a:ext>
              </a:extLst>
            </p:cNvPr>
            <p:cNvGrpSpPr/>
            <p:nvPr/>
          </p:nvGrpSpPr>
          <p:grpSpPr>
            <a:xfrm>
              <a:off x="1004014" y="2224006"/>
              <a:ext cx="6063211" cy="4443395"/>
              <a:chOff x="624305" y="1843707"/>
              <a:chExt cx="6373210" cy="4746445"/>
            </a:xfrm>
          </p:grpSpPr>
          <p:pic>
            <p:nvPicPr>
              <p:cNvPr id="151" name="Graphic 150" descr="Cloud">
                <a:extLst>
                  <a:ext uri="{FF2B5EF4-FFF2-40B4-BE49-F238E27FC236}">
                    <a16:creationId xmlns:a16="http://schemas.microsoft.com/office/drawing/2014/main" id="{888E32CF-ED4B-4A7E-BF2C-70C9BA2A1F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77902" y="3382572"/>
                <a:ext cx="3207580" cy="3207580"/>
              </a:xfrm>
              <a:prstGeom prst="rect">
                <a:avLst/>
              </a:prstGeom>
            </p:spPr>
          </p:pic>
          <p:grpSp>
            <p:nvGrpSpPr>
              <p:cNvPr id="1064" name="Group 1063">
                <a:extLst>
                  <a:ext uri="{FF2B5EF4-FFF2-40B4-BE49-F238E27FC236}">
                    <a16:creationId xmlns:a16="http://schemas.microsoft.com/office/drawing/2014/main" id="{DDD52B57-6CAF-47E9-AF85-C47F54C85D08}"/>
                  </a:ext>
                </a:extLst>
              </p:cNvPr>
              <p:cNvGrpSpPr/>
              <p:nvPr/>
            </p:nvGrpSpPr>
            <p:grpSpPr>
              <a:xfrm>
                <a:off x="624305" y="1843707"/>
                <a:ext cx="6373210" cy="4411464"/>
                <a:chOff x="624305" y="1843707"/>
                <a:chExt cx="6008967" cy="4411464"/>
              </a:xfrm>
            </p:grpSpPr>
            <p:grpSp>
              <p:nvGrpSpPr>
                <p:cNvPr id="1063" name="Group 1062">
                  <a:extLst>
                    <a:ext uri="{FF2B5EF4-FFF2-40B4-BE49-F238E27FC236}">
                      <a16:creationId xmlns:a16="http://schemas.microsoft.com/office/drawing/2014/main" id="{2ADA2886-8B40-4B37-A2E8-A7E0466A84DC}"/>
                    </a:ext>
                  </a:extLst>
                </p:cNvPr>
                <p:cNvGrpSpPr/>
                <p:nvPr/>
              </p:nvGrpSpPr>
              <p:grpSpPr>
                <a:xfrm>
                  <a:off x="624305" y="1843707"/>
                  <a:ext cx="6008967" cy="4411464"/>
                  <a:chOff x="624306" y="1843707"/>
                  <a:chExt cx="5830737" cy="4411464"/>
                </a:xfrm>
              </p:grpSpPr>
              <p:grpSp>
                <p:nvGrpSpPr>
                  <p:cNvPr id="1061" name="Group 1060">
                    <a:extLst>
                      <a:ext uri="{FF2B5EF4-FFF2-40B4-BE49-F238E27FC236}">
                        <a16:creationId xmlns:a16="http://schemas.microsoft.com/office/drawing/2014/main" id="{A38F9420-AB4E-4129-A31A-17634202DAE2}"/>
                      </a:ext>
                    </a:extLst>
                  </p:cNvPr>
                  <p:cNvGrpSpPr/>
                  <p:nvPr/>
                </p:nvGrpSpPr>
                <p:grpSpPr>
                  <a:xfrm>
                    <a:off x="624306" y="1843707"/>
                    <a:ext cx="5830737" cy="4411464"/>
                    <a:chOff x="624305" y="1843707"/>
                    <a:chExt cx="5613763" cy="4411464"/>
                  </a:xfrm>
                </p:grpSpPr>
                <p:sp>
                  <p:nvSpPr>
                    <p:cNvPr id="123" name="Right Triangle 122">
                      <a:extLst>
                        <a:ext uri="{FF2B5EF4-FFF2-40B4-BE49-F238E27FC236}">
                          <a16:creationId xmlns:a16="http://schemas.microsoft.com/office/drawing/2014/main" id="{9D6157F8-742A-4AE8-8FE4-BAAFBEFE32C4}"/>
                        </a:ext>
                      </a:extLst>
                    </p:cNvPr>
                    <p:cNvSpPr/>
                    <p:nvPr/>
                  </p:nvSpPr>
                  <p:spPr>
                    <a:xfrm rot="5400000">
                      <a:off x="2464527" y="2138230"/>
                      <a:ext cx="3509773" cy="4037308"/>
                    </a:xfrm>
                    <a:prstGeom prst="r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88220A0-4163-49F4-B4DE-7A76C8E35124}"/>
                        </a:ext>
                      </a:extLst>
                    </p:cNvPr>
                    <p:cNvSpPr/>
                    <p:nvPr/>
                  </p:nvSpPr>
                  <p:spPr>
                    <a:xfrm>
                      <a:off x="757366" y="2719951"/>
                      <a:ext cx="605961" cy="3029920"/>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79" name="Graphic 78" descr="Database">
                      <a:extLst>
                        <a:ext uri="{FF2B5EF4-FFF2-40B4-BE49-F238E27FC236}">
                          <a16:creationId xmlns:a16="http://schemas.microsoft.com/office/drawing/2014/main" id="{8A21E38E-3AB0-47C7-B44F-4D94B97AA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138" y="3100108"/>
                      <a:ext cx="460351" cy="460351"/>
                    </a:xfrm>
                    <a:prstGeom prst="rect">
                      <a:avLst/>
                    </a:prstGeom>
                  </p:spPr>
                </p:pic>
                <p:pic>
                  <p:nvPicPr>
                    <p:cNvPr id="67" name="Graphic 66" descr="Database">
                      <a:extLst>
                        <a:ext uri="{FF2B5EF4-FFF2-40B4-BE49-F238E27FC236}">
                          <a16:creationId xmlns:a16="http://schemas.microsoft.com/office/drawing/2014/main" id="{83B311DE-0F8D-4295-A654-EE5DF90141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39602" y="3002579"/>
                      <a:ext cx="460351" cy="460351"/>
                    </a:xfrm>
                    <a:prstGeom prst="rect">
                      <a:avLst/>
                    </a:prstGeom>
                  </p:spPr>
                </p:pic>
                <p:pic>
                  <p:nvPicPr>
                    <p:cNvPr id="68" name="Graphic 67" descr="Database">
                      <a:extLst>
                        <a:ext uri="{FF2B5EF4-FFF2-40B4-BE49-F238E27FC236}">
                          <a16:creationId xmlns:a16="http://schemas.microsoft.com/office/drawing/2014/main" id="{16C10CC2-B4EA-4001-8D89-E81A9F2E14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4641" y="3001785"/>
                      <a:ext cx="460351" cy="460351"/>
                    </a:xfrm>
                    <a:prstGeom prst="rect">
                      <a:avLst/>
                    </a:prstGeom>
                  </p:spPr>
                </p:pic>
                <p:pic>
                  <p:nvPicPr>
                    <p:cNvPr id="74" name="Graphic 73">
                      <a:extLst>
                        <a:ext uri="{FF2B5EF4-FFF2-40B4-BE49-F238E27FC236}">
                          <a16:creationId xmlns:a16="http://schemas.microsoft.com/office/drawing/2014/main" id="{9E1C1E7D-F0CF-4092-8931-8630FD22DED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60722" y="5158567"/>
                      <a:ext cx="359501" cy="359735"/>
                    </a:xfrm>
                    <a:prstGeom prst="rect">
                      <a:avLst/>
                    </a:prstGeom>
                  </p:spPr>
                </p:pic>
                <p:pic>
                  <p:nvPicPr>
                    <p:cNvPr id="8" name="Graphic 7" descr="Database">
                      <a:extLst>
                        <a:ext uri="{FF2B5EF4-FFF2-40B4-BE49-F238E27FC236}">
                          <a16:creationId xmlns:a16="http://schemas.microsoft.com/office/drawing/2014/main" id="{FEF3F585-3DC6-432F-9BD7-5C35F6A128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229" y="2837191"/>
                      <a:ext cx="460351" cy="460351"/>
                    </a:xfrm>
                    <a:prstGeom prst="rect">
                      <a:avLst/>
                    </a:prstGeom>
                  </p:spPr>
                </p:pic>
                <p:cxnSp>
                  <p:nvCxnSpPr>
                    <p:cNvPr id="15" name="Straight Arrow Connector 14">
                      <a:extLst>
                        <a:ext uri="{FF2B5EF4-FFF2-40B4-BE49-F238E27FC236}">
                          <a16:creationId xmlns:a16="http://schemas.microsoft.com/office/drawing/2014/main" id="{4FDA7B5C-D407-4823-9111-E043A6EDD094}"/>
                        </a:ext>
                      </a:extLst>
                    </p:cNvPr>
                    <p:cNvCxnSpPr>
                      <a:cxnSpLocks/>
                    </p:cNvCxnSpPr>
                    <p:nvPr/>
                  </p:nvCxnSpPr>
                  <p:spPr>
                    <a:xfrm>
                      <a:off x="1392587" y="4714194"/>
                      <a:ext cx="1139247" cy="13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009FED0-E1B2-4D3B-84C5-5D6F7112F48E}"/>
                        </a:ext>
                      </a:extLst>
                    </p:cNvPr>
                    <p:cNvCxnSpPr>
                      <a:cxnSpLocks/>
                    </p:cNvCxnSpPr>
                    <p:nvPr/>
                  </p:nvCxnSpPr>
                  <p:spPr>
                    <a:xfrm flipV="1">
                      <a:off x="3083492" y="3246895"/>
                      <a:ext cx="1055123" cy="8593"/>
                    </a:xfrm>
                    <a:prstGeom prst="straightConnector1">
                      <a:avLst/>
                    </a:prstGeom>
                    <a:ln>
                      <a:solidFill>
                        <a:srgbClr val="000000">
                          <a:alpha val="25098"/>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25CA7F9-7618-4CC5-84AD-BF286F57144D}"/>
                        </a:ext>
                      </a:extLst>
                    </p:cNvPr>
                    <p:cNvCxnSpPr>
                      <a:cxnSpLocks/>
                      <a:stCxn id="247" idx="0"/>
                      <a:endCxn id="200" idx="2"/>
                    </p:cNvCxnSpPr>
                    <p:nvPr/>
                  </p:nvCxnSpPr>
                  <p:spPr>
                    <a:xfrm rot="5400000" flipH="1" flipV="1">
                      <a:off x="3366965" y="3367293"/>
                      <a:ext cx="699799" cy="1134393"/>
                    </a:xfrm>
                    <a:prstGeom prst="bentConnector3">
                      <a:avLst>
                        <a:gd name="adj1" fmla="val 50000"/>
                      </a:avLst>
                    </a:prstGeom>
                    <a:ln>
                      <a:solidFill>
                        <a:srgbClr val="000000">
                          <a:alpha val="25098"/>
                        </a:srgbClr>
                      </a:solidFill>
                      <a:tailEnd type="triangle"/>
                    </a:ln>
                  </p:spPr>
                  <p:style>
                    <a:lnRef idx="1">
                      <a:schemeClr val="accent1"/>
                    </a:lnRef>
                    <a:fillRef idx="0">
                      <a:schemeClr val="accent1"/>
                    </a:fillRef>
                    <a:effectRef idx="0">
                      <a:schemeClr val="accent1"/>
                    </a:effectRef>
                    <a:fontRef idx="minor">
                      <a:schemeClr val="tx1"/>
                    </a:fontRef>
                  </p:style>
                </p:cxnSp>
                <p:pic>
                  <p:nvPicPr>
                    <p:cNvPr id="107" name="Graphic 106" descr="Gears">
                      <a:extLst>
                        <a:ext uri="{FF2B5EF4-FFF2-40B4-BE49-F238E27FC236}">
                          <a16:creationId xmlns:a16="http://schemas.microsoft.com/office/drawing/2014/main" id="{2B01B94B-A9B5-48B7-89F2-65173DBA7FE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95980" y="4893285"/>
                      <a:ext cx="369581" cy="369581"/>
                    </a:xfrm>
                    <a:prstGeom prst="rect">
                      <a:avLst/>
                    </a:prstGeom>
                  </p:spPr>
                </p:pic>
                <p:pic>
                  <p:nvPicPr>
                    <p:cNvPr id="53" name="Graphic 52" descr="Document">
                      <a:extLst>
                        <a:ext uri="{FF2B5EF4-FFF2-40B4-BE49-F238E27FC236}">
                          <a16:creationId xmlns:a16="http://schemas.microsoft.com/office/drawing/2014/main" id="{52A77A2C-98E7-4D85-AFB0-217D5912ECB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5109" y="4428186"/>
                      <a:ext cx="460351" cy="460351"/>
                    </a:xfrm>
                    <a:prstGeom prst="rect">
                      <a:avLst/>
                    </a:prstGeom>
                  </p:spPr>
                </p:pic>
                <p:pic>
                  <p:nvPicPr>
                    <p:cNvPr id="122" name="Graphic 121" descr="Document">
                      <a:extLst>
                        <a:ext uri="{FF2B5EF4-FFF2-40B4-BE49-F238E27FC236}">
                          <a16:creationId xmlns:a16="http://schemas.microsoft.com/office/drawing/2014/main" id="{00711912-D2C7-4DC8-92D8-8FD7EC1B44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589783" y="4428186"/>
                      <a:ext cx="460351" cy="460351"/>
                    </a:xfrm>
                    <a:prstGeom prst="rect">
                      <a:avLst/>
                    </a:prstGeom>
                  </p:spPr>
                </p:pic>
                <p:cxnSp>
                  <p:nvCxnSpPr>
                    <p:cNvPr id="130" name="Connector: Elbow 129">
                      <a:extLst>
                        <a:ext uri="{FF2B5EF4-FFF2-40B4-BE49-F238E27FC236}">
                          <a16:creationId xmlns:a16="http://schemas.microsoft.com/office/drawing/2014/main" id="{F75D1E85-7FD0-4781-BA4A-22EC55CD442C}"/>
                        </a:ext>
                      </a:extLst>
                    </p:cNvPr>
                    <p:cNvCxnSpPr>
                      <a:cxnSpLocks/>
                      <a:stCxn id="202" idx="2"/>
                      <a:endCxn id="74" idx="1"/>
                    </p:cNvCxnSpPr>
                    <p:nvPr/>
                  </p:nvCxnSpPr>
                  <p:spPr>
                    <a:xfrm rot="16200000" flipH="1">
                      <a:off x="3332409" y="4610121"/>
                      <a:ext cx="225741" cy="123088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56" name="Rectangle: Rounded Corners 155">
                      <a:extLst>
                        <a:ext uri="{FF2B5EF4-FFF2-40B4-BE49-F238E27FC236}">
                          <a16:creationId xmlns:a16="http://schemas.microsoft.com/office/drawing/2014/main" id="{9E44941B-D770-4D50-B9D7-492DDE5A3D76}"/>
                        </a:ext>
                      </a:extLst>
                    </p:cNvPr>
                    <p:cNvSpPr/>
                    <p:nvPr/>
                  </p:nvSpPr>
                  <p:spPr>
                    <a:xfrm>
                      <a:off x="2423704" y="2719951"/>
                      <a:ext cx="865311" cy="3509773"/>
                    </a:xfrm>
                    <a:prstGeom prst="roundRect">
                      <a:avLst/>
                    </a:prstGeom>
                    <a:noFill/>
                    <a:ln>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Rounded Corners 176">
                      <a:extLst>
                        <a:ext uri="{FF2B5EF4-FFF2-40B4-BE49-F238E27FC236}">
                          <a16:creationId xmlns:a16="http://schemas.microsoft.com/office/drawing/2014/main" id="{A266A154-D676-44E9-9804-1A6A8CC10789}"/>
                        </a:ext>
                      </a:extLst>
                    </p:cNvPr>
                    <p:cNvSpPr/>
                    <p:nvPr/>
                  </p:nvSpPr>
                  <p:spPr>
                    <a:xfrm>
                      <a:off x="3821464" y="2719951"/>
                      <a:ext cx="867385" cy="3535220"/>
                    </a:xfrm>
                    <a:prstGeom prst="roundRect">
                      <a:avLst/>
                    </a:prstGeom>
                    <a:noFill/>
                    <a:ln>
                      <a:solidFill>
                        <a:srgbClr val="000000">
                          <a:alpha val="36863"/>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Arrow Connector 182">
                      <a:extLst>
                        <a:ext uri="{FF2B5EF4-FFF2-40B4-BE49-F238E27FC236}">
                          <a16:creationId xmlns:a16="http://schemas.microsoft.com/office/drawing/2014/main" id="{2846F81E-D57E-4E9D-854B-F98E3314C25D}"/>
                        </a:ext>
                      </a:extLst>
                    </p:cNvPr>
                    <p:cNvCxnSpPr>
                      <a:cxnSpLocks/>
                    </p:cNvCxnSpPr>
                    <p:nvPr/>
                  </p:nvCxnSpPr>
                  <p:spPr>
                    <a:xfrm>
                      <a:off x="1381174" y="3270668"/>
                      <a:ext cx="1244351" cy="315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71" name="Right Triangle 170">
                      <a:extLst>
                        <a:ext uri="{FF2B5EF4-FFF2-40B4-BE49-F238E27FC236}">
                          <a16:creationId xmlns:a16="http://schemas.microsoft.com/office/drawing/2014/main" id="{5D3A26B3-62E5-433A-A6ED-93FE8FE0A8CD}"/>
                        </a:ext>
                      </a:extLst>
                    </p:cNvPr>
                    <p:cNvSpPr/>
                    <p:nvPr/>
                  </p:nvSpPr>
                  <p:spPr>
                    <a:xfrm rot="16200000">
                      <a:off x="2424849" y="2229419"/>
                      <a:ext cx="3421231" cy="3923511"/>
                    </a:xfrm>
                    <a:prstGeom prst="rtTriangle">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TextBox 171">
                      <a:extLst>
                        <a:ext uri="{FF2B5EF4-FFF2-40B4-BE49-F238E27FC236}">
                          <a16:creationId xmlns:a16="http://schemas.microsoft.com/office/drawing/2014/main" id="{6687A1B8-F466-4AF0-B084-40D0033D8E95}"/>
                        </a:ext>
                      </a:extLst>
                    </p:cNvPr>
                    <p:cNvSpPr txBox="1"/>
                    <p:nvPr/>
                  </p:nvSpPr>
                  <p:spPr>
                    <a:xfrm>
                      <a:off x="2551293" y="5913395"/>
                      <a:ext cx="584049" cy="261610"/>
                    </a:xfrm>
                    <a:prstGeom prst="rect">
                      <a:avLst/>
                    </a:prstGeom>
                    <a:noFill/>
                  </p:spPr>
                  <p:txBody>
                    <a:bodyPr wrap="square" rtlCol="0">
                      <a:spAutoFit/>
                    </a:bodyPr>
                    <a:lstStyle/>
                    <a:p>
                      <a:pPr algn="ctr"/>
                      <a:r>
                        <a:rPr lang="en-US" sz="1050" b="1">
                          <a:latin typeface="Arial" panose="020B0604020202020204" pitchFamily="34" charset="0"/>
                          <a:cs typeface="Arial" panose="020B0604020202020204" pitchFamily="34" charset="0"/>
                        </a:rPr>
                        <a:t>Raw</a:t>
                      </a:r>
                    </a:p>
                  </p:txBody>
                </p:sp>
                <p:sp>
                  <p:nvSpPr>
                    <p:cNvPr id="192" name="TextBox 191">
                      <a:extLst>
                        <a:ext uri="{FF2B5EF4-FFF2-40B4-BE49-F238E27FC236}">
                          <a16:creationId xmlns:a16="http://schemas.microsoft.com/office/drawing/2014/main" id="{8D47D881-0D6B-458C-972A-5B1B460CC9E5}"/>
                        </a:ext>
                      </a:extLst>
                    </p:cNvPr>
                    <p:cNvSpPr txBox="1"/>
                    <p:nvPr/>
                  </p:nvSpPr>
                  <p:spPr>
                    <a:xfrm>
                      <a:off x="3871113" y="5902582"/>
                      <a:ext cx="738717" cy="253916"/>
                    </a:xfrm>
                    <a:prstGeom prst="rect">
                      <a:avLst/>
                    </a:prstGeom>
                    <a:noFill/>
                  </p:spPr>
                  <p:txBody>
                    <a:bodyPr wrap="square" rtlCol="0">
                      <a:spAutoFit/>
                    </a:bodyPr>
                    <a:lstStyle/>
                    <a:p>
                      <a:pPr algn="ctr"/>
                      <a:r>
                        <a:rPr lang="en-US" sz="1050" b="1">
                          <a:latin typeface="Arial" panose="020B0604020202020204" pitchFamily="34" charset="0"/>
                          <a:cs typeface="Arial" panose="020B0604020202020204" pitchFamily="34" charset="0"/>
                        </a:rPr>
                        <a:t>Curated</a:t>
                      </a:r>
                    </a:p>
                  </p:txBody>
                </p:sp>
                <p:sp>
                  <p:nvSpPr>
                    <p:cNvPr id="193" name="TextBox 192">
                      <a:extLst>
                        <a:ext uri="{FF2B5EF4-FFF2-40B4-BE49-F238E27FC236}">
                          <a16:creationId xmlns:a16="http://schemas.microsoft.com/office/drawing/2014/main" id="{BAF369AD-A501-4639-A20C-A3CA15D3BFFC}"/>
                        </a:ext>
                      </a:extLst>
                    </p:cNvPr>
                    <p:cNvSpPr txBox="1"/>
                    <p:nvPr/>
                  </p:nvSpPr>
                  <p:spPr>
                    <a:xfrm>
                      <a:off x="2483804" y="3384536"/>
                      <a:ext cx="867385" cy="307777"/>
                    </a:xfrm>
                    <a:prstGeom prst="rect">
                      <a:avLst/>
                    </a:prstGeom>
                    <a:noFill/>
                  </p:spPr>
                  <p:txBody>
                    <a:bodyPr wrap="square" rtlCol="0">
                      <a:spAutoFit/>
                    </a:bodyPr>
                    <a:lstStyle/>
                    <a:p>
                      <a:pPr algn="ctr"/>
                      <a:r>
                        <a:rPr lang="en-US" sz="700" dirty="0">
                          <a:latin typeface="Arial" panose="020B0604020202020204" pitchFamily="34" charset="0"/>
                          <a:cs typeface="Arial" panose="020B0604020202020204" pitchFamily="34" charset="0"/>
                        </a:rPr>
                        <a:t>Relational Source Replica</a:t>
                      </a:r>
                    </a:p>
                  </p:txBody>
                </p:sp>
                <p:sp>
                  <p:nvSpPr>
                    <p:cNvPr id="197" name="TextBox 196">
                      <a:extLst>
                        <a:ext uri="{FF2B5EF4-FFF2-40B4-BE49-F238E27FC236}">
                          <a16:creationId xmlns:a16="http://schemas.microsoft.com/office/drawing/2014/main" id="{FCA04F3F-D203-4F5D-9C9B-6C73AD610EE5}"/>
                        </a:ext>
                      </a:extLst>
                    </p:cNvPr>
                    <p:cNvSpPr txBox="1"/>
                    <p:nvPr/>
                  </p:nvSpPr>
                  <p:spPr>
                    <a:xfrm>
                      <a:off x="624305" y="3528782"/>
                      <a:ext cx="867385" cy="307777"/>
                    </a:xfrm>
                    <a:prstGeom prst="rect">
                      <a:avLst/>
                    </a:prstGeom>
                    <a:noFill/>
                  </p:spPr>
                  <p:txBody>
                    <a:bodyPr wrap="square" rtlCol="0">
                      <a:spAutoFit/>
                    </a:bodyPr>
                    <a:lstStyle/>
                    <a:p>
                      <a:pPr algn="ctr"/>
                      <a:r>
                        <a:rPr lang="en-US" sz="700">
                          <a:solidFill>
                            <a:schemeClr val="bg1"/>
                          </a:solidFill>
                          <a:latin typeface="Arial" panose="020B0604020202020204" pitchFamily="34" charset="0"/>
                          <a:cs typeface="Arial" panose="020B0604020202020204" pitchFamily="34" charset="0"/>
                        </a:rPr>
                        <a:t>Relational </a:t>
                      </a:r>
                    </a:p>
                    <a:p>
                      <a:pPr algn="ctr"/>
                      <a:r>
                        <a:rPr lang="en-US" sz="700">
                          <a:solidFill>
                            <a:schemeClr val="bg1"/>
                          </a:solidFill>
                          <a:latin typeface="Arial" panose="020B0604020202020204" pitchFamily="34" charset="0"/>
                          <a:cs typeface="Arial" panose="020B0604020202020204" pitchFamily="34" charset="0"/>
                        </a:rPr>
                        <a:t>Sources</a:t>
                      </a:r>
                    </a:p>
                  </p:txBody>
                </p:sp>
                <p:sp>
                  <p:nvSpPr>
                    <p:cNvPr id="198" name="TextBox 197">
                      <a:extLst>
                        <a:ext uri="{FF2B5EF4-FFF2-40B4-BE49-F238E27FC236}">
                          <a16:creationId xmlns:a16="http://schemas.microsoft.com/office/drawing/2014/main" id="{C79A091F-52FA-43FD-8F20-3859230C0801}"/>
                        </a:ext>
                      </a:extLst>
                    </p:cNvPr>
                    <p:cNvSpPr txBox="1"/>
                    <p:nvPr/>
                  </p:nvSpPr>
                  <p:spPr>
                    <a:xfrm>
                      <a:off x="624305" y="4896827"/>
                      <a:ext cx="867385" cy="307777"/>
                    </a:xfrm>
                    <a:prstGeom prst="rect">
                      <a:avLst/>
                    </a:prstGeom>
                    <a:noFill/>
                  </p:spPr>
                  <p:txBody>
                    <a:bodyPr wrap="square" rtlCol="0">
                      <a:spAutoFit/>
                    </a:bodyPr>
                    <a:lstStyle/>
                    <a:p>
                      <a:pPr algn="ctr"/>
                      <a:r>
                        <a:rPr lang="en-US" sz="700">
                          <a:solidFill>
                            <a:schemeClr val="bg1"/>
                          </a:solidFill>
                          <a:latin typeface="Arial" panose="020B0604020202020204" pitchFamily="34" charset="0"/>
                          <a:cs typeface="Arial" panose="020B0604020202020204" pitchFamily="34" charset="0"/>
                        </a:rPr>
                        <a:t>Non-Relational Sources</a:t>
                      </a:r>
                    </a:p>
                  </p:txBody>
                </p:sp>
                <p:sp>
                  <p:nvSpPr>
                    <p:cNvPr id="199" name="TextBox 198">
                      <a:extLst>
                        <a:ext uri="{FF2B5EF4-FFF2-40B4-BE49-F238E27FC236}">
                          <a16:creationId xmlns:a16="http://schemas.microsoft.com/office/drawing/2014/main" id="{B5CA7DA1-14EB-4863-AB09-36A03F65E65E}"/>
                        </a:ext>
                      </a:extLst>
                    </p:cNvPr>
                    <p:cNvSpPr txBox="1"/>
                    <p:nvPr/>
                  </p:nvSpPr>
                  <p:spPr>
                    <a:xfrm>
                      <a:off x="2982404" y="5583382"/>
                      <a:ext cx="867385" cy="215444"/>
                    </a:xfrm>
                    <a:prstGeom prst="rect">
                      <a:avLst/>
                    </a:prstGeom>
                    <a:noFill/>
                  </p:spPr>
                  <p:txBody>
                    <a:bodyPr wrap="square" rtlCol="0">
                      <a:spAutoFit/>
                    </a:bodyPr>
                    <a:lstStyle/>
                    <a:p>
                      <a:pPr algn="ctr"/>
                      <a:r>
                        <a:rPr lang="en-US" sz="800">
                          <a:latin typeface="Arial" panose="020B0604020202020204" pitchFamily="34" charset="0"/>
                          <a:cs typeface="Arial" panose="020B0604020202020204" pitchFamily="34" charset="0"/>
                        </a:rPr>
                        <a:t>Data Lake</a:t>
                      </a:r>
                    </a:p>
                  </p:txBody>
                </p:sp>
                <p:sp>
                  <p:nvSpPr>
                    <p:cNvPr id="200" name="TextBox 199">
                      <a:extLst>
                        <a:ext uri="{FF2B5EF4-FFF2-40B4-BE49-F238E27FC236}">
                          <a16:creationId xmlns:a16="http://schemas.microsoft.com/office/drawing/2014/main" id="{B00D7634-E6C1-4F76-8877-F38C6A69E94F}"/>
                        </a:ext>
                      </a:extLst>
                    </p:cNvPr>
                    <p:cNvSpPr txBox="1"/>
                    <p:nvPr/>
                  </p:nvSpPr>
                  <p:spPr>
                    <a:xfrm>
                      <a:off x="3850368" y="3384535"/>
                      <a:ext cx="867385"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C360</a:t>
                      </a:r>
                    </a:p>
                  </p:txBody>
                </p:sp>
                <p:sp>
                  <p:nvSpPr>
                    <p:cNvPr id="202" name="TextBox 201">
                      <a:extLst>
                        <a:ext uri="{FF2B5EF4-FFF2-40B4-BE49-F238E27FC236}">
                          <a16:creationId xmlns:a16="http://schemas.microsoft.com/office/drawing/2014/main" id="{442EBA52-EA68-4608-B07D-72F0BC81C07B}"/>
                        </a:ext>
                      </a:extLst>
                    </p:cNvPr>
                    <p:cNvSpPr txBox="1"/>
                    <p:nvPr/>
                  </p:nvSpPr>
                  <p:spPr>
                    <a:xfrm>
                      <a:off x="2333038" y="4804917"/>
                      <a:ext cx="993598" cy="307777"/>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Non-Relational Source Replica</a:t>
                      </a:r>
                    </a:p>
                  </p:txBody>
                </p:sp>
                <p:sp>
                  <p:nvSpPr>
                    <p:cNvPr id="184" name="Rectangle 183">
                      <a:extLst>
                        <a:ext uri="{FF2B5EF4-FFF2-40B4-BE49-F238E27FC236}">
                          <a16:creationId xmlns:a16="http://schemas.microsoft.com/office/drawing/2014/main" id="{F5863F72-5719-4FC2-9C35-1D5FFC48A3E2}"/>
                        </a:ext>
                      </a:extLst>
                    </p:cNvPr>
                    <p:cNvSpPr/>
                    <p:nvPr/>
                  </p:nvSpPr>
                  <p:spPr>
                    <a:xfrm>
                      <a:off x="4870087" y="2314537"/>
                      <a:ext cx="1359833" cy="186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4" name="Straight Connector 1023">
                      <a:extLst>
                        <a:ext uri="{FF2B5EF4-FFF2-40B4-BE49-F238E27FC236}">
                          <a16:creationId xmlns:a16="http://schemas.microsoft.com/office/drawing/2014/main" id="{6CA17387-4053-4F2E-BF63-792E2F0598F0}"/>
                        </a:ext>
                      </a:extLst>
                    </p:cNvPr>
                    <p:cNvCxnSpPr>
                      <a:cxnSpLocks/>
                      <a:endCxn id="123" idx="4"/>
                    </p:cNvCxnSpPr>
                    <p:nvPr/>
                  </p:nvCxnSpPr>
                  <p:spPr>
                    <a:xfrm flipH="1">
                      <a:off x="2200760" y="3584590"/>
                      <a:ext cx="2669328" cy="2327181"/>
                    </a:xfrm>
                    <a:prstGeom prst="line">
                      <a:avLst/>
                    </a:prstGeom>
                    <a:ln w="19050"/>
                  </p:spPr>
                  <p:style>
                    <a:lnRef idx="1">
                      <a:schemeClr val="dk1"/>
                    </a:lnRef>
                    <a:fillRef idx="0">
                      <a:schemeClr val="dk1"/>
                    </a:fillRef>
                    <a:effectRef idx="0">
                      <a:schemeClr val="dk1"/>
                    </a:effectRef>
                    <a:fontRef idx="minor">
                      <a:schemeClr val="tx1"/>
                    </a:fontRef>
                  </p:style>
                </p:cxnSp>
                <p:cxnSp>
                  <p:nvCxnSpPr>
                    <p:cNvPr id="1032" name="Straight Connector 1031">
                      <a:extLst>
                        <a:ext uri="{FF2B5EF4-FFF2-40B4-BE49-F238E27FC236}">
                          <a16:creationId xmlns:a16="http://schemas.microsoft.com/office/drawing/2014/main" id="{CBAA0736-3D76-451E-8B13-4EA447B58283}"/>
                        </a:ext>
                      </a:extLst>
                    </p:cNvPr>
                    <p:cNvCxnSpPr>
                      <a:cxnSpLocks/>
                      <a:stCxn id="123" idx="2"/>
                    </p:cNvCxnSpPr>
                    <p:nvPr/>
                  </p:nvCxnSpPr>
                  <p:spPr>
                    <a:xfrm>
                      <a:off x="2200760" y="2401998"/>
                      <a:ext cx="266932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39" name="Straight Connector 1038">
                      <a:extLst>
                        <a:ext uri="{FF2B5EF4-FFF2-40B4-BE49-F238E27FC236}">
                          <a16:creationId xmlns:a16="http://schemas.microsoft.com/office/drawing/2014/main" id="{52CF54A2-2C59-4C09-BC61-02F4D23601C7}"/>
                        </a:ext>
                      </a:extLst>
                    </p:cNvPr>
                    <p:cNvCxnSpPr/>
                    <p:nvPr/>
                  </p:nvCxnSpPr>
                  <p:spPr>
                    <a:xfrm>
                      <a:off x="4870088" y="2401997"/>
                      <a:ext cx="0" cy="1182593"/>
                    </a:xfrm>
                    <a:prstGeom prst="line">
                      <a:avLst/>
                    </a:prstGeom>
                    <a:ln w="19050"/>
                  </p:spPr>
                  <p:style>
                    <a:lnRef idx="1">
                      <a:schemeClr val="dk1"/>
                    </a:lnRef>
                    <a:fillRef idx="0">
                      <a:schemeClr val="dk1"/>
                    </a:fillRef>
                    <a:effectRef idx="0">
                      <a:schemeClr val="dk1"/>
                    </a:effectRef>
                    <a:fontRef idx="minor">
                      <a:schemeClr val="tx1"/>
                    </a:fontRef>
                  </p:style>
                </p:cxnSp>
                <p:cxnSp>
                  <p:nvCxnSpPr>
                    <p:cNvPr id="1041" name="Straight Connector 1040">
                      <a:extLst>
                        <a:ext uri="{FF2B5EF4-FFF2-40B4-BE49-F238E27FC236}">
                          <a16:creationId xmlns:a16="http://schemas.microsoft.com/office/drawing/2014/main" id="{4D99EDF7-6EC5-49B3-88A4-2B18DEBE7DDB}"/>
                        </a:ext>
                      </a:extLst>
                    </p:cNvPr>
                    <p:cNvCxnSpPr>
                      <a:stCxn id="123" idx="2"/>
                    </p:cNvCxnSpPr>
                    <p:nvPr/>
                  </p:nvCxnSpPr>
                  <p:spPr>
                    <a:xfrm flipH="1">
                      <a:off x="2200759" y="2401998"/>
                      <a:ext cx="1" cy="3536060"/>
                    </a:xfrm>
                    <a:prstGeom prst="line">
                      <a:avLst/>
                    </a:prstGeom>
                    <a:ln w="19050"/>
                  </p:spPr>
                  <p:style>
                    <a:lnRef idx="1">
                      <a:schemeClr val="dk1"/>
                    </a:lnRef>
                    <a:fillRef idx="0">
                      <a:schemeClr val="dk1"/>
                    </a:fillRef>
                    <a:effectRef idx="0">
                      <a:schemeClr val="dk1"/>
                    </a:effectRef>
                    <a:fontRef idx="minor">
                      <a:schemeClr val="tx1"/>
                    </a:fontRef>
                  </p:style>
                </p:cxnSp>
                <p:sp>
                  <p:nvSpPr>
                    <p:cNvPr id="226" name="TextBox 225">
                      <a:extLst>
                        <a:ext uri="{FF2B5EF4-FFF2-40B4-BE49-F238E27FC236}">
                          <a16:creationId xmlns:a16="http://schemas.microsoft.com/office/drawing/2014/main" id="{25BF877B-F113-426F-8F52-C808716191C3}"/>
                        </a:ext>
                      </a:extLst>
                    </p:cNvPr>
                    <p:cNvSpPr txBox="1"/>
                    <p:nvPr/>
                  </p:nvSpPr>
                  <p:spPr>
                    <a:xfrm>
                      <a:off x="3125315" y="2405183"/>
                      <a:ext cx="867385" cy="307777"/>
                    </a:xfrm>
                    <a:prstGeom prst="rect">
                      <a:avLst/>
                    </a:prstGeom>
                    <a:noFill/>
                  </p:spPr>
                  <p:txBody>
                    <a:bodyPr wrap="square" rtlCol="0">
                      <a:spAutoFit/>
                    </a:bodyPr>
                    <a:lstStyle/>
                    <a:p>
                      <a:pPr algn="ctr"/>
                      <a:r>
                        <a:rPr lang="en-US" sz="1400" b="1">
                          <a:latin typeface="Arial" panose="020B0604020202020204" pitchFamily="34" charset="0"/>
                          <a:cs typeface="Arial" panose="020B0604020202020204" pitchFamily="34" charset="0"/>
                        </a:rPr>
                        <a:t>ODS</a:t>
                      </a:r>
                      <a:endParaRPr lang="en-US" sz="700" b="1">
                        <a:latin typeface="Arial" panose="020B0604020202020204" pitchFamily="34" charset="0"/>
                        <a:cs typeface="Arial" panose="020B0604020202020204" pitchFamily="34" charset="0"/>
                      </a:endParaRPr>
                    </a:p>
                  </p:txBody>
                </p:sp>
                <p:cxnSp>
                  <p:nvCxnSpPr>
                    <p:cNvPr id="1048" name="Straight Arrow Connector 1047">
                      <a:extLst>
                        <a:ext uri="{FF2B5EF4-FFF2-40B4-BE49-F238E27FC236}">
                          <a16:creationId xmlns:a16="http://schemas.microsoft.com/office/drawing/2014/main" id="{6B47C986-964F-49A0-9BAE-4FBA775B5E23}"/>
                        </a:ext>
                      </a:extLst>
                    </p:cNvPr>
                    <p:cNvCxnSpPr>
                      <a:cxnSpLocks/>
                      <a:stCxn id="156" idx="0"/>
                    </p:cNvCxnSpPr>
                    <p:nvPr/>
                  </p:nvCxnSpPr>
                  <p:spPr>
                    <a:xfrm flipV="1">
                      <a:off x="2856360" y="2065099"/>
                      <a:ext cx="0" cy="654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Straight Arrow Connector 228">
                      <a:extLst>
                        <a:ext uri="{FF2B5EF4-FFF2-40B4-BE49-F238E27FC236}">
                          <a16:creationId xmlns:a16="http://schemas.microsoft.com/office/drawing/2014/main" id="{8A3F1ED9-2194-4400-862D-5A4E71065D91}"/>
                        </a:ext>
                      </a:extLst>
                    </p:cNvPr>
                    <p:cNvCxnSpPr>
                      <a:cxnSpLocks/>
                    </p:cNvCxnSpPr>
                    <p:nvPr/>
                  </p:nvCxnSpPr>
                  <p:spPr>
                    <a:xfrm flipH="1" flipV="1">
                      <a:off x="4299755" y="2091959"/>
                      <a:ext cx="1" cy="6548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3" name="TextBox 232">
                      <a:extLst>
                        <a:ext uri="{FF2B5EF4-FFF2-40B4-BE49-F238E27FC236}">
                          <a16:creationId xmlns:a16="http://schemas.microsoft.com/office/drawing/2014/main" id="{A44CB615-BE07-4E0F-9FA2-44A9F2AEF1F4}"/>
                        </a:ext>
                      </a:extLst>
                    </p:cNvPr>
                    <p:cNvSpPr txBox="1"/>
                    <p:nvPr/>
                  </p:nvSpPr>
                  <p:spPr>
                    <a:xfrm>
                      <a:off x="1378674" y="3096046"/>
                      <a:ext cx="867385"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Real-Time CDC</a:t>
                      </a:r>
                    </a:p>
                  </p:txBody>
                </p:sp>
                <p:sp>
                  <p:nvSpPr>
                    <p:cNvPr id="235" name="TextBox 234">
                      <a:extLst>
                        <a:ext uri="{FF2B5EF4-FFF2-40B4-BE49-F238E27FC236}">
                          <a16:creationId xmlns:a16="http://schemas.microsoft.com/office/drawing/2014/main" id="{EFE10BA5-0144-4876-867F-85BD95589AE6}"/>
                        </a:ext>
                      </a:extLst>
                    </p:cNvPr>
                    <p:cNvSpPr txBox="1"/>
                    <p:nvPr/>
                  </p:nvSpPr>
                  <p:spPr>
                    <a:xfrm>
                      <a:off x="1382613" y="4728873"/>
                      <a:ext cx="867385"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Batch</a:t>
                      </a:r>
                    </a:p>
                  </p:txBody>
                </p:sp>
                <p:sp>
                  <p:nvSpPr>
                    <p:cNvPr id="236" name="Rectangle 235">
                      <a:extLst>
                        <a:ext uri="{FF2B5EF4-FFF2-40B4-BE49-F238E27FC236}">
                          <a16:creationId xmlns:a16="http://schemas.microsoft.com/office/drawing/2014/main" id="{90489824-3809-407C-B797-9895F1DAA262}"/>
                        </a:ext>
                      </a:extLst>
                    </p:cNvPr>
                    <p:cNvSpPr/>
                    <p:nvPr/>
                  </p:nvSpPr>
                  <p:spPr>
                    <a:xfrm>
                      <a:off x="2200752" y="1843707"/>
                      <a:ext cx="2669329" cy="248252"/>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API Orchestration </a:t>
                      </a:r>
                    </a:p>
                  </p:txBody>
                </p:sp>
                <p:sp>
                  <p:nvSpPr>
                    <p:cNvPr id="239" name="TextBox 238">
                      <a:extLst>
                        <a:ext uri="{FF2B5EF4-FFF2-40B4-BE49-F238E27FC236}">
                          <a16:creationId xmlns:a16="http://schemas.microsoft.com/office/drawing/2014/main" id="{0FA3F9E5-61C0-4CF6-8E8B-1C7A666CCC4B}"/>
                        </a:ext>
                      </a:extLst>
                    </p:cNvPr>
                    <p:cNvSpPr txBox="1"/>
                    <p:nvPr/>
                  </p:nvSpPr>
                  <p:spPr>
                    <a:xfrm>
                      <a:off x="3228650" y="3720082"/>
                      <a:ext cx="633284" cy="213699"/>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Micro-Batch</a:t>
                      </a:r>
                    </a:p>
                  </p:txBody>
                </p:sp>
                <p:sp>
                  <p:nvSpPr>
                    <p:cNvPr id="243" name="TextBox 242">
                      <a:extLst>
                        <a:ext uri="{FF2B5EF4-FFF2-40B4-BE49-F238E27FC236}">
                          <a16:creationId xmlns:a16="http://schemas.microsoft.com/office/drawing/2014/main" id="{B5B9C316-1CCB-498A-A587-E6463B3FDEB3}"/>
                        </a:ext>
                      </a:extLst>
                    </p:cNvPr>
                    <p:cNvSpPr txBox="1"/>
                    <p:nvPr/>
                  </p:nvSpPr>
                  <p:spPr>
                    <a:xfrm>
                      <a:off x="3818511" y="5517816"/>
                      <a:ext cx="867385" cy="200055"/>
                    </a:xfrm>
                    <a:prstGeom prst="rect">
                      <a:avLst/>
                    </a:prstGeom>
                    <a:noFill/>
                  </p:spPr>
                  <p:txBody>
                    <a:bodyPr wrap="square" rtlCol="0">
                      <a:spAutoFit/>
                    </a:bodyPr>
                    <a:lstStyle/>
                    <a:p>
                      <a:pPr algn="ctr"/>
                      <a:endParaRPr lang="en-US" sz="700">
                        <a:latin typeface="Arial" panose="020B0604020202020204" pitchFamily="34" charset="0"/>
                        <a:cs typeface="Arial" panose="020B0604020202020204" pitchFamily="34" charset="0"/>
                      </a:endParaRPr>
                    </a:p>
                  </p:txBody>
                </p:sp>
                <p:sp>
                  <p:nvSpPr>
                    <p:cNvPr id="1057" name="Rectangle 1056">
                      <a:extLst>
                        <a:ext uri="{FF2B5EF4-FFF2-40B4-BE49-F238E27FC236}">
                          <a16:creationId xmlns:a16="http://schemas.microsoft.com/office/drawing/2014/main" id="{6E6AE897-C345-4FC9-9CCC-39F39271D21A}"/>
                        </a:ext>
                      </a:extLst>
                    </p:cNvPr>
                    <p:cNvSpPr/>
                    <p:nvPr/>
                  </p:nvSpPr>
                  <p:spPr>
                    <a:xfrm>
                      <a:off x="2344684" y="2875397"/>
                      <a:ext cx="487778" cy="11201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a:p>
                      <a:pPr algn="ctr"/>
                      <a:r>
                        <a:rPr lang="en-US" sz="600"/>
                        <a:t>Mirror</a:t>
                      </a:r>
                    </a:p>
                    <a:p>
                      <a:pPr algn="ctr"/>
                      <a:endParaRPr lang="en-US" sz="600"/>
                    </a:p>
                  </p:txBody>
                </p:sp>
                <p:sp>
                  <p:nvSpPr>
                    <p:cNvPr id="246" name="Rectangle 245">
                      <a:extLst>
                        <a:ext uri="{FF2B5EF4-FFF2-40B4-BE49-F238E27FC236}">
                          <a16:creationId xmlns:a16="http://schemas.microsoft.com/office/drawing/2014/main" id="{BC71D315-BD70-49E5-B7F8-16ACECC78937}"/>
                        </a:ext>
                      </a:extLst>
                    </p:cNvPr>
                    <p:cNvSpPr/>
                    <p:nvPr/>
                  </p:nvSpPr>
                  <p:spPr>
                    <a:xfrm>
                      <a:off x="2889409" y="2875125"/>
                      <a:ext cx="612700" cy="11101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a:p>
                      <a:pPr algn="ctr"/>
                      <a:r>
                        <a:rPr lang="en-US" sz="600"/>
                        <a:t>Change Log</a:t>
                      </a:r>
                    </a:p>
                    <a:p>
                      <a:pPr algn="ctr"/>
                      <a:endParaRPr lang="en-US" sz="600"/>
                    </a:p>
                  </p:txBody>
                </p:sp>
                <p:sp>
                  <p:nvSpPr>
                    <p:cNvPr id="247" name="Rectangle 246">
                      <a:extLst>
                        <a:ext uri="{FF2B5EF4-FFF2-40B4-BE49-F238E27FC236}">
                          <a16:creationId xmlns:a16="http://schemas.microsoft.com/office/drawing/2014/main" id="{E53665A1-F94F-4B1F-8F9D-C5CD2638DB9D}"/>
                        </a:ext>
                      </a:extLst>
                    </p:cNvPr>
                    <p:cNvSpPr/>
                    <p:nvPr/>
                  </p:nvSpPr>
                  <p:spPr>
                    <a:xfrm>
                      <a:off x="2843317" y="4284389"/>
                      <a:ext cx="612700" cy="11101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a:p>
                      <a:pPr algn="ctr"/>
                      <a:r>
                        <a:rPr lang="en-US" sz="600"/>
                        <a:t>Change Log</a:t>
                      </a:r>
                    </a:p>
                    <a:p>
                      <a:pPr algn="ctr"/>
                      <a:endParaRPr lang="en-US" sz="600"/>
                    </a:p>
                  </p:txBody>
                </p:sp>
                <p:sp>
                  <p:nvSpPr>
                    <p:cNvPr id="251" name="TextBox 250">
                      <a:extLst>
                        <a:ext uri="{FF2B5EF4-FFF2-40B4-BE49-F238E27FC236}">
                          <a16:creationId xmlns:a16="http://schemas.microsoft.com/office/drawing/2014/main" id="{FF1FB235-124A-4B4E-8D95-0292B1734C5D}"/>
                        </a:ext>
                      </a:extLst>
                    </p:cNvPr>
                    <p:cNvSpPr txBox="1"/>
                    <p:nvPr/>
                  </p:nvSpPr>
                  <p:spPr>
                    <a:xfrm>
                      <a:off x="3186061" y="3275236"/>
                      <a:ext cx="697341"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Incremental</a:t>
                      </a:r>
                    </a:p>
                  </p:txBody>
                </p:sp>
              </p:grpSp>
              <p:sp>
                <p:nvSpPr>
                  <p:cNvPr id="254" name="TextBox 253">
                    <a:extLst>
                      <a:ext uri="{FF2B5EF4-FFF2-40B4-BE49-F238E27FC236}">
                        <a16:creationId xmlns:a16="http://schemas.microsoft.com/office/drawing/2014/main" id="{F5C2F45F-0BBA-4371-A63F-6E31BC0C4C8D}"/>
                      </a:ext>
                    </a:extLst>
                  </p:cNvPr>
                  <p:cNvSpPr txBox="1"/>
                  <p:nvPr/>
                </p:nvSpPr>
                <p:spPr>
                  <a:xfrm>
                    <a:off x="1413417" y="4528199"/>
                    <a:ext cx="900910"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Real-Time CDC</a:t>
                    </a:r>
                  </a:p>
                </p:txBody>
              </p:sp>
              <p:sp>
                <p:nvSpPr>
                  <p:cNvPr id="255" name="TextBox 254">
                    <a:extLst>
                      <a:ext uri="{FF2B5EF4-FFF2-40B4-BE49-F238E27FC236}">
                        <a16:creationId xmlns:a16="http://schemas.microsoft.com/office/drawing/2014/main" id="{6CE612E4-78AA-4A81-BDA7-26BC8B3653BC}"/>
                      </a:ext>
                    </a:extLst>
                  </p:cNvPr>
                  <p:cNvSpPr txBox="1"/>
                  <p:nvPr/>
                </p:nvSpPr>
                <p:spPr>
                  <a:xfrm>
                    <a:off x="4313024" y="2147568"/>
                    <a:ext cx="1059713"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Consolidated View</a:t>
                    </a:r>
                  </a:p>
                </p:txBody>
              </p:sp>
              <p:sp>
                <p:nvSpPr>
                  <p:cNvPr id="256" name="TextBox 255">
                    <a:extLst>
                      <a:ext uri="{FF2B5EF4-FFF2-40B4-BE49-F238E27FC236}">
                        <a16:creationId xmlns:a16="http://schemas.microsoft.com/office/drawing/2014/main" id="{B42FEA85-A6F4-4DD4-8D36-7D5829572BDC}"/>
                      </a:ext>
                    </a:extLst>
                  </p:cNvPr>
                  <p:cNvSpPr txBox="1"/>
                  <p:nvPr/>
                </p:nvSpPr>
                <p:spPr>
                  <a:xfrm>
                    <a:off x="3774648" y="2144186"/>
                    <a:ext cx="741658"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Cross LOB</a:t>
                    </a:r>
                  </a:p>
                </p:txBody>
              </p:sp>
              <p:sp>
                <p:nvSpPr>
                  <p:cNvPr id="257" name="TextBox 256">
                    <a:extLst>
                      <a:ext uri="{FF2B5EF4-FFF2-40B4-BE49-F238E27FC236}">
                        <a16:creationId xmlns:a16="http://schemas.microsoft.com/office/drawing/2014/main" id="{E8C0858C-774D-4CDA-8424-45D58715C15C}"/>
                      </a:ext>
                    </a:extLst>
                  </p:cNvPr>
                  <p:cNvSpPr txBox="1"/>
                  <p:nvPr/>
                </p:nvSpPr>
                <p:spPr>
                  <a:xfrm>
                    <a:off x="1994996" y="2147105"/>
                    <a:ext cx="1059713" cy="200055"/>
                  </a:xfrm>
                  <a:prstGeom prst="rect">
                    <a:avLst/>
                  </a:prstGeom>
                  <a:noFill/>
                </p:spPr>
                <p:txBody>
                  <a:bodyPr wrap="square" rtlCol="0">
                    <a:spAutoFit/>
                  </a:bodyPr>
                  <a:lstStyle/>
                  <a:p>
                    <a:pPr algn="ctr"/>
                    <a:r>
                      <a:rPr lang="en-US" sz="700">
                        <a:latin typeface="Arial" panose="020B0604020202020204" pitchFamily="34" charset="0"/>
                        <a:cs typeface="Arial" panose="020B0604020202020204" pitchFamily="34" charset="0"/>
                      </a:rPr>
                      <a:t>Source/LOB Specific</a:t>
                    </a:r>
                  </a:p>
                </p:txBody>
              </p:sp>
            </p:grpSp>
            <p:pic>
              <p:nvPicPr>
                <p:cNvPr id="259" name="Graphic 258" descr="Gears">
                  <a:extLst>
                    <a:ext uri="{FF2B5EF4-FFF2-40B4-BE49-F238E27FC236}">
                      <a16:creationId xmlns:a16="http://schemas.microsoft.com/office/drawing/2014/main" id="{1D1C81F9-FDF8-4711-84FC-A15CD4EBDAF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49818" y="3408976"/>
                  <a:ext cx="395599" cy="369581"/>
                </a:xfrm>
                <a:prstGeom prst="rect">
                  <a:avLst/>
                </a:prstGeom>
              </p:spPr>
            </p:pic>
          </p:grpSp>
        </p:grpSp>
        <p:sp>
          <p:nvSpPr>
            <p:cNvPr id="59" name="Rectangle 58">
              <a:extLst>
                <a:ext uri="{FF2B5EF4-FFF2-40B4-BE49-F238E27FC236}">
                  <a16:creationId xmlns:a16="http://schemas.microsoft.com/office/drawing/2014/main" id="{31DB8F49-CEE5-4939-97A8-E9BAB0970F40}"/>
                </a:ext>
              </a:extLst>
            </p:cNvPr>
            <p:cNvSpPr/>
            <p:nvPr/>
          </p:nvSpPr>
          <p:spPr>
            <a:xfrm>
              <a:off x="2806286" y="4508257"/>
              <a:ext cx="553766" cy="112014"/>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a:p>
              <a:pPr algn="ctr"/>
              <a:r>
                <a:rPr lang="en-US" sz="600"/>
                <a:t>Mirror</a:t>
              </a:r>
            </a:p>
            <a:p>
              <a:pPr algn="ctr"/>
              <a:endParaRPr lang="en-US" sz="600"/>
            </a:p>
          </p:txBody>
        </p:sp>
        <p:sp>
          <p:nvSpPr>
            <p:cNvPr id="62" name="Rectangle 61">
              <a:extLst>
                <a:ext uri="{FF2B5EF4-FFF2-40B4-BE49-F238E27FC236}">
                  <a16:creationId xmlns:a16="http://schemas.microsoft.com/office/drawing/2014/main" id="{D868BF5F-3588-46E7-BEF1-BE218A276F0C}"/>
                </a:ext>
              </a:extLst>
            </p:cNvPr>
            <p:cNvSpPr/>
            <p:nvPr/>
          </p:nvSpPr>
          <p:spPr>
            <a:xfrm>
              <a:off x="4648538" y="3209793"/>
              <a:ext cx="661754" cy="103926"/>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Standardized</a:t>
              </a:r>
            </a:p>
          </p:txBody>
        </p:sp>
        <p:pic>
          <p:nvPicPr>
            <p:cNvPr id="63" name="Graphic 62" descr="Share">
              <a:extLst>
                <a:ext uri="{FF2B5EF4-FFF2-40B4-BE49-F238E27FC236}">
                  <a16:creationId xmlns:a16="http://schemas.microsoft.com/office/drawing/2014/main" id="{59ACEDF5-2F1E-4782-B518-34E2D10CF92E}"/>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71653" y="4089542"/>
              <a:ext cx="222633" cy="222633"/>
            </a:xfrm>
            <a:prstGeom prst="rect">
              <a:avLst/>
            </a:prstGeom>
          </p:spPr>
        </p:pic>
      </p:grpSp>
      <p:sp>
        <p:nvSpPr>
          <p:cNvPr id="64" name="TextBox 63">
            <a:extLst>
              <a:ext uri="{FF2B5EF4-FFF2-40B4-BE49-F238E27FC236}">
                <a16:creationId xmlns:a16="http://schemas.microsoft.com/office/drawing/2014/main" id="{E180730B-ABAE-4B54-8A77-CA72B853423B}"/>
              </a:ext>
            </a:extLst>
          </p:cNvPr>
          <p:cNvSpPr txBox="1"/>
          <p:nvPr/>
        </p:nvSpPr>
        <p:spPr>
          <a:xfrm>
            <a:off x="2489861" y="6114236"/>
            <a:ext cx="2787216" cy="230832"/>
          </a:xfrm>
          <a:prstGeom prst="rect">
            <a:avLst/>
          </a:prstGeom>
          <a:noFill/>
        </p:spPr>
        <p:txBody>
          <a:bodyPr wrap="square" rtlCol="0">
            <a:spAutoFit/>
          </a:bodyPr>
          <a:lstStyle/>
          <a:p>
            <a:pPr algn="ctr"/>
            <a:r>
              <a:rPr lang="en-US" sz="900">
                <a:latin typeface="Arial" panose="020B0604020202020204" pitchFamily="34" charset="0"/>
                <a:cs typeface="Arial" panose="020B0604020202020204" pitchFamily="34" charset="0"/>
              </a:rPr>
              <a:t>Fig. ODS Component View</a:t>
            </a:r>
          </a:p>
        </p:txBody>
      </p:sp>
    </p:spTree>
    <p:extLst>
      <p:ext uri="{BB962C8B-B14F-4D97-AF65-F5344CB8AC3E}">
        <p14:creationId xmlns:p14="http://schemas.microsoft.com/office/powerpoint/2010/main" val="3906416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1C30FD8-1211-4F9B-BC29-988BE98B3A65}"/>
              </a:ext>
            </a:extLst>
          </p:cNvPr>
          <p:cNvSpPr>
            <a:spLocks noGrp="1"/>
          </p:cNvSpPr>
          <p:nvPr>
            <p:ph type="sldNum" sz="quarter" idx="4"/>
          </p:nvPr>
        </p:nvSpPr>
        <p:spPr/>
        <p:txBody>
          <a:bodyPr/>
          <a:lstStyle/>
          <a:p>
            <a:fld id="{18A41853-EF22-D446-BDBC-A7CF3FE93503}" type="slidenum">
              <a:rPr lang="en-US" smtClean="0"/>
              <a:pPr/>
              <a:t>7</a:t>
            </a:fld>
            <a:endParaRPr lang="en-US" dirty="0"/>
          </a:p>
        </p:txBody>
      </p:sp>
      <p:sp>
        <p:nvSpPr>
          <p:cNvPr id="6" name="Text Placeholder 3">
            <a:extLst>
              <a:ext uri="{FF2B5EF4-FFF2-40B4-BE49-F238E27FC236}">
                <a16:creationId xmlns:a16="http://schemas.microsoft.com/office/drawing/2014/main" id="{1E6EEC3A-289E-41B7-A043-E01189B09551}"/>
              </a:ext>
            </a:extLst>
          </p:cNvPr>
          <p:cNvSpPr>
            <a:spLocks noGrp="1"/>
          </p:cNvSpPr>
          <p:nvPr>
            <p:ph type="body" sz="quarter" idx="10"/>
          </p:nvPr>
        </p:nvSpPr>
        <p:spPr>
          <a:xfrm>
            <a:off x="360000" y="540000"/>
            <a:ext cx="11160000" cy="1338676"/>
          </a:xfrm>
        </p:spPr>
        <p:txBody>
          <a:bodyPr/>
          <a:lstStyle/>
          <a:p>
            <a:r>
              <a:rPr lang="en-US" dirty="0"/>
              <a:t>Target State Architecture Diagram</a:t>
            </a:r>
          </a:p>
        </p:txBody>
      </p:sp>
      <p:pic>
        <p:nvPicPr>
          <p:cNvPr id="8" name="Picture 7">
            <a:extLst>
              <a:ext uri="{FF2B5EF4-FFF2-40B4-BE49-F238E27FC236}">
                <a16:creationId xmlns:a16="http://schemas.microsoft.com/office/drawing/2014/main" id="{EAF63593-4855-4346-B8A4-371C91DE577B}"/>
              </a:ext>
            </a:extLst>
          </p:cNvPr>
          <p:cNvPicPr>
            <a:picLocks noChangeAspect="1"/>
          </p:cNvPicPr>
          <p:nvPr/>
        </p:nvPicPr>
        <p:blipFill>
          <a:blip r:embed="rId2"/>
          <a:stretch>
            <a:fillRect/>
          </a:stretch>
        </p:blipFill>
        <p:spPr>
          <a:xfrm>
            <a:off x="284989" y="1297012"/>
            <a:ext cx="7813611" cy="4566893"/>
          </a:xfrm>
          <a:prstGeom prst="rect">
            <a:avLst/>
          </a:prstGeom>
        </p:spPr>
      </p:pic>
      <p:sp>
        <p:nvSpPr>
          <p:cNvPr id="9" name="Rectangle 8">
            <a:extLst>
              <a:ext uri="{FF2B5EF4-FFF2-40B4-BE49-F238E27FC236}">
                <a16:creationId xmlns:a16="http://schemas.microsoft.com/office/drawing/2014/main" id="{032D0E0B-2760-4EC2-BF45-192B8DBB8C98}"/>
              </a:ext>
            </a:extLst>
          </p:cNvPr>
          <p:cNvSpPr/>
          <p:nvPr/>
        </p:nvSpPr>
        <p:spPr>
          <a:xfrm>
            <a:off x="7432678" y="5297465"/>
            <a:ext cx="665922" cy="566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2">
            <a:extLst>
              <a:ext uri="{FF2B5EF4-FFF2-40B4-BE49-F238E27FC236}">
                <a16:creationId xmlns:a16="http://schemas.microsoft.com/office/drawing/2014/main" id="{AB71532E-BBD1-43D5-A6A7-31716F09A543}"/>
              </a:ext>
            </a:extLst>
          </p:cNvPr>
          <p:cNvGraphicFramePr>
            <a:graphicFrameLocks noGrp="1"/>
          </p:cNvGraphicFramePr>
          <p:nvPr/>
        </p:nvGraphicFramePr>
        <p:xfrm>
          <a:off x="8348869" y="1351723"/>
          <a:ext cx="2982287" cy="4512185"/>
        </p:xfrm>
        <a:graphic>
          <a:graphicData uri="http://schemas.openxmlformats.org/drawingml/2006/table">
            <a:tbl>
              <a:tblPr firstRow="1" bandRow="1">
                <a:tableStyleId>{21E4AEA4-8DFA-4A89-87EB-49C32662AFE0}</a:tableStyleId>
              </a:tblPr>
              <a:tblGrid>
                <a:gridCol w="1346331">
                  <a:extLst>
                    <a:ext uri="{9D8B030D-6E8A-4147-A177-3AD203B41FA5}">
                      <a16:colId xmlns:a16="http://schemas.microsoft.com/office/drawing/2014/main" val="1169883704"/>
                    </a:ext>
                  </a:extLst>
                </a:gridCol>
                <a:gridCol w="1635956">
                  <a:extLst>
                    <a:ext uri="{9D8B030D-6E8A-4147-A177-3AD203B41FA5}">
                      <a16:colId xmlns:a16="http://schemas.microsoft.com/office/drawing/2014/main" val="3456653359"/>
                    </a:ext>
                  </a:extLst>
                </a:gridCol>
              </a:tblGrid>
              <a:tr h="278687">
                <a:tc>
                  <a:txBody>
                    <a:bodyPr/>
                    <a:lstStyle/>
                    <a:p>
                      <a:r>
                        <a:rPr lang="en-US" sz="900" dirty="0">
                          <a:solidFill>
                            <a:schemeClr val="bg1"/>
                          </a:solidFill>
                        </a:rPr>
                        <a:t>Technology</a:t>
                      </a:r>
                    </a:p>
                  </a:txBody>
                  <a:tcPr/>
                </a:tc>
                <a:tc>
                  <a:txBody>
                    <a:bodyPr/>
                    <a:lstStyle/>
                    <a:p>
                      <a:r>
                        <a:rPr lang="en-US" sz="900" dirty="0">
                          <a:solidFill>
                            <a:schemeClr val="bg1"/>
                          </a:solidFill>
                        </a:rPr>
                        <a:t>Layer</a:t>
                      </a:r>
                    </a:p>
                  </a:txBody>
                  <a:tcPr/>
                </a:tc>
                <a:extLst>
                  <a:ext uri="{0D108BD9-81ED-4DB2-BD59-A6C34878D82A}">
                    <a16:rowId xmlns:a16="http://schemas.microsoft.com/office/drawing/2014/main" val="1627253088"/>
                  </a:ext>
                </a:extLst>
              </a:tr>
              <a:tr h="217151">
                <a:tc>
                  <a:txBody>
                    <a:bodyPr/>
                    <a:lstStyle/>
                    <a:p>
                      <a:pPr algn="l"/>
                      <a:r>
                        <a:rPr lang="en-US" sz="800" b="1" dirty="0"/>
                        <a:t>Confluent Kafka</a:t>
                      </a:r>
                    </a:p>
                  </a:txBody>
                  <a:tcPr/>
                </a:tc>
                <a:tc>
                  <a:txBody>
                    <a:bodyPr/>
                    <a:lstStyle/>
                    <a:p>
                      <a:pPr algn="l"/>
                      <a:r>
                        <a:rPr lang="en-US" sz="800" b="1" dirty="0"/>
                        <a:t>Ingestion</a:t>
                      </a:r>
                    </a:p>
                  </a:txBody>
                  <a:tcPr/>
                </a:tc>
                <a:extLst>
                  <a:ext uri="{0D108BD9-81ED-4DB2-BD59-A6C34878D82A}">
                    <a16:rowId xmlns:a16="http://schemas.microsoft.com/office/drawing/2014/main" val="2964020989"/>
                  </a:ext>
                </a:extLst>
              </a:tr>
              <a:tr h="243013">
                <a:tc>
                  <a:txBody>
                    <a:bodyPr/>
                    <a:lstStyle/>
                    <a:p>
                      <a:pPr algn="l"/>
                      <a:r>
                        <a:rPr lang="en-US" sz="800" b="1" dirty="0"/>
                        <a:t>Informatica BDM</a:t>
                      </a:r>
                    </a:p>
                  </a:txBody>
                  <a:tcPr/>
                </a:tc>
                <a:tc>
                  <a:txBody>
                    <a:bodyPr/>
                    <a:lstStyle/>
                    <a:p>
                      <a:pPr algn="l"/>
                      <a:r>
                        <a:rPr lang="en-US" sz="800" b="1" dirty="0"/>
                        <a:t>Process/ Ingestion</a:t>
                      </a:r>
                    </a:p>
                  </a:txBody>
                  <a:tcPr/>
                </a:tc>
                <a:extLst>
                  <a:ext uri="{0D108BD9-81ED-4DB2-BD59-A6C34878D82A}">
                    <a16:rowId xmlns:a16="http://schemas.microsoft.com/office/drawing/2014/main" val="4225052484"/>
                  </a:ext>
                </a:extLst>
              </a:tr>
              <a:tr h="24301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Azure Data Factory</a:t>
                      </a:r>
                    </a:p>
                  </a:txBody>
                  <a:tcPr/>
                </a:tc>
                <a:tc>
                  <a:txBody>
                    <a:bodyPr/>
                    <a:lstStyle/>
                    <a:p>
                      <a:pPr algn="l"/>
                      <a:r>
                        <a:rPr lang="en-US" sz="800" b="1" dirty="0"/>
                        <a:t>Process/Ingestion</a:t>
                      </a:r>
                    </a:p>
                  </a:txBody>
                  <a:tcPr/>
                </a:tc>
                <a:extLst>
                  <a:ext uri="{0D108BD9-81ED-4DB2-BD59-A6C34878D82A}">
                    <a16:rowId xmlns:a16="http://schemas.microsoft.com/office/drawing/2014/main" val="2955547558"/>
                  </a:ext>
                </a:extLst>
              </a:tr>
              <a:tr h="341237">
                <a:tc>
                  <a:txBody>
                    <a:bodyPr/>
                    <a:lstStyle/>
                    <a:p>
                      <a:pPr algn="l"/>
                      <a:r>
                        <a:rPr lang="en-US" sz="800" b="1" dirty="0"/>
                        <a:t>Azure Data Lake Store Gen 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Storage</a:t>
                      </a:r>
                    </a:p>
                  </a:txBody>
                  <a:tcPr/>
                </a:tc>
                <a:extLst>
                  <a:ext uri="{0D108BD9-81ED-4DB2-BD59-A6C34878D82A}">
                    <a16:rowId xmlns:a16="http://schemas.microsoft.com/office/drawing/2014/main" val="1580418159"/>
                  </a:ext>
                </a:extLst>
              </a:tr>
              <a:tr h="217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Azure SQL DB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Storage</a:t>
                      </a:r>
                    </a:p>
                  </a:txBody>
                  <a:tcPr/>
                </a:tc>
                <a:extLst>
                  <a:ext uri="{0D108BD9-81ED-4DB2-BD59-A6C34878D82A}">
                    <a16:rowId xmlns:a16="http://schemas.microsoft.com/office/drawing/2014/main" val="1641756018"/>
                  </a:ext>
                </a:extLst>
              </a:tr>
              <a:tr h="23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MongoDB</a:t>
                      </a:r>
                    </a:p>
                  </a:txBody>
                  <a:tcPr/>
                </a:tc>
                <a:tc>
                  <a:txBody>
                    <a:bodyPr/>
                    <a:lstStyle/>
                    <a:p>
                      <a:pPr algn="l"/>
                      <a:r>
                        <a:rPr lang="en-US" sz="800" b="1" dirty="0"/>
                        <a:t>Storage</a:t>
                      </a:r>
                    </a:p>
                  </a:txBody>
                  <a:tcPr/>
                </a:tc>
                <a:extLst>
                  <a:ext uri="{0D108BD9-81ED-4DB2-BD59-A6C34878D82A}">
                    <a16:rowId xmlns:a16="http://schemas.microsoft.com/office/drawing/2014/main" val="1167027794"/>
                  </a:ext>
                </a:extLst>
              </a:tr>
              <a:tr h="238883">
                <a:tc>
                  <a:txBody>
                    <a:bodyPr/>
                    <a:lstStyle/>
                    <a:p>
                      <a:pPr algn="l"/>
                      <a:r>
                        <a:rPr lang="en-US" sz="800" b="1" dirty="0"/>
                        <a:t>Tableau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Business Intelligence</a:t>
                      </a:r>
                    </a:p>
                  </a:txBody>
                  <a:tcPr/>
                </a:tc>
                <a:extLst>
                  <a:ext uri="{0D108BD9-81ED-4DB2-BD59-A6C34878D82A}">
                    <a16:rowId xmlns:a16="http://schemas.microsoft.com/office/drawing/2014/main" val="1407410667"/>
                  </a:ext>
                </a:extLst>
              </a:tr>
              <a:tr h="238883">
                <a:tc>
                  <a:txBody>
                    <a:bodyPr/>
                    <a:lstStyle/>
                    <a:p>
                      <a:pPr algn="l"/>
                      <a:r>
                        <a:rPr lang="en-US" sz="800" b="1" dirty="0"/>
                        <a:t>Power BI</a:t>
                      </a:r>
                    </a:p>
                  </a:txBody>
                  <a:tcPr/>
                </a:tc>
                <a:tc>
                  <a:txBody>
                    <a:bodyPr/>
                    <a:lstStyle/>
                    <a:p>
                      <a:pPr algn="l"/>
                      <a:r>
                        <a:rPr lang="en-US" sz="800" b="1" dirty="0"/>
                        <a:t>Business Intelligence</a:t>
                      </a:r>
                    </a:p>
                  </a:txBody>
                  <a:tcPr/>
                </a:tc>
                <a:extLst>
                  <a:ext uri="{0D108BD9-81ED-4DB2-BD59-A6C34878D82A}">
                    <a16:rowId xmlns:a16="http://schemas.microsoft.com/office/drawing/2014/main" val="16248956"/>
                  </a:ext>
                </a:extLst>
              </a:tr>
              <a:tr h="341237">
                <a:tc>
                  <a:txBody>
                    <a:bodyPr/>
                    <a:lstStyle/>
                    <a:p>
                      <a:pPr algn="l"/>
                      <a:r>
                        <a:rPr lang="en-US" sz="800" b="1" dirty="0"/>
                        <a:t>Azure Analysis Services</a:t>
                      </a:r>
                    </a:p>
                  </a:txBody>
                  <a:tcPr/>
                </a:tc>
                <a:tc>
                  <a:txBody>
                    <a:bodyPr/>
                    <a:lstStyle/>
                    <a:p>
                      <a:pPr algn="l"/>
                      <a:r>
                        <a:rPr lang="en-US" sz="800" b="1" dirty="0"/>
                        <a:t>Business Intelligence</a:t>
                      </a:r>
                    </a:p>
                  </a:txBody>
                  <a:tcPr/>
                </a:tc>
                <a:extLst>
                  <a:ext uri="{0D108BD9-81ED-4DB2-BD59-A6C34878D82A}">
                    <a16:rowId xmlns:a16="http://schemas.microsoft.com/office/drawing/2014/main" val="1755723486"/>
                  </a:ext>
                </a:extLst>
              </a:tr>
              <a:tr h="2388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Azure Databricks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Process/Analytics</a:t>
                      </a:r>
                    </a:p>
                  </a:txBody>
                  <a:tcPr/>
                </a:tc>
                <a:extLst>
                  <a:ext uri="{0D108BD9-81ED-4DB2-BD59-A6C34878D82A}">
                    <a16:rowId xmlns:a16="http://schemas.microsoft.com/office/drawing/2014/main" val="3640531925"/>
                  </a:ext>
                </a:extLst>
              </a:tr>
              <a:tr h="3412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Azure Cognitive Service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Analytics(AI)</a:t>
                      </a:r>
                    </a:p>
                  </a:txBody>
                  <a:tcPr/>
                </a:tc>
                <a:extLst>
                  <a:ext uri="{0D108BD9-81ED-4DB2-BD59-A6C34878D82A}">
                    <a16:rowId xmlns:a16="http://schemas.microsoft.com/office/drawing/2014/main" val="2612337184"/>
                  </a:ext>
                </a:extLst>
              </a:tr>
              <a:tr h="341237">
                <a:tc>
                  <a:txBody>
                    <a:bodyPr/>
                    <a:lstStyle/>
                    <a:p>
                      <a:pPr algn="l"/>
                      <a:r>
                        <a:rPr lang="en-US" sz="800" b="1" kern="1200" dirty="0"/>
                        <a:t>Azure Active Directory</a:t>
                      </a:r>
                      <a:endParaRPr lang="en-US" sz="800" b="1" kern="1200" dirty="0">
                        <a:solidFill>
                          <a:schemeClr val="dk1"/>
                        </a:solidFill>
                        <a:latin typeface="+mn-lt"/>
                        <a:ea typeface="+mn-ea"/>
                        <a:cs typeface="+mn-cs"/>
                      </a:endParaRPr>
                    </a:p>
                  </a:txBody>
                  <a:tcPr/>
                </a:tc>
                <a:tc>
                  <a:txBody>
                    <a:bodyPr/>
                    <a:lstStyle/>
                    <a:p>
                      <a:pPr algn="l"/>
                      <a:r>
                        <a:rPr lang="en-US" sz="800" b="1" dirty="0"/>
                        <a:t>Security</a:t>
                      </a:r>
                    </a:p>
                    <a:p>
                      <a:pPr algn="l"/>
                      <a:r>
                        <a:rPr lang="en-US" sz="800" b="1" dirty="0"/>
                        <a:t>(Directory service)</a:t>
                      </a:r>
                    </a:p>
                  </a:txBody>
                  <a:tcPr/>
                </a:tc>
                <a:extLst>
                  <a:ext uri="{0D108BD9-81ED-4DB2-BD59-A6C34878D82A}">
                    <a16:rowId xmlns:a16="http://schemas.microsoft.com/office/drawing/2014/main" val="2535969064"/>
                  </a:ext>
                </a:extLst>
              </a:tr>
              <a:tr h="341237">
                <a:tc>
                  <a:txBody>
                    <a:bodyPr/>
                    <a:lstStyle/>
                    <a:p>
                      <a:pPr algn="l"/>
                      <a:r>
                        <a:rPr lang="en-US" sz="800" b="1" dirty="0"/>
                        <a:t>Azure Key Vault</a:t>
                      </a:r>
                    </a:p>
                  </a:txBody>
                  <a:tcPr/>
                </a:tc>
                <a:tc>
                  <a:txBody>
                    <a:bodyPr/>
                    <a:lstStyle/>
                    <a:p>
                      <a:pPr algn="l"/>
                      <a:r>
                        <a:rPr lang="en-US" sz="800" b="1" dirty="0"/>
                        <a:t>Security</a:t>
                      </a:r>
                    </a:p>
                    <a:p>
                      <a:pPr algn="l"/>
                      <a:r>
                        <a:rPr lang="en-US" sz="800" b="1" dirty="0"/>
                        <a:t>(Key management)</a:t>
                      </a:r>
                    </a:p>
                  </a:txBody>
                  <a:tcPr/>
                </a:tc>
                <a:extLst>
                  <a:ext uri="{0D108BD9-81ED-4DB2-BD59-A6C34878D82A}">
                    <a16:rowId xmlns:a16="http://schemas.microsoft.com/office/drawing/2014/main" val="1886498788"/>
                  </a:ext>
                </a:extLst>
              </a:tr>
              <a:tr h="217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Informatica DEI</a:t>
                      </a:r>
                    </a:p>
                  </a:txBody>
                  <a:tcPr/>
                </a:tc>
                <a:tc>
                  <a:txBody>
                    <a:bodyPr/>
                    <a:lstStyle/>
                    <a:p>
                      <a:pPr algn="l"/>
                      <a:r>
                        <a:rPr lang="en-US" sz="800" b="1" dirty="0"/>
                        <a:t>Orchestration</a:t>
                      </a:r>
                    </a:p>
                  </a:txBody>
                  <a:tcPr/>
                </a:tc>
                <a:extLst>
                  <a:ext uri="{0D108BD9-81ED-4DB2-BD59-A6C34878D82A}">
                    <a16:rowId xmlns:a16="http://schemas.microsoft.com/office/drawing/2014/main" val="1132312718"/>
                  </a:ext>
                </a:extLst>
              </a:tr>
              <a:tr h="217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Informatica EDC</a:t>
                      </a:r>
                    </a:p>
                  </a:txBody>
                  <a:tcPr/>
                </a:tc>
                <a:tc>
                  <a:txBody>
                    <a:bodyPr/>
                    <a:lstStyle/>
                    <a:p>
                      <a:pPr algn="l"/>
                      <a:r>
                        <a:rPr lang="en-US" sz="800" b="1" dirty="0"/>
                        <a:t>Governance</a:t>
                      </a:r>
                    </a:p>
                  </a:txBody>
                  <a:tcPr/>
                </a:tc>
                <a:extLst>
                  <a:ext uri="{0D108BD9-81ED-4DB2-BD59-A6C34878D82A}">
                    <a16:rowId xmlns:a16="http://schemas.microsoft.com/office/drawing/2014/main" val="1902287051"/>
                  </a:ext>
                </a:extLst>
              </a:tr>
              <a:tr h="217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t>Data360</a:t>
                      </a:r>
                    </a:p>
                  </a:txBody>
                  <a:tcPr/>
                </a:tc>
                <a:tc>
                  <a:txBody>
                    <a:bodyPr/>
                    <a:lstStyle/>
                    <a:p>
                      <a:pPr algn="l"/>
                      <a:r>
                        <a:rPr lang="en-US" sz="800" b="1" dirty="0"/>
                        <a:t>Governance</a:t>
                      </a:r>
                    </a:p>
                  </a:txBody>
                  <a:tcPr/>
                </a:tc>
                <a:extLst>
                  <a:ext uri="{0D108BD9-81ED-4DB2-BD59-A6C34878D82A}">
                    <a16:rowId xmlns:a16="http://schemas.microsoft.com/office/drawing/2014/main" val="2490773292"/>
                  </a:ext>
                </a:extLst>
              </a:tr>
            </a:tbl>
          </a:graphicData>
        </a:graphic>
      </p:graphicFrame>
    </p:spTree>
    <p:extLst>
      <p:ext uri="{BB962C8B-B14F-4D97-AF65-F5344CB8AC3E}">
        <p14:creationId xmlns:p14="http://schemas.microsoft.com/office/powerpoint/2010/main" val="3730307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Rectangle 389">
            <a:extLst>
              <a:ext uri="{FF2B5EF4-FFF2-40B4-BE49-F238E27FC236}">
                <a16:creationId xmlns:a16="http://schemas.microsoft.com/office/drawing/2014/main" id="{248D494B-4AE4-4DCE-9F6F-FB26D1BB65FC}"/>
              </a:ext>
            </a:extLst>
          </p:cNvPr>
          <p:cNvSpPr/>
          <p:nvPr/>
        </p:nvSpPr>
        <p:spPr>
          <a:xfrm>
            <a:off x="4639479" y="1395069"/>
            <a:ext cx="1416416" cy="1811062"/>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91" name="Rectangle 390">
            <a:extLst>
              <a:ext uri="{FF2B5EF4-FFF2-40B4-BE49-F238E27FC236}">
                <a16:creationId xmlns:a16="http://schemas.microsoft.com/office/drawing/2014/main" id="{30DE4609-89CC-4A40-ABC5-2CB086321810}"/>
              </a:ext>
            </a:extLst>
          </p:cNvPr>
          <p:cNvSpPr/>
          <p:nvPr/>
        </p:nvSpPr>
        <p:spPr>
          <a:xfrm>
            <a:off x="3516430" y="1394583"/>
            <a:ext cx="1107807" cy="1811548"/>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aphicFrame>
        <p:nvGraphicFramePr>
          <p:cNvPr id="395" name="Chart 394">
            <a:extLst>
              <a:ext uri="{FF2B5EF4-FFF2-40B4-BE49-F238E27FC236}">
                <a16:creationId xmlns:a16="http://schemas.microsoft.com/office/drawing/2014/main" id="{A2696A49-7E63-447A-AE6B-0A549B83AD14}"/>
              </a:ext>
            </a:extLst>
          </p:cNvPr>
          <p:cNvGraphicFramePr/>
          <p:nvPr/>
        </p:nvGraphicFramePr>
        <p:xfrm>
          <a:off x="3541517" y="1424626"/>
          <a:ext cx="1060141" cy="1296185"/>
        </p:xfrm>
        <a:graphic>
          <a:graphicData uri="http://schemas.openxmlformats.org/drawingml/2006/chart">
            <c:chart xmlns:c="http://schemas.openxmlformats.org/drawingml/2006/chart" xmlns:r="http://schemas.openxmlformats.org/officeDocument/2006/relationships" r:id="rId2"/>
          </a:graphicData>
        </a:graphic>
      </p:graphicFrame>
      <p:sp>
        <p:nvSpPr>
          <p:cNvPr id="396" name="Rectangle 395">
            <a:extLst>
              <a:ext uri="{FF2B5EF4-FFF2-40B4-BE49-F238E27FC236}">
                <a16:creationId xmlns:a16="http://schemas.microsoft.com/office/drawing/2014/main" id="{64A268DC-692A-4F5A-8BD1-C6371DF8982F}"/>
              </a:ext>
            </a:extLst>
          </p:cNvPr>
          <p:cNvSpPr/>
          <p:nvPr/>
        </p:nvSpPr>
        <p:spPr>
          <a:xfrm>
            <a:off x="3740402" y="1876241"/>
            <a:ext cx="731222" cy="338554"/>
          </a:xfrm>
          <a:prstGeom prst="rect">
            <a:avLst/>
          </a:prstGeom>
        </p:spPr>
        <p:txBody>
          <a:bodyPr wrap="square">
            <a:spAutoFit/>
          </a:bodyPr>
          <a:lstStyle/>
          <a:p>
            <a:pPr algn="ctr"/>
            <a:r>
              <a:rPr lang="en-US" sz="1600" b="1" spc="-150" dirty="0">
                <a:latin typeface="Arial" panose="020B0604020202020204" pitchFamily="34" charset="0"/>
                <a:cs typeface="Arial" panose="020B0604020202020204" pitchFamily="34" charset="0"/>
              </a:rPr>
              <a:t>57</a:t>
            </a:r>
            <a:r>
              <a:rPr lang="en-US" sz="1600" b="1" spc="-150" baseline="30000" dirty="0">
                <a:latin typeface="Arial" panose="020B0604020202020204" pitchFamily="34" charset="0"/>
                <a:cs typeface="Arial" panose="020B0604020202020204" pitchFamily="34" charset="0"/>
              </a:rPr>
              <a:t>%</a:t>
            </a:r>
            <a:endParaRPr lang="en-US" sz="1600" b="1" baseline="30000" dirty="0"/>
          </a:p>
        </p:txBody>
      </p:sp>
      <p:sp>
        <p:nvSpPr>
          <p:cNvPr id="393" name="Rectangle 392">
            <a:extLst>
              <a:ext uri="{FF2B5EF4-FFF2-40B4-BE49-F238E27FC236}">
                <a16:creationId xmlns:a16="http://schemas.microsoft.com/office/drawing/2014/main" id="{FCCF7075-8718-4089-BDB9-E86603430D50}"/>
              </a:ext>
            </a:extLst>
          </p:cNvPr>
          <p:cNvSpPr/>
          <p:nvPr/>
        </p:nvSpPr>
        <p:spPr>
          <a:xfrm>
            <a:off x="4708641" y="1454770"/>
            <a:ext cx="1330072" cy="1477328"/>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1000" b="1" dirty="0"/>
              <a:t>Lack of complete data sets as CMLA and AIA data are not integrated </a:t>
            </a:r>
            <a:r>
              <a:rPr lang="en-AU" sz="1000" dirty="0"/>
              <a:t>resulting in consumption difficulties.</a:t>
            </a:r>
            <a:endParaRPr lang="en-US" sz="1000" dirty="0"/>
          </a:p>
        </p:txBody>
      </p:sp>
      <p:sp>
        <p:nvSpPr>
          <p:cNvPr id="406" name="Rectangle 405">
            <a:extLst>
              <a:ext uri="{FF2B5EF4-FFF2-40B4-BE49-F238E27FC236}">
                <a16:creationId xmlns:a16="http://schemas.microsoft.com/office/drawing/2014/main" id="{A84A119F-5E5B-43F8-9C3F-971AA258D158}"/>
              </a:ext>
            </a:extLst>
          </p:cNvPr>
          <p:cNvSpPr/>
          <p:nvPr/>
        </p:nvSpPr>
        <p:spPr>
          <a:xfrm>
            <a:off x="4635019" y="3265833"/>
            <a:ext cx="1417777" cy="2901534"/>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07" name="Rectangle 406">
            <a:extLst>
              <a:ext uri="{FF2B5EF4-FFF2-40B4-BE49-F238E27FC236}">
                <a16:creationId xmlns:a16="http://schemas.microsoft.com/office/drawing/2014/main" id="{9B547B2F-BA8D-4199-90A9-5EFC89BC9BD8}"/>
              </a:ext>
            </a:extLst>
          </p:cNvPr>
          <p:cNvSpPr/>
          <p:nvPr/>
        </p:nvSpPr>
        <p:spPr>
          <a:xfrm>
            <a:off x="3514566" y="3265833"/>
            <a:ext cx="1105167" cy="2901534"/>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aphicFrame>
        <p:nvGraphicFramePr>
          <p:cNvPr id="411" name="Chart 410">
            <a:extLst>
              <a:ext uri="{FF2B5EF4-FFF2-40B4-BE49-F238E27FC236}">
                <a16:creationId xmlns:a16="http://schemas.microsoft.com/office/drawing/2014/main" id="{4F11A3B7-158D-45BE-BC17-56F1F1945978}"/>
              </a:ext>
            </a:extLst>
          </p:cNvPr>
          <p:cNvGraphicFramePr/>
          <p:nvPr/>
        </p:nvGraphicFramePr>
        <p:xfrm>
          <a:off x="3473264" y="3284652"/>
          <a:ext cx="1197971" cy="2091590"/>
        </p:xfrm>
        <a:graphic>
          <a:graphicData uri="http://schemas.openxmlformats.org/drawingml/2006/chart">
            <c:chart xmlns:c="http://schemas.openxmlformats.org/drawingml/2006/chart" xmlns:r="http://schemas.openxmlformats.org/officeDocument/2006/relationships" r:id="rId3"/>
          </a:graphicData>
        </a:graphic>
      </p:graphicFrame>
      <p:sp>
        <p:nvSpPr>
          <p:cNvPr id="412" name="Rectangle 411">
            <a:extLst>
              <a:ext uri="{FF2B5EF4-FFF2-40B4-BE49-F238E27FC236}">
                <a16:creationId xmlns:a16="http://schemas.microsoft.com/office/drawing/2014/main" id="{02E350A7-6A1F-4967-91C6-9A3F4A64A892}"/>
              </a:ext>
            </a:extLst>
          </p:cNvPr>
          <p:cNvSpPr/>
          <p:nvPr/>
        </p:nvSpPr>
        <p:spPr>
          <a:xfrm>
            <a:off x="3740402" y="4102601"/>
            <a:ext cx="733523" cy="400110"/>
          </a:xfrm>
          <a:prstGeom prst="rect">
            <a:avLst/>
          </a:prstGeom>
        </p:spPr>
        <p:txBody>
          <a:bodyPr wrap="square">
            <a:spAutoFit/>
          </a:bodyPr>
          <a:lstStyle/>
          <a:p>
            <a:pPr algn="ctr"/>
            <a:r>
              <a:rPr lang="en-US" sz="2000" b="1" spc="-150" dirty="0">
                <a:latin typeface="Arial" panose="020B0604020202020204" pitchFamily="34" charset="0"/>
                <a:cs typeface="Arial" panose="020B0604020202020204" pitchFamily="34" charset="0"/>
              </a:rPr>
              <a:t>57</a:t>
            </a:r>
            <a:r>
              <a:rPr lang="en-US" sz="2000" b="1" spc="-150" baseline="30000" dirty="0">
                <a:latin typeface="Arial" panose="020B0604020202020204" pitchFamily="34" charset="0"/>
                <a:cs typeface="Arial" panose="020B0604020202020204" pitchFamily="34" charset="0"/>
              </a:rPr>
              <a:t>%</a:t>
            </a:r>
            <a:endParaRPr lang="en-US" sz="2000" b="1" baseline="30000" dirty="0"/>
          </a:p>
        </p:txBody>
      </p:sp>
      <p:sp>
        <p:nvSpPr>
          <p:cNvPr id="409" name="Rectangle 408">
            <a:extLst>
              <a:ext uri="{FF2B5EF4-FFF2-40B4-BE49-F238E27FC236}">
                <a16:creationId xmlns:a16="http://schemas.microsoft.com/office/drawing/2014/main" id="{A5B510FA-9E0A-417A-996E-B4FDC7EFBCD2}"/>
              </a:ext>
            </a:extLst>
          </p:cNvPr>
          <p:cNvSpPr/>
          <p:nvPr/>
        </p:nvSpPr>
        <p:spPr>
          <a:xfrm>
            <a:off x="4704457" y="3571449"/>
            <a:ext cx="1334256" cy="1477328"/>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1000" b="1" dirty="0"/>
              <a:t>Lack of complete data sets as CMLA and AIA data are not integrated </a:t>
            </a:r>
            <a:r>
              <a:rPr lang="en-AU" sz="1000" dirty="0"/>
              <a:t>resulting in consumption difficulties.</a:t>
            </a:r>
            <a:endParaRPr lang="en-US" sz="1000" dirty="0"/>
          </a:p>
        </p:txBody>
      </p:sp>
      <p:sp>
        <p:nvSpPr>
          <p:cNvPr id="414" name="Rectangle 413">
            <a:extLst>
              <a:ext uri="{FF2B5EF4-FFF2-40B4-BE49-F238E27FC236}">
                <a16:creationId xmlns:a16="http://schemas.microsoft.com/office/drawing/2014/main" id="{11933199-6FE0-4294-8B99-800F7A7551E6}"/>
              </a:ext>
            </a:extLst>
          </p:cNvPr>
          <p:cNvSpPr/>
          <p:nvPr/>
        </p:nvSpPr>
        <p:spPr>
          <a:xfrm>
            <a:off x="7290582" y="1398116"/>
            <a:ext cx="1374523" cy="1297460"/>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15" name="Rectangle 414">
            <a:extLst>
              <a:ext uri="{FF2B5EF4-FFF2-40B4-BE49-F238E27FC236}">
                <a16:creationId xmlns:a16="http://schemas.microsoft.com/office/drawing/2014/main" id="{3E2F8E09-C2E0-4547-AE5C-26FF1F28E732}"/>
              </a:ext>
            </a:extLst>
          </p:cNvPr>
          <p:cNvSpPr/>
          <p:nvPr/>
        </p:nvSpPr>
        <p:spPr>
          <a:xfrm>
            <a:off x="6200753" y="1397770"/>
            <a:ext cx="1075041" cy="128878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19" name="Chart 418">
            <a:extLst>
              <a:ext uri="{FF2B5EF4-FFF2-40B4-BE49-F238E27FC236}">
                <a16:creationId xmlns:a16="http://schemas.microsoft.com/office/drawing/2014/main" id="{7DBD3C84-3B75-4587-AF5B-AF726C19FD53}"/>
              </a:ext>
            </a:extLst>
          </p:cNvPr>
          <p:cNvGraphicFramePr/>
          <p:nvPr/>
        </p:nvGraphicFramePr>
        <p:xfrm>
          <a:off x="6225098" y="1419143"/>
          <a:ext cx="1028783" cy="922138"/>
        </p:xfrm>
        <a:graphic>
          <a:graphicData uri="http://schemas.openxmlformats.org/drawingml/2006/chart">
            <c:chart xmlns:c="http://schemas.openxmlformats.org/drawingml/2006/chart" xmlns:r="http://schemas.openxmlformats.org/officeDocument/2006/relationships" r:id="rId4"/>
          </a:graphicData>
        </a:graphic>
      </p:graphicFrame>
      <p:sp>
        <p:nvSpPr>
          <p:cNvPr id="420" name="Rectangle 419">
            <a:extLst>
              <a:ext uri="{FF2B5EF4-FFF2-40B4-BE49-F238E27FC236}">
                <a16:creationId xmlns:a16="http://schemas.microsoft.com/office/drawing/2014/main" id="{E18A61B3-8AF0-4333-B903-F8A3D73B03DD}"/>
              </a:ext>
            </a:extLst>
          </p:cNvPr>
          <p:cNvSpPr/>
          <p:nvPr/>
        </p:nvSpPr>
        <p:spPr>
          <a:xfrm>
            <a:off x="6396615" y="1700728"/>
            <a:ext cx="709593" cy="307777"/>
          </a:xfrm>
          <a:prstGeom prst="rect">
            <a:avLst/>
          </a:prstGeom>
        </p:spPr>
        <p:txBody>
          <a:bodyPr wrap="square">
            <a:spAutoFit/>
          </a:bodyPr>
          <a:lstStyle/>
          <a:p>
            <a:pPr algn="ctr"/>
            <a:r>
              <a:rPr lang="en-US" sz="1400" b="1" spc="-150" dirty="0">
                <a:latin typeface="Arial" panose="020B0604020202020204" pitchFamily="34" charset="0"/>
                <a:cs typeface="Arial" panose="020B0604020202020204" pitchFamily="34" charset="0"/>
              </a:rPr>
              <a:t>57</a:t>
            </a:r>
            <a:r>
              <a:rPr lang="en-US" sz="1400" b="1" spc="-150" baseline="30000" dirty="0">
                <a:latin typeface="Arial" panose="020B0604020202020204" pitchFamily="34" charset="0"/>
                <a:cs typeface="Arial" panose="020B0604020202020204" pitchFamily="34" charset="0"/>
              </a:rPr>
              <a:t>%</a:t>
            </a:r>
            <a:endParaRPr lang="en-US" sz="1400" b="1" baseline="30000" dirty="0"/>
          </a:p>
        </p:txBody>
      </p:sp>
      <p:sp>
        <p:nvSpPr>
          <p:cNvPr id="417" name="Rectangle 416">
            <a:extLst>
              <a:ext uri="{FF2B5EF4-FFF2-40B4-BE49-F238E27FC236}">
                <a16:creationId xmlns:a16="http://schemas.microsoft.com/office/drawing/2014/main" id="{D7A81202-3B85-4DFA-8BBD-24CE67957091}"/>
              </a:ext>
            </a:extLst>
          </p:cNvPr>
          <p:cNvSpPr/>
          <p:nvPr/>
        </p:nvSpPr>
        <p:spPr>
          <a:xfrm>
            <a:off x="7360184" y="1479132"/>
            <a:ext cx="1290731" cy="1077218"/>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800" b="1" dirty="0"/>
              <a:t>Lack of complete data sets as CMLA and AIA data are not integrated </a:t>
            </a:r>
            <a:r>
              <a:rPr lang="en-AU" sz="800" dirty="0"/>
              <a:t>resulting in consumption difficulties.</a:t>
            </a:r>
            <a:endParaRPr lang="en-US" sz="800" dirty="0"/>
          </a:p>
        </p:txBody>
      </p:sp>
      <p:sp>
        <p:nvSpPr>
          <p:cNvPr id="418" name="TextBox 417">
            <a:extLst>
              <a:ext uri="{FF2B5EF4-FFF2-40B4-BE49-F238E27FC236}">
                <a16:creationId xmlns:a16="http://schemas.microsoft.com/office/drawing/2014/main" id="{63B9E7F0-5EFD-4BA6-86F4-48EA9D59127D}"/>
              </a:ext>
            </a:extLst>
          </p:cNvPr>
          <p:cNvSpPr txBox="1"/>
          <p:nvPr/>
        </p:nvSpPr>
        <p:spPr>
          <a:xfrm>
            <a:off x="6200753" y="2218474"/>
            <a:ext cx="1021252" cy="369332"/>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Analytical Data Store</a:t>
            </a:r>
          </a:p>
        </p:txBody>
      </p:sp>
      <p:sp>
        <p:nvSpPr>
          <p:cNvPr id="422" name="Rectangle 421">
            <a:extLst>
              <a:ext uri="{FF2B5EF4-FFF2-40B4-BE49-F238E27FC236}">
                <a16:creationId xmlns:a16="http://schemas.microsoft.com/office/drawing/2014/main" id="{F315EB25-5C8A-478F-9CC8-2684A35B684E}"/>
              </a:ext>
            </a:extLst>
          </p:cNvPr>
          <p:cNvSpPr/>
          <p:nvPr/>
        </p:nvSpPr>
        <p:spPr>
          <a:xfrm>
            <a:off x="7288902" y="2702882"/>
            <a:ext cx="1374523" cy="1164936"/>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23" name="Rectangle 422">
            <a:extLst>
              <a:ext uri="{FF2B5EF4-FFF2-40B4-BE49-F238E27FC236}">
                <a16:creationId xmlns:a16="http://schemas.microsoft.com/office/drawing/2014/main" id="{D90DF0F4-271C-4E20-B28C-779BD2F148A1}"/>
              </a:ext>
            </a:extLst>
          </p:cNvPr>
          <p:cNvSpPr/>
          <p:nvPr/>
        </p:nvSpPr>
        <p:spPr>
          <a:xfrm>
            <a:off x="6198604" y="2702882"/>
            <a:ext cx="1068423" cy="1164936"/>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27" name="Chart 426">
            <a:extLst>
              <a:ext uri="{FF2B5EF4-FFF2-40B4-BE49-F238E27FC236}">
                <a16:creationId xmlns:a16="http://schemas.microsoft.com/office/drawing/2014/main" id="{3F58DD03-7CCD-4892-979E-FBA33067A70C}"/>
              </a:ext>
            </a:extLst>
          </p:cNvPr>
          <p:cNvGraphicFramePr/>
          <p:nvPr/>
        </p:nvGraphicFramePr>
        <p:xfrm>
          <a:off x="6216330" y="2722203"/>
          <a:ext cx="1028783" cy="833525"/>
        </p:xfrm>
        <a:graphic>
          <a:graphicData uri="http://schemas.openxmlformats.org/drawingml/2006/chart">
            <c:chart xmlns:c="http://schemas.openxmlformats.org/drawingml/2006/chart" xmlns:r="http://schemas.openxmlformats.org/officeDocument/2006/relationships" r:id="rId5"/>
          </a:graphicData>
        </a:graphic>
      </p:graphicFrame>
      <p:sp>
        <p:nvSpPr>
          <p:cNvPr id="428" name="Rectangle 427">
            <a:extLst>
              <a:ext uri="{FF2B5EF4-FFF2-40B4-BE49-F238E27FC236}">
                <a16:creationId xmlns:a16="http://schemas.microsoft.com/office/drawing/2014/main" id="{2E16F0A9-06D4-46C4-BF5C-051153D108C2}"/>
              </a:ext>
            </a:extLst>
          </p:cNvPr>
          <p:cNvSpPr/>
          <p:nvPr/>
        </p:nvSpPr>
        <p:spPr>
          <a:xfrm>
            <a:off x="6393000" y="2996470"/>
            <a:ext cx="709593" cy="261610"/>
          </a:xfrm>
          <a:prstGeom prst="rect">
            <a:avLst/>
          </a:prstGeom>
        </p:spPr>
        <p:txBody>
          <a:bodyPr wrap="square">
            <a:spAutoFit/>
          </a:bodyPr>
          <a:lstStyle/>
          <a:p>
            <a:pPr algn="ctr"/>
            <a:r>
              <a:rPr lang="en-US" sz="1100" b="1" spc="-150" dirty="0">
                <a:latin typeface="Arial" panose="020B0604020202020204" pitchFamily="34" charset="0"/>
                <a:cs typeface="Arial" panose="020B0604020202020204" pitchFamily="34" charset="0"/>
              </a:rPr>
              <a:t>57</a:t>
            </a:r>
            <a:r>
              <a:rPr lang="en-US" sz="1100" b="1" spc="-150" baseline="30000" dirty="0">
                <a:latin typeface="Arial" panose="020B0604020202020204" pitchFamily="34" charset="0"/>
                <a:cs typeface="Arial" panose="020B0604020202020204" pitchFamily="34" charset="0"/>
              </a:rPr>
              <a:t>%</a:t>
            </a:r>
            <a:endParaRPr lang="en-US" sz="1100" b="1" baseline="30000" dirty="0"/>
          </a:p>
        </p:txBody>
      </p:sp>
      <p:sp>
        <p:nvSpPr>
          <p:cNvPr id="425" name="Rectangle 424">
            <a:extLst>
              <a:ext uri="{FF2B5EF4-FFF2-40B4-BE49-F238E27FC236}">
                <a16:creationId xmlns:a16="http://schemas.microsoft.com/office/drawing/2014/main" id="{99F62128-B784-44CC-B60D-9F34CEB59B94}"/>
              </a:ext>
            </a:extLst>
          </p:cNvPr>
          <p:cNvSpPr/>
          <p:nvPr/>
        </p:nvSpPr>
        <p:spPr>
          <a:xfrm>
            <a:off x="7348988" y="2707184"/>
            <a:ext cx="1290731" cy="1077218"/>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800" b="1" dirty="0"/>
              <a:t>Lack of complete data sets as CMLA and AIA data are not integrated </a:t>
            </a:r>
            <a:r>
              <a:rPr lang="en-AU" sz="800" dirty="0"/>
              <a:t>resulting in consumption difficulties.</a:t>
            </a:r>
            <a:endParaRPr lang="en-US" sz="800" dirty="0"/>
          </a:p>
        </p:txBody>
      </p:sp>
      <p:sp>
        <p:nvSpPr>
          <p:cNvPr id="426" name="TextBox 425">
            <a:extLst>
              <a:ext uri="{FF2B5EF4-FFF2-40B4-BE49-F238E27FC236}">
                <a16:creationId xmlns:a16="http://schemas.microsoft.com/office/drawing/2014/main" id="{61F7B612-8A01-4A4E-9950-5E7990D3D9DC}"/>
              </a:ext>
            </a:extLst>
          </p:cNvPr>
          <p:cNvSpPr txBox="1"/>
          <p:nvPr/>
        </p:nvSpPr>
        <p:spPr>
          <a:xfrm>
            <a:off x="6191986" y="3496228"/>
            <a:ext cx="1021252" cy="230832"/>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Data Security</a:t>
            </a:r>
          </a:p>
        </p:txBody>
      </p:sp>
      <p:sp>
        <p:nvSpPr>
          <p:cNvPr id="430" name="Rectangle 429">
            <a:extLst>
              <a:ext uri="{FF2B5EF4-FFF2-40B4-BE49-F238E27FC236}">
                <a16:creationId xmlns:a16="http://schemas.microsoft.com/office/drawing/2014/main" id="{31D24CCF-6EE2-471D-8DB1-FC65538DF6DB}"/>
              </a:ext>
            </a:extLst>
          </p:cNvPr>
          <p:cNvSpPr/>
          <p:nvPr/>
        </p:nvSpPr>
        <p:spPr>
          <a:xfrm>
            <a:off x="7281815" y="3887534"/>
            <a:ext cx="1381610" cy="2279833"/>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31" name="Rectangle 430">
            <a:extLst>
              <a:ext uri="{FF2B5EF4-FFF2-40B4-BE49-F238E27FC236}">
                <a16:creationId xmlns:a16="http://schemas.microsoft.com/office/drawing/2014/main" id="{F385AC53-C1B7-41CC-974B-1B4C32379E97}"/>
              </a:ext>
            </a:extLst>
          </p:cNvPr>
          <p:cNvSpPr/>
          <p:nvPr/>
        </p:nvSpPr>
        <p:spPr>
          <a:xfrm>
            <a:off x="6213166" y="3886922"/>
            <a:ext cx="1053861" cy="2280446"/>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35" name="Chart 434">
            <a:extLst>
              <a:ext uri="{FF2B5EF4-FFF2-40B4-BE49-F238E27FC236}">
                <a16:creationId xmlns:a16="http://schemas.microsoft.com/office/drawing/2014/main" id="{CAAD4E8F-029C-481C-B2BF-0EC6E5D516E4}"/>
              </a:ext>
            </a:extLst>
          </p:cNvPr>
          <p:cNvGraphicFramePr/>
          <p:nvPr/>
        </p:nvGraphicFramePr>
        <p:xfrm>
          <a:off x="6216330" y="3924742"/>
          <a:ext cx="1028783" cy="1631685"/>
        </p:xfrm>
        <a:graphic>
          <a:graphicData uri="http://schemas.openxmlformats.org/drawingml/2006/chart">
            <c:chart xmlns:c="http://schemas.openxmlformats.org/drawingml/2006/chart" xmlns:r="http://schemas.openxmlformats.org/officeDocument/2006/relationships" r:id="rId6"/>
          </a:graphicData>
        </a:graphic>
      </p:graphicFrame>
      <p:sp>
        <p:nvSpPr>
          <p:cNvPr id="436" name="Rectangle 435">
            <a:extLst>
              <a:ext uri="{FF2B5EF4-FFF2-40B4-BE49-F238E27FC236}">
                <a16:creationId xmlns:a16="http://schemas.microsoft.com/office/drawing/2014/main" id="{6F995C55-EB91-4537-B120-5D39CF5AC44B}"/>
              </a:ext>
            </a:extLst>
          </p:cNvPr>
          <p:cNvSpPr/>
          <p:nvPr/>
        </p:nvSpPr>
        <p:spPr>
          <a:xfrm>
            <a:off x="6393000" y="4541988"/>
            <a:ext cx="709593" cy="276999"/>
          </a:xfrm>
          <a:prstGeom prst="rect">
            <a:avLst/>
          </a:prstGeom>
        </p:spPr>
        <p:txBody>
          <a:bodyPr wrap="square">
            <a:spAutoFit/>
          </a:bodyPr>
          <a:lstStyle/>
          <a:p>
            <a:pPr algn="ctr"/>
            <a:r>
              <a:rPr lang="en-US" sz="1200" b="1" spc="-150" dirty="0">
                <a:latin typeface="Arial" panose="020B0604020202020204" pitchFamily="34" charset="0"/>
                <a:cs typeface="Arial" panose="020B0604020202020204" pitchFamily="34" charset="0"/>
              </a:rPr>
              <a:t>57</a:t>
            </a:r>
            <a:r>
              <a:rPr lang="en-US" sz="1200" b="1" spc="-150" baseline="30000" dirty="0">
                <a:latin typeface="Arial" panose="020B0604020202020204" pitchFamily="34" charset="0"/>
                <a:cs typeface="Arial" panose="020B0604020202020204" pitchFamily="34" charset="0"/>
              </a:rPr>
              <a:t>%</a:t>
            </a:r>
            <a:endParaRPr lang="en-US" sz="1200" b="1" baseline="30000" dirty="0"/>
          </a:p>
        </p:txBody>
      </p:sp>
      <p:sp>
        <p:nvSpPr>
          <p:cNvPr id="433" name="Rectangle 432">
            <a:extLst>
              <a:ext uri="{FF2B5EF4-FFF2-40B4-BE49-F238E27FC236}">
                <a16:creationId xmlns:a16="http://schemas.microsoft.com/office/drawing/2014/main" id="{05CB403F-60A2-4609-B92A-93F6E9464852}"/>
              </a:ext>
            </a:extLst>
          </p:cNvPr>
          <p:cNvSpPr/>
          <p:nvPr/>
        </p:nvSpPr>
        <p:spPr>
          <a:xfrm>
            <a:off x="7348988" y="3986057"/>
            <a:ext cx="1290731" cy="1477328"/>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1000" b="1" dirty="0"/>
              <a:t>Lack of complete data sets as CMLA and AIA data are not integrated </a:t>
            </a:r>
            <a:r>
              <a:rPr lang="en-AU" sz="1000" dirty="0"/>
              <a:t>resulting in consumption difficulties.</a:t>
            </a:r>
            <a:endParaRPr lang="en-US" sz="1000" dirty="0"/>
          </a:p>
        </p:txBody>
      </p:sp>
      <p:sp>
        <p:nvSpPr>
          <p:cNvPr id="333" name="Rectangle 332">
            <a:extLst>
              <a:ext uri="{FF2B5EF4-FFF2-40B4-BE49-F238E27FC236}">
                <a16:creationId xmlns:a16="http://schemas.microsoft.com/office/drawing/2014/main" id="{A69A9FDB-8AB2-466F-A0A2-02175853AEDA}"/>
              </a:ext>
            </a:extLst>
          </p:cNvPr>
          <p:cNvSpPr/>
          <p:nvPr/>
        </p:nvSpPr>
        <p:spPr>
          <a:xfrm>
            <a:off x="1929111" y="1402626"/>
            <a:ext cx="1416416" cy="2175957"/>
          </a:xfrm>
          <a:prstGeom prst="rect">
            <a:avLst/>
          </a:prstGeom>
          <a:solidFill>
            <a:schemeClr val="tx1">
              <a:lumMod val="20000"/>
              <a:lumOff val="80000"/>
              <a:alpha val="89804"/>
            </a:schemeClr>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334" name="Rectangle 333">
            <a:extLst>
              <a:ext uri="{FF2B5EF4-FFF2-40B4-BE49-F238E27FC236}">
                <a16:creationId xmlns:a16="http://schemas.microsoft.com/office/drawing/2014/main" id="{F3ED1404-B79C-4059-B34D-7CF00858C4DD}"/>
              </a:ext>
            </a:extLst>
          </p:cNvPr>
          <p:cNvSpPr/>
          <p:nvPr/>
        </p:nvSpPr>
        <p:spPr>
          <a:xfrm>
            <a:off x="768061" y="1385875"/>
            <a:ext cx="1145296" cy="219271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aphicFrame>
        <p:nvGraphicFramePr>
          <p:cNvPr id="338" name="Chart 337">
            <a:extLst>
              <a:ext uri="{FF2B5EF4-FFF2-40B4-BE49-F238E27FC236}">
                <a16:creationId xmlns:a16="http://schemas.microsoft.com/office/drawing/2014/main" id="{5DE1AB98-645A-4C5A-B710-C8B4CB0E421A}"/>
              </a:ext>
            </a:extLst>
          </p:cNvPr>
          <p:cNvGraphicFramePr/>
          <p:nvPr/>
        </p:nvGraphicFramePr>
        <p:xfrm>
          <a:off x="793997" y="1453021"/>
          <a:ext cx="1096016" cy="1546514"/>
        </p:xfrm>
        <a:graphic>
          <a:graphicData uri="http://schemas.openxmlformats.org/drawingml/2006/chart">
            <c:chart xmlns:c="http://schemas.openxmlformats.org/drawingml/2006/chart" xmlns:r="http://schemas.openxmlformats.org/officeDocument/2006/relationships" r:id="rId7"/>
          </a:graphicData>
        </a:graphic>
      </p:graphicFrame>
      <p:sp>
        <p:nvSpPr>
          <p:cNvPr id="339" name="Rectangle 338">
            <a:extLst>
              <a:ext uri="{FF2B5EF4-FFF2-40B4-BE49-F238E27FC236}">
                <a16:creationId xmlns:a16="http://schemas.microsoft.com/office/drawing/2014/main" id="{898D8225-0B8B-405D-9A30-E522138A99A2}"/>
              </a:ext>
            </a:extLst>
          </p:cNvPr>
          <p:cNvSpPr/>
          <p:nvPr/>
        </p:nvSpPr>
        <p:spPr>
          <a:xfrm>
            <a:off x="982212" y="2038046"/>
            <a:ext cx="755966" cy="338554"/>
          </a:xfrm>
          <a:prstGeom prst="rect">
            <a:avLst/>
          </a:prstGeom>
        </p:spPr>
        <p:txBody>
          <a:bodyPr wrap="square">
            <a:spAutoFit/>
          </a:bodyPr>
          <a:lstStyle/>
          <a:p>
            <a:pPr algn="ctr"/>
            <a:r>
              <a:rPr lang="en-US" sz="1600" b="1" spc="-150" dirty="0">
                <a:latin typeface="Arial" panose="020B0604020202020204" pitchFamily="34" charset="0"/>
                <a:cs typeface="Arial" panose="020B0604020202020204" pitchFamily="34" charset="0"/>
              </a:rPr>
              <a:t>57</a:t>
            </a:r>
            <a:r>
              <a:rPr lang="en-US" sz="1600" b="1" spc="-150" baseline="30000" dirty="0">
                <a:latin typeface="Arial" panose="020B0604020202020204" pitchFamily="34" charset="0"/>
                <a:cs typeface="Arial" panose="020B0604020202020204" pitchFamily="34" charset="0"/>
              </a:rPr>
              <a:t>%</a:t>
            </a:r>
            <a:endParaRPr lang="en-US" sz="1600" b="1" baseline="30000" dirty="0"/>
          </a:p>
        </p:txBody>
      </p:sp>
      <p:sp>
        <p:nvSpPr>
          <p:cNvPr id="336" name="Rectangle 335">
            <a:extLst>
              <a:ext uri="{FF2B5EF4-FFF2-40B4-BE49-F238E27FC236}">
                <a16:creationId xmlns:a16="http://schemas.microsoft.com/office/drawing/2014/main" id="{0A527518-7B1D-499D-8C9D-331E3A9F0423}"/>
              </a:ext>
            </a:extLst>
          </p:cNvPr>
          <p:cNvSpPr/>
          <p:nvPr/>
        </p:nvSpPr>
        <p:spPr>
          <a:xfrm>
            <a:off x="2000674" y="1437951"/>
            <a:ext cx="1375081" cy="1546577"/>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1050" b="1" dirty="0"/>
              <a:t>Lack of complete data sets as CMLA and AIA data are not integrated </a:t>
            </a:r>
            <a:r>
              <a:rPr lang="en-AU" sz="1050" dirty="0"/>
              <a:t>resulting in consumption difficulties.</a:t>
            </a:r>
            <a:endParaRPr lang="en-US" sz="1050" dirty="0"/>
          </a:p>
        </p:txBody>
      </p:sp>
      <p:sp>
        <p:nvSpPr>
          <p:cNvPr id="337" name="TextBox 336">
            <a:extLst>
              <a:ext uri="{FF2B5EF4-FFF2-40B4-BE49-F238E27FC236}">
                <a16:creationId xmlns:a16="http://schemas.microsoft.com/office/drawing/2014/main" id="{1D93A2DA-C346-45A5-B525-D2B52E00CE80}"/>
              </a:ext>
            </a:extLst>
          </p:cNvPr>
          <p:cNvSpPr txBox="1"/>
          <p:nvPr/>
        </p:nvSpPr>
        <p:spPr>
          <a:xfrm>
            <a:off x="768061" y="2895529"/>
            <a:ext cx="1087992" cy="415498"/>
          </a:xfrm>
          <a:prstGeom prst="rect">
            <a:avLst/>
          </a:prstGeom>
          <a:noFill/>
        </p:spPr>
        <p:txBody>
          <a:bodyPr wrap="square" rtlCol="0" anchor="ctr">
            <a:spAutoFit/>
          </a:bodyPr>
          <a:lstStyle/>
          <a:p>
            <a:pPr algn="ctr"/>
            <a:r>
              <a:rPr lang="en-US" sz="1050" b="1" dirty="0">
                <a:solidFill>
                  <a:srgbClr val="BA0361"/>
                </a:solidFill>
                <a:latin typeface="Arial" panose="020B0604020202020204" pitchFamily="34" charset="0"/>
                <a:cs typeface="Arial" panose="020B0604020202020204" pitchFamily="34" charset="0"/>
              </a:rPr>
              <a:t>Data Analytics</a:t>
            </a:r>
          </a:p>
        </p:txBody>
      </p:sp>
      <p:sp>
        <p:nvSpPr>
          <p:cNvPr id="398" name="Rectangle 397">
            <a:extLst>
              <a:ext uri="{FF2B5EF4-FFF2-40B4-BE49-F238E27FC236}">
                <a16:creationId xmlns:a16="http://schemas.microsoft.com/office/drawing/2014/main" id="{06EBF562-0955-475E-8598-8AC4BCBDD3B4}"/>
              </a:ext>
            </a:extLst>
          </p:cNvPr>
          <p:cNvSpPr/>
          <p:nvPr/>
        </p:nvSpPr>
        <p:spPr>
          <a:xfrm>
            <a:off x="1924674" y="3595256"/>
            <a:ext cx="1416416" cy="1288434"/>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399" name="Rectangle 398">
            <a:extLst>
              <a:ext uri="{FF2B5EF4-FFF2-40B4-BE49-F238E27FC236}">
                <a16:creationId xmlns:a16="http://schemas.microsoft.com/office/drawing/2014/main" id="{3CC743AB-4B52-4EA1-88B9-F7957B91775E}"/>
              </a:ext>
            </a:extLst>
          </p:cNvPr>
          <p:cNvSpPr/>
          <p:nvPr/>
        </p:nvSpPr>
        <p:spPr>
          <a:xfrm>
            <a:off x="763622" y="3594910"/>
            <a:ext cx="1145296" cy="128878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03" name="Chart 402">
            <a:extLst>
              <a:ext uri="{FF2B5EF4-FFF2-40B4-BE49-F238E27FC236}">
                <a16:creationId xmlns:a16="http://schemas.microsoft.com/office/drawing/2014/main" id="{78F14AB1-8F04-43D4-99B1-99DEADD926AB}"/>
              </a:ext>
            </a:extLst>
          </p:cNvPr>
          <p:cNvGraphicFramePr/>
          <p:nvPr/>
        </p:nvGraphicFramePr>
        <p:xfrm>
          <a:off x="789558" y="3616283"/>
          <a:ext cx="1096016" cy="922138"/>
        </p:xfrm>
        <a:graphic>
          <a:graphicData uri="http://schemas.openxmlformats.org/drawingml/2006/chart">
            <c:chart xmlns:c="http://schemas.openxmlformats.org/drawingml/2006/chart" xmlns:r="http://schemas.openxmlformats.org/officeDocument/2006/relationships" r:id="rId8"/>
          </a:graphicData>
        </a:graphic>
      </p:graphicFrame>
      <p:sp>
        <p:nvSpPr>
          <p:cNvPr id="404" name="Rectangle 403">
            <a:extLst>
              <a:ext uri="{FF2B5EF4-FFF2-40B4-BE49-F238E27FC236}">
                <a16:creationId xmlns:a16="http://schemas.microsoft.com/office/drawing/2014/main" id="{9FB6524F-29F8-4A5E-B59E-E612B415E3F6}"/>
              </a:ext>
            </a:extLst>
          </p:cNvPr>
          <p:cNvSpPr/>
          <p:nvPr/>
        </p:nvSpPr>
        <p:spPr>
          <a:xfrm>
            <a:off x="973274" y="3897868"/>
            <a:ext cx="755966" cy="276999"/>
          </a:xfrm>
          <a:prstGeom prst="rect">
            <a:avLst/>
          </a:prstGeom>
        </p:spPr>
        <p:txBody>
          <a:bodyPr wrap="square">
            <a:spAutoFit/>
          </a:bodyPr>
          <a:lstStyle/>
          <a:p>
            <a:pPr algn="ctr"/>
            <a:r>
              <a:rPr lang="en-US" sz="1200" b="1" spc="-150" dirty="0">
                <a:latin typeface="Arial" panose="020B0604020202020204" pitchFamily="34" charset="0"/>
                <a:cs typeface="Arial" panose="020B0604020202020204" pitchFamily="34" charset="0"/>
              </a:rPr>
              <a:t>57</a:t>
            </a:r>
            <a:r>
              <a:rPr lang="en-US" sz="1200" b="1" spc="-150" baseline="30000" dirty="0">
                <a:latin typeface="Arial" panose="020B0604020202020204" pitchFamily="34" charset="0"/>
                <a:cs typeface="Arial" panose="020B0604020202020204" pitchFamily="34" charset="0"/>
              </a:rPr>
              <a:t>%</a:t>
            </a:r>
            <a:endParaRPr lang="en-US" sz="1200" b="1" baseline="30000" dirty="0"/>
          </a:p>
        </p:txBody>
      </p:sp>
      <p:sp>
        <p:nvSpPr>
          <p:cNvPr id="401" name="Rectangle 400">
            <a:extLst>
              <a:ext uri="{FF2B5EF4-FFF2-40B4-BE49-F238E27FC236}">
                <a16:creationId xmlns:a16="http://schemas.microsoft.com/office/drawing/2014/main" id="{5504ABB4-691B-456E-81AE-33B94CC66027}"/>
              </a:ext>
            </a:extLst>
          </p:cNvPr>
          <p:cNvSpPr/>
          <p:nvPr/>
        </p:nvSpPr>
        <p:spPr>
          <a:xfrm>
            <a:off x="1996776" y="3606693"/>
            <a:ext cx="1375081" cy="1200329"/>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900" b="1" dirty="0"/>
              <a:t>Lack of complete data sets as CMLA and AIA data are not integrated </a:t>
            </a:r>
            <a:r>
              <a:rPr lang="en-AU" sz="900" dirty="0"/>
              <a:t>resulting in consumption difficulties.</a:t>
            </a:r>
            <a:endParaRPr lang="en-US" sz="900" dirty="0"/>
          </a:p>
        </p:txBody>
      </p:sp>
      <p:sp>
        <p:nvSpPr>
          <p:cNvPr id="402" name="TextBox 401">
            <a:extLst>
              <a:ext uri="{FF2B5EF4-FFF2-40B4-BE49-F238E27FC236}">
                <a16:creationId xmlns:a16="http://schemas.microsoft.com/office/drawing/2014/main" id="{4EBFBDDA-E597-4911-821C-FEA13858284A}"/>
              </a:ext>
            </a:extLst>
          </p:cNvPr>
          <p:cNvSpPr txBox="1"/>
          <p:nvPr/>
        </p:nvSpPr>
        <p:spPr>
          <a:xfrm>
            <a:off x="763622" y="4484866"/>
            <a:ext cx="1087992" cy="230832"/>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Data Ingestion</a:t>
            </a:r>
          </a:p>
        </p:txBody>
      </p:sp>
      <p:sp>
        <p:nvSpPr>
          <p:cNvPr id="438" name="Rectangle 437">
            <a:extLst>
              <a:ext uri="{FF2B5EF4-FFF2-40B4-BE49-F238E27FC236}">
                <a16:creationId xmlns:a16="http://schemas.microsoft.com/office/drawing/2014/main" id="{D48D0483-CEDD-4BC5-9954-97F0F170A406}"/>
              </a:ext>
            </a:extLst>
          </p:cNvPr>
          <p:cNvSpPr/>
          <p:nvPr/>
        </p:nvSpPr>
        <p:spPr>
          <a:xfrm>
            <a:off x="1911383" y="4878990"/>
            <a:ext cx="1429708" cy="1288434"/>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39" name="Rectangle 438">
            <a:extLst>
              <a:ext uri="{FF2B5EF4-FFF2-40B4-BE49-F238E27FC236}">
                <a16:creationId xmlns:a16="http://schemas.microsoft.com/office/drawing/2014/main" id="{316A408E-A3FB-4EB7-9CCF-6E830A88B43C}"/>
              </a:ext>
            </a:extLst>
          </p:cNvPr>
          <p:cNvSpPr/>
          <p:nvPr/>
        </p:nvSpPr>
        <p:spPr>
          <a:xfrm>
            <a:off x="750332" y="4878644"/>
            <a:ext cx="1145296" cy="128878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43" name="Chart 442">
            <a:extLst>
              <a:ext uri="{FF2B5EF4-FFF2-40B4-BE49-F238E27FC236}">
                <a16:creationId xmlns:a16="http://schemas.microsoft.com/office/drawing/2014/main" id="{DD0C9C80-AF08-4DC8-A5F0-DCAC0D99A96A}"/>
              </a:ext>
            </a:extLst>
          </p:cNvPr>
          <p:cNvGraphicFramePr/>
          <p:nvPr/>
        </p:nvGraphicFramePr>
        <p:xfrm>
          <a:off x="776267" y="4900018"/>
          <a:ext cx="1096016" cy="922138"/>
        </p:xfrm>
        <a:graphic>
          <a:graphicData uri="http://schemas.openxmlformats.org/drawingml/2006/chart">
            <c:chart xmlns:c="http://schemas.openxmlformats.org/drawingml/2006/chart" xmlns:r="http://schemas.openxmlformats.org/officeDocument/2006/relationships" r:id="rId9"/>
          </a:graphicData>
        </a:graphic>
      </p:graphicFrame>
      <p:sp>
        <p:nvSpPr>
          <p:cNvPr id="444" name="Rectangle 443">
            <a:extLst>
              <a:ext uri="{FF2B5EF4-FFF2-40B4-BE49-F238E27FC236}">
                <a16:creationId xmlns:a16="http://schemas.microsoft.com/office/drawing/2014/main" id="{599C8BDB-3089-45CC-A43F-4A71BD1202EB}"/>
              </a:ext>
            </a:extLst>
          </p:cNvPr>
          <p:cNvSpPr/>
          <p:nvPr/>
        </p:nvSpPr>
        <p:spPr>
          <a:xfrm>
            <a:off x="972961" y="5193456"/>
            <a:ext cx="755966" cy="307777"/>
          </a:xfrm>
          <a:prstGeom prst="rect">
            <a:avLst/>
          </a:prstGeom>
        </p:spPr>
        <p:txBody>
          <a:bodyPr wrap="square">
            <a:spAutoFit/>
          </a:bodyPr>
          <a:lstStyle/>
          <a:p>
            <a:pPr algn="ctr"/>
            <a:r>
              <a:rPr lang="en-US" sz="1400" b="1" spc="-150" dirty="0">
                <a:latin typeface="Arial" panose="020B0604020202020204" pitchFamily="34" charset="0"/>
                <a:cs typeface="Arial" panose="020B0604020202020204" pitchFamily="34" charset="0"/>
              </a:rPr>
              <a:t>57</a:t>
            </a:r>
            <a:r>
              <a:rPr lang="en-US" sz="1400" b="1" spc="-150" baseline="30000" dirty="0">
                <a:latin typeface="Arial" panose="020B0604020202020204" pitchFamily="34" charset="0"/>
                <a:cs typeface="Arial" panose="020B0604020202020204" pitchFamily="34" charset="0"/>
              </a:rPr>
              <a:t>%</a:t>
            </a:r>
            <a:endParaRPr lang="en-US" sz="1400" b="1" baseline="30000" dirty="0"/>
          </a:p>
        </p:txBody>
      </p:sp>
      <p:sp>
        <p:nvSpPr>
          <p:cNvPr id="441" name="Rectangle 440">
            <a:extLst>
              <a:ext uri="{FF2B5EF4-FFF2-40B4-BE49-F238E27FC236}">
                <a16:creationId xmlns:a16="http://schemas.microsoft.com/office/drawing/2014/main" id="{15FEEF85-93BF-4BB4-963B-F636D6BE685E}"/>
              </a:ext>
            </a:extLst>
          </p:cNvPr>
          <p:cNvSpPr/>
          <p:nvPr/>
        </p:nvSpPr>
        <p:spPr>
          <a:xfrm>
            <a:off x="1986048" y="4844781"/>
            <a:ext cx="1375081" cy="1200329"/>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900" b="1" dirty="0"/>
              <a:t>Lack of complete data sets as CMLA and AIA data are not integrated </a:t>
            </a:r>
            <a:r>
              <a:rPr lang="en-AU" sz="900" dirty="0"/>
              <a:t>resulting in consumption difficulties.</a:t>
            </a:r>
            <a:endParaRPr lang="en-US" sz="900" dirty="0"/>
          </a:p>
        </p:txBody>
      </p:sp>
      <p:sp>
        <p:nvSpPr>
          <p:cNvPr id="446" name="Rectangle 445">
            <a:extLst>
              <a:ext uri="{FF2B5EF4-FFF2-40B4-BE49-F238E27FC236}">
                <a16:creationId xmlns:a16="http://schemas.microsoft.com/office/drawing/2014/main" id="{1924F8D6-FBFD-4CB0-A3A7-3EA47207A781}"/>
              </a:ext>
            </a:extLst>
          </p:cNvPr>
          <p:cNvSpPr/>
          <p:nvPr/>
        </p:nvSpPr>
        <p:spPr>
          <a:xfrm>
            <a:off x="9777955" y="1423090"/>
            <a:ext cx="1235265" cy="2160828"/>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47" name="Rectangle 446">
            <a:extLst>
              <a:ext uri="{FF2B5EF4-FFF2-40B4-BE49-F238E27FC236}">
                <a16:creationId xmlns:a16="http://schemas.microsoft.com/office/drawing/2014/main" id="{FE708112-2AE5-4D63-9EEF-6CE7E9FCD515}"/>
              </a:ext>
            </a:extLst>
          </p:cNvPr>
          <p:cNvSpPr/>
          <p:nvPr/>
        </p:nvSpPr>
        <p:spPr>
          <a:xfrm>
            <a:off x="8798541" y="1397760"/>
            <a:ext cx="966125" cy="218616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aphicFrame>
        <p:nvGraphicFramePr>
          <p:cNvPr id="451" name="Chart 450">
            <a:extLst>
              <a:ext uri="{FF2B5EF4-FFF2-40B4-BE49-F238E27FC236}">
                <a16:creationId xmlns:a16="http://schemas.microsoft.com/office/drawing/2014/main" id="{ADBB78FD-38CC-43A2-8A67-79E534519D9C}"/>
              </a:ext>
            </a:extLst>
          </p:cNvPr>
          <p:cNvGraphicFramePr/>
          <p:nvPr/>
        </p:nvGraphicFramePr>
        <p:xfrm>
          <a:off x="8820417" y="1458354"/>
          <a:ext cx="924554" cy="1546514"/>
        </p:xfrm>
        <a:graphic>
          <a:graphicData uri="http://schemas.openxmlformats.org/drawingml/2006/chart">
            <c:chart xmlns:c="http://schemas.openxmlformats.org/drawingml/2006/chart" xmlns:r="http://schemas.openxmlformats.org/officeDocument/2006/relationships" r:id="rId10"/>
          </a:graphicData>
        </a:graphic>
      </p:graphicFrame>
      <p:sp>
        <p:nvSpPr>
          <p:cNvPr id="452" name="Rectangle 451">
            <a:extLst>
              <a:ext uri="{FF2B5EF4-FFF2-40B4-BE49-F238E27FC236}">
                <a16:creationId xmlns:a16="http://schemas.microsoft.com/office/drawing/2014/main" id="{E34F2777-F298-49B4-8EC5-FD005A7D3842}"/>
              </a:ext>
            </a:extLst>
          </p:cNvPr>
          <p:cNvSpPr/>
          <p:nvPr/>
        </p:nvSpPr>
        <p:spPr>
          <a:xfrm>
            <a:off x="8977619" y="2072592"/>
            <a:ext cx="637702" cy="307777"/>
          </a:xfrm>
          <a:prstGeom prst="rect">
            <a:avLst/>
          </a:prstGeom>
        </p:spPr>
        <p:txBody>
          <a:bodyPr wrap="square">
            <a:spAutoFit/>
          </a:bodyPr>
          <a:lstStyle/>
          <a:p>
            <a:pPr algn="ctr"/>
            <a:r>
              <a:rPr lang="en-US" sz="1400" b="1" spc="-150" dirty="0">
                <a:latin typeface="Arial" panose="020B0604020202020204" pitchFamily="34" charset="0"/>
                <a:cs typeface="Arial" panose="020B0604020202020204" pitchFamily="34" charset="0"/>
              </a:rPr>
              <a:t>57</a:t>
            </a:r>
            <a:r>
              <a:rPr lang="en-US" sz="1400" b="1" spc="-150" baseline="30000" dirty="0">
                <a:latin typeface="Arial" panose="020B0604020202020204" pitchFamily="34" charset="0"/>
                <a:cs typeface="Arial" panose="020B0604020202020204" pitchFamily="34" charset="0"/>
              </a:rPr>
              <a:t>%</a:t>
            </a:r>
            <a:endParaRPr lang="en-US" sz="1400" b="1" baseline="30000" dirty="0"/>
          </a:p>
        </p:txBody>
      </p:sp>
      <p:sp>
        <p:nvSpPr>
          <p:cNvPr id="449" name="Rectangle 448">
            <a:extLst>
              <a:ext uri="{FF2B5EF4-FFF2-40B4-BE49-F238E27FC236}">
                <a16:creationId xmlns:a16="http://schemas.microsoft.com/office/drawing/2014/main" id="{BE14EBE4-096E-43FD-B916-1FCEC08D2CDD}"/>
              </a:ext>
            </a:extLst>
          </p:cNvPr>
          <p:cNvSpPr/>
          <p:nvPr/>
        </p:nvSpPr>
        <p:spPr>
          <a:xfrm>
            <a:off x="9843093" y="1612275"/>
            <a:ext cx="1159962" cy="1631216"/>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1000" b="1" dirty="0"/>
              <a:t>Lack of complete data sets as CMLA and AIA data are not integrated </a:t>
            </a:r>
            <a:r>
              <a:rPr lang="en-AU" sz="1000" dirty="0"/>
              <a:t>resulting in consumption difficulties.</a:t>
            </a:r>
            <a:endParaRPr lang="en-US" sz="1000" dirty="0"/>
          </a:p>
        </p:txBody>
      </p:sp>
      <p:sp>
        <p:nvSpPr>
          <p:cNvPr id="454" name="Rectangle 453">
            <a:extLst>
              <a:ext uri="{FF2B5EF4-FFF2-40B4-BE49-F238E27FC236}">
                <a16:creationId xmlns:a16="http://schemas.microsoft.com/office/drawing/2014/main" id="{B1975753-657C-4ADF-896D-E510E0E3DFD3}"/>
              </a:ext>
            </a:extLst>
          </p:cNvPr>
          <p:cNvSpPr/>
          <p:nvPr/>
        </p:nvSpPr>
        <p:spPr>
          <a:xfrm>
            <a:off x="9792825" y="3578583"/>
            <a:ext cx="1210230" cy="1329959"/>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55" name="Rectangle 454">
            <a:extLst>
              <a:ext uri="{FF2B5EF4-FFF2-40B4-BE49-F238E27FC236}">
                <a16:creationId xmlns:a16="http://schemas.microsoft.com/office/drawing/2014/main" id="{028043DD-BC1B-4890-B73A-2DEE579A4AB7}"/>
              </a:ext>
            </a:extLst>
          </p:cNvPr>
          <p:cNvSpPr/>
          <p:nvPr/>
        </p:nvSpPr>
        <p:spPr>
          <a:xfrm>
            <a:off x="8813408" y="3619762"/>
            <a:ext cx="966125" cy="128878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59" name="Chart 458">
            <a:extLst>
              <a:ext uri="{FF2B5EF4-FFF2-40B4-BE49-F238E27FC236}">
                <a16:creationId xmlns:a16="http://schemas.microsoft.com/office/drawing/2014/main" id="{B8297AD8-820E-43A9-A8C5-4E2F7DD4CCAD}"/>
              </a:ext>
            </a:extLst>
          </p:cNvPr>
          <p:cNvGraphicFramePr/>
          <p:nvPr/>
        </p:nvGraphicFramePr>
        <p:xfrm>
          <a:off x="8835288" y="3641135"/>
          <a:ext cx="924554" cy="922138"/>
        </p:xfrm>
        <a:graphic>
          <a:graphicData uri="http://schemas.openxmlformats.org/drawingml/2006/chart">
            <c:chart xmlns:c="http://schemas.openxmlformats.org/drawingml/2006/chart" xmlns:r="http://schemas.openxmlformats.org/officeDocument/2006/relationships" r:id="rId11"/>
          </a:graphicData>
        </a:graphic>
      </p:graphicFrame>
      <p:sp>
        <p:nvSpPr>
          <p:cNvPr id="460" name="Rectangle 459">
            <a:extLst>
              <a:ext uri="{FF2B5EF4-FFF2-40B4-BE49-F238E27FC236}">
                <a16:creationId xmlns:a16="http://schemas.microsoft.com/office/drawing/2014/main" id="{6CE8509D-9585-423F-9F40-FDEE50D7150B}"/>
              </a:ext>
            </a:extLst>
          </p:cNvPr>
          <p:cNvSpPr/>
          <p:nvPr/>
        </p:nvSpPr>
        <p:spPr>
          <a:xfrm>
            <a:off x="9006681" y="3950836"/>
            <a:ext cx="637702" cy="261610"/>
          </a:xfrm>
          <a:prstGeom prst="rect">
            <a:avLst/>
          </a:prstGeom>
        </p:spPr>
        <p:txBody>
          <a:bodyPr wrap="square">
            <a:spAutoFit/>
          </a:bodyPr>
          <a:lstStyle/>
          <a:p>
            <a:pPr algn="ctr"/>
            <a:r>
              <a:rPr lang="en-US" sz="1100" b="1" spc="-150" dirty="0">
                <a:latin typeface="Arial" panose="020B0604020202020204" pitchFamily="34" charset="0"/>
                <a:cs typeface="Arial" panose="020B0604020202020204" pitchFamily="34" charset="0"/>
              </a:rPr>
              <a:t>57</a:t>
            </a:r>
            <a:r>
              <a:rPr lang="en-US" sz="1100" b="1" spc="-150" baseline="30000" dirty="0">
                <a:latin typeface="Arial" panose="020B0604020202020204" pitchFamily="34" charset="0"/>
                <a:cs typeface="Arial" panose="020B0604020202020204" pitchFamily="34" charset="0"/>
              </a:rPr>
              <a:t>%</a:t>
            </a:r>
            <a:endParaRPr lang="en-US" sz="1100" b="1" baseline="30000" dirty="0"/>
          </a:p>
        </p:txBody>
      </p:sp>
      <p:sp>
        <p:nvSpPr>
          <p:cNvPr id="457" name="Rectangle 456">
            <a:extLst>
              <a:ext uri="{FF2B5EF4-FFF2-40B4-BE49-F238E27FC236}">
                <a16:creationId xmlns:a16="http://schemas.microsoft.com/office/drawing/2014/main" id="{A89CE1F9-5BA6-47CA-8CF8-FCD640DF76E0}"/>
              </a:ext>
            </a:extLst>
          </p:cNvPr>
          <p:cNvSpPr/>
          <p:nvPr/>
        </p:nvSpPr>
        <p:spPr>
          <a:xfrm>
            <a:off x="9874437" y="3648407"/>
            <a:ext cx="1159962" cy="1200329"/>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800" b="1" dirty="0"/>
              <a:t>Lack of complete data sets as CMLA and AIA data are not integrated </a:t>
            </a:r>
            <a:r>
              <a:rPr lang="en-AU" sz="800" dirty="0"/>
              <a:t>resulting in consumption difficulties.</a:t>
            </a:r>
            <a:endParaRPr lang="en-US" sz="800" dirty="0"/>
          </a:p>
        </p:txBody>
      </p:sp>
      <p:sp>
        <p:nvSpPr>
          <p:cNvPr id="458" name="TextBox 457">
            <a:extLst>
              <a:ext uri="{FF2B5EF4-FFF2-40B4-BE49-F238E27FC236}">
                <a16:creationId xmlns:a16="http://schemas.microsoft.com/office/drawing/2014/main" id="{4DFB7149-D14F-44DD-AFF9-79F5516C29FE}"/>
              </a:ext>
            </a:extLst>
          </p:cNvPr>
          <p:cNvSpPr txBox="1"/>
          <p:nvPr/>
        </p:nvSpPr>
        <p:spPr>
          <a:xfrm>
            <a:off x="8813407" y="4440466"/>
            <a:ext cx="917785" cy="369332"/>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Data Management</a:t>
            </a:r>
          </a:p>
        </p:txBody>
      </p:sp>
      <p:sp>
        <p:nvSpPr>
          <p:cNvPr id="462" name="Rectangle 461">
            <a:extLst>
              <a:ext uri="{FF2B5EF4-FFF2-40B4-BE49-F238E27FC236}">
                <a16:creationId xmlns:a16="http://schemas.microsoft.com/office/drawing/2014/main" id="{2B7F1844-8FC1-490A-A6EA-5765E2392095}"/>
              </a:ext>
            </a:extLst>
          </p:cNvPr>
          <p:cNvSpPr/>
          <p:nvPr/>
        </p:nvSpPr>
        <p:spPr>
          <a:xfrm>
            <a:off x="9792823" y="4894181"/>
            <a:ext cx="1220397" cy="1288434"/>
          </a:xfrm>
          <a:prstGeom prst="rect">
            <a:avLst/>
          </a:prstGeom>
          <a:solidFill>
            <a:schemeClr val="tx1">
              <a:lumMod val="20000"/>
              <a:lumOff val="80000"/>
              <a:alpha val="89804"/>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63" name="Rectangle 462">
            <a:extLst>
              <a:ext uri="{FF2B5EF4-FFF2-40B4-BE49-F238E27FC236}">
                <a16:creationId xmlns:a16="http://schemas.microsoft.com/office/drawing/2014/main" id="{81AD472F-377A-4148-A9CD-2A2617679E04}"/>
              </a:ext>
            </a:extLst>
          </p:cNvPr>
          <p:cNvSpPr/>
          <p:nvPr/>
        </p:nvSpPr>
        <p:spPr>
          <a:xfrm>
            <a:off x="8813408" y="4893835"/>
            <a:ext cx="966125" cy="1288780"/>
          </a:xfrm>
          <a:prstGeom prst="rect">
            <a:avLst/>
          </a:prstGeom>
          <a:solidFill>
            <a:schemeClr val="bg2">
              <a:lumMod val="20000"/>
              <a:lumOff val="80000"/>
            </a:schemeClr>
          </a:solidFill>
          <a:ln w="38100">
            <a:solidFill>
              <a:schemeClr val="bg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graphicFrame>
        <p:nvGraphicFramePr>
          <p:cNvPr id="467" name="Chart 466">
            <a:extLst>
              <a:ext uri="{FF2B5EF4-FFF2-40B4-BE49-F238E27FC236}">
                <a16:creationId xmlns:a16="http://schemas.microsoft.com/office/drawing/2014/main" id="{863BFC3C-930D-47F0-87C4-D4F77C29E904}"/>
              </a:ext>
            </a:extLst>
          </p:cNvPr>
          <p:cNvGraphicFramePr/>
          <p:nvPr/>
        </p:nvGraphicFramePr>
        <p:xfrm>
          <a:off x="8835288" y="4915207"/>
          <a:ext cx="924554" cy="922138"/>
        </p:xfrm>
        <a:graphic>
          <a:graphicData uri="http://schemas.openxmlformats.org/drawingml/2006/chart">
            <c:chart xmlns:c="http://schemas.openxmlformats.org/drawingml/2006/chart" xmlns:r="http://schemas.openxmlformats.org/officeDocument/2006/relationships" r:id="rId12"/>
          </a:graphicData>
        </a:graphic>
      </p:graphicFrame>
      <p:sp>
        <p:nvSpPr>
          <p:cNvPr id="468" name="Rectangle 467">
            <a:extLst>
              <a:ext uri="{FF2B5EF4-FFF2-40B4-BE49-F238E27FC236}">
                <a16:creationId xmlns:a16="http://schemas.microsoft.com/office/drawing/2014/main" id="{7FD18680-20AB-48BF-B40A-FA2F27A667F9}"/>
              </a:ext>
            </a:extLst>
          </p:cNvPr>
          <p:cNvSpPr/>
          <p:nvPr/>
        </p:nvSpPr>
        <p:spPr>
          <a:xfrm>
            <a:off x="8994059" y="5198631"/>
            <a:ext cx="637702" cy="261610"/>
          </a:xfrm>
          <a:prstGeom prst="rect">
            <a:avLst/>
          </a:prstGeom>
        </p:spPr>
        <p:txBody>
          <a:bodyPr wrap="square">
            <a:spAutoFit/>
          </a:bodyPr>
          <a:lstStyle/>
          <a:p>
            <a:pPr algn="ctr"/>
            <a:r>
              <a:rPr lang="en-US" sz="1100" b="1" spc="-150" dirty="0">
                <a:latin typeface="Arial" panose="020B0604020202020204" pitchFamily="34" charset="0"/>
                <a:cs typeface="Arial" panose="020B0604020202020204" pitchFamily="34" charset="0"/>
              </a:rPr>
              <a:t>57</a:t>
            </a:r>
            <a:r>
              <a:rPr lang="en-US" sz="1100" b="1" spc="-150" baseline="30000" dirty="0">
                <a:latin typeface="Arial" panose="020B0604020202020204" pitchFamily="34" charset="0"/>
                <a:cs typeface="Arial" panose="020B0604020202020204" pitchFamily="34" charset="0"/>
              </a:rPr>
              <a:t>%</a:t>
            </a:r>
            <a:endParaRPr lang="en-US" sz="1100" b="1" baseline="30000" dirty="0"/>
          </a:p>
        </p:txBody>
      </p:sp>
      <p:sp>
        <p:nvSpPr>
          <p:cNvPr id="465" name="Rectangle 464">
            <a:extLst>
              <a:ext uri="{FF2B5EF4-FFF2-40B4-BE49-F238E27FC236}">
                <a16:creationId xmlns:a16="http://schemas.microsoft.com/office/drawing/2014/main" id="{0787384C-7A1E-4CCF-A3D4-14162F6C2C08}"/>
              </a:ext>
            </a:extLst>
          </p:cNvPr>
          <p:cNvSpPr/>
          <p:nvPr/>
        </p:nvSpPr>
        <p:spPr>
          <a:xfrm>
            <a:off x="9713373" y="4941785"/>
            <a:ext cx="1289681" cy="1077218"/>
          </a:xfrm>
          <a:prstGeom prst="rect">
            <a:avLst/>
          </a:prstGeom>
          <a:noFill/>
          <a:ln>
            <a:noFill/>
          </a:ln>
        </p:spPr>
        <p:txBody>
          <a:bodyPr wrap="square" anchor="ctr">
            <a:spAutoFit/>
          </a:bodyPr>
          <a:lstStyle/>
          <a:p>
            <a:pPr marL="228600" lvl="0" indent="-228600">
              <a:buFont typeface="Wingdings" panose="05000000000000000000" pitchFamily="2" charset="2"/>
              <a:buChar char="q"/>
            </a:pPr>
            <a:r>
              <a:rPr lang="en-AU" sz="800" b="1" dirty="0"/>
              <a:t>Lack of complete data sets as CMLA and AIA data are not integrated </a:t>
            </a:r>
            <a:r>
              <a:rPr lang="en-AU" sz="800" dirty="0"/>
              <a:t>resulting in consumption difficulties.</a:t>
            </a:r>
            <a:endParaRPr lang="en-US" sz="800" dirty="0"/>
          </a:p>
        </p:txBody>
      </p:sp>
      <p:sp>
        <p:nvSpPr>
          <p:cNvPr id="466" name="TextBox 465">
            <a:extLst>
              <a:ext uri="{FF2B5EF4-FFF2-40B4-BE49-F238E27FC236}">
                <a16:creationId xmlns:a16="http://schemas.microsoft.com/office/drawing/2014/main" id="{B98C47CC-29F0-4D49-A030-7B2C359D20A0}"/>
              </a:ext>
            </a:extLst>
          </p:cNvPr>
          <p:cNvSpPr txBox="1"/>
          <p:nvPr/>
        </p:nvSpPr>
        <p:spPr>
          <a:xfrm>
            <a:off x="8833446" y="5824182"/>
            <a:ext cx="897747" cy="223138"/>
          </a:xfrm>
          <a:prstGeom prst="rect">
            <a:avLst/>
          </a:prstGeom>
          <a:noFill/>
        </p:spPr>
        <p:txBody>
          <a:bodyPr wrap="square" rtlCol="0" anchor="ctr">
            <a:spAutoFit/>
          </a:bodyPr>
          <a:lstStyle/>
          <a:p>
            <a:pPr algn="ctr"/>
            <a:r>
              <a:rPr lang="en-US" sz="850" b="1" dirty="0">
                <a:solidFill>
                  <a:srgbClr val="BA0361"/>
                </a:solidFill>
                <a:latin typeface="Arial" panose="020B0604020202020204" pitchFamily="34" charset="0"/>
                <a:cs typeface="Arial" panose="020B0604020202020204" pitchFamily="34" charset="0"/>
              </a:rPr>
              <a:t>Infrastructure</a:t>
            </a:r>
          </a:p>
        </p:txBody>
      </p:sp>
      <p:sp>
        <p:nvSpPr>
          <p:cNvPr id="502" name="Text Placeholder 3">
            <a:extLst>
              <a:ext uri="{FF2B5EF4-FFF2-40B4-BE49-F238E27FC236}">
                <a16:creationId xmlns:a16="http://schemas.microsoft.com/office/drawing/2014/main" id="{6E9D4E22-3E81-4237-B536-78ADA75E9EE8}"/>
              </a:ext>
            </a:extLst>
          </p:cNvPr>
          <p:cNvSpPr txBox="1">
            <a:spLocks/>
          </p:cNvSpPr>
          <p:nvPr/>
        </p:nvSpPr>
        <p:spPr>
          <a:xfrm>
            <a:off x="368927" y="520268"/>
            <a:ext cx="11160000" cy="1338676"/>
          </a:xfrm>
          <a:prstGeom prst="rect">
            <a:avLst/>
          </a:prstGeom>
          <a:noFill/>
        </p:spPr>
        <p:txBody>
          <a:bodyPr vert="horz" lIns="91440" tIns="45720" rIns="91440" bIns="45720" rtlCol="0" anchor="t">
            <a:noAutofit/>
          </a:bodyPr>
          <a:lstStyle>
            <a:lvl1pPr marL="0" indent="0" algn="l" defTabSz="914400" rtl="0" eaLnBrk="1" latinLnBrk="0" hangingPunct="1">
              <a:lnSpc>
                <a:spcPts val="3200"/>
              </a:lnSpc>
              <a:spcBef>
                <a:spcPts val="1200"/>
              </a:spcBef>
              <a:buFont typeface="Arial" panose="020B0604020202020204" pitchFamily="34" charset="0"/>
              <a:buNone/>
              <a:defRPr sz="3600" kern="1200">
                <a:solidFill>
                  <a:srgbClr val="333D47"/>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 Data Platform Current State Summary: as of </a:t>
            </a:r>
            <a:r>
              <a:rPr lang="en-US" b="1" i="1" dirty="0"/>
              <a:t>Q4 2021</a:t>
            </a:r>
          </a:p>
        </p:txBody>
      </p:sp>
      <p:sp>
        <p:nvSpPr>
          <p:cNvPr id="114" name="TextBox 113">
            <a:extLst>
              <a:ext uri="{FF2B5EF4-FFF2-40B4-BE49-F238E27FC236}">
                <a16:creationId xmlns:a16="http://schemas.microsoft.com/office/drawing/2014/main" id="{4F284C62-8BE9-4D0E-B722-ADD902748EFB}"/>
              </a:ext>
            </a:extLst>
          </p:cNvPr>
          <p:cNvSpPr txBox="1"/>
          <p:nvPr/>
        </p:nvSpPr>
        <p:spPr>
          <a:xfrm>
            <a:off x="763622" y="5701489"/>
            <a:ext cx="1092431" cy="369332"/>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Data Variety </a:t>
            </a:r>
          </a:p>
          <a:p>
            <a:pPr algn="ctr"/>
            <a:r>
              <a:rPr lang="en-US" sz="900" b="1" dirty="0">
                <a:solidFill>
                  <a:srgbClr val="BA0361"/>
                </a:solidFill>
                <a:latin typeface="Arial" panose="020B0604020202020204" pitchFamily="34" charset="0"/>
                <a:cs typeface="Arial" panose="020B0604020202020204" pitchFamily="34" charset="0"/>
              </a:rPr>
              <a:t>Support</a:t>
            </a:r>
          </a:p>
        </p:txBody>
      </p:sp>
      <p:sp>
        <p:nvSpPr>
          <p:cNvPr id="126" name="TextBox 125">
            <a:extLst>
              <a:ext uri="{FF2B5EF4-FFF2-40B4-BE49-F238E27FC236}">
                <a16:creationId xmlns:a16="http://schemas.microsoft.com/office/drawing/2014/main" id="{988CBC39-67DC-483C-A158-1082ED1F54C8}"/>
              </a:ext>
            </a:extLst>
          </p:cNvPr>
          <p:cNvSpPr txBox="1"/>
          <p:nvPr/>
        </p:nvSpPr>
        <p:spPr>
          <a:xfrm>
            <a:off x="6221933" y="5361087"/>
            <a:ext cx="1053861" cy="507831"/>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Business Intelligence</a:t>
            </a:r>
          </a:p>
          <a:p>
            <a:pPr algn="ctr"/>
            <a:r>
              <a:rPr lang="en-US" sz="900" b="1" dirty="0">
                <a:solidFill>
                  <a:srgbClr val="BA0361"/>
                </a:solidFill>
                <a:latin typeface="Arial" panose="020B0604020202020204" pitchFamily="34" charset="0"/>
                <a:cs typeface="Arial" panose="020B0604020202020204" pitchFamily="34" charset="0"/>
              </a:rPr>
              <a:t> Platform</a:t>
            </a:r>
          </a:p>
        </p:txBody>
      </p:sp>
      <p:sp>
        <p:nvSpPr>
          <p:cNvPr id="138" name="TextBox 137">
            <a:extLst>
              <a:ext uri="{FF2B5EF4-FFF2-40B4-BE49-F238E27FC236}">
                <a16:creationId xmlns:a16="http://schemas.microsoft.com/office/drawing/2014/main" id="{527D6EC6-0182-44C6-8780-5B7D21D22425}"/>
              </a:ext>
            </a:extLst>
          </p:cNvPr>
          <p:cNvSpPr txBox="1"/>
          <p:nvPr/>
        </p:nvSpPr>
        <p:spPr>
          <a:xfrm>
            <a:off x="2946064" y="5400240"/>
            <a:ext cx="2242169" cy="369332"/>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Operation Data </a:t>
            </a:r>
          </a:p>
          <a:p>
            <a:pPr algn="ctr"/>
            <a:r>
              <a:rPr lang="en-US" sz="900" b="1" dirty="0">
                <a:solidFill>
                  <a:srgbClr val="BA0361"/>
                </a:solidFill>
                <a:latin typeface="Arial" panose="020B0604020202020204" pitchFamily="34" charset="0"/>
                <a:cs typeface="Arial" panose="020B0604020202020204" pitchFamily="34" charset="0"/>
              </a:rPr>
              <a:t>Store</a:t>
            </a:r>
          </a:p>
        </p:txBody>
      </p:sp>
      <p:sp>
        <p:nvSpPr>
          <p:cNvPr id="120" name="TextBox 119">
            <a:extLst>
              <a:ext uri="{FF2B5EF4-FFF2-40B4-BE49-F238E27FC236}">
                <a16:creationId xmlns:a16="http://schemas.microsoft.com/office/drawing/2014/main" id="{B456641F-5C6B-4274-9271-659BE93887B5}"/>
              </a:ext>
            </a:extLst>
          </p:cNvPr>
          <p:cNvSpPr txBox="1"/>
          <p:nvPr/>
        </p:nvSpPr>
        <p:spPr>
          <a:xfrm>
            <a:off x="3397629" y="2554098"/>
            <a:ext cx="1341492" cy="507831"/>
          </a:xfrm>
          <a:prstGeom prst="rect">
            <a:avLst/>
          </a:prstGeom>
          <a:noFill/>
        </p:spPr>
        <p:txBody>
          <a:bodyPr wrap="square" rtlCol="0" anchor="ctr">
            <a:spAutoFit/>
          </a:bodyPr>
          <a:lstStyle/>
          <a:p>
            <a:pPr algn="ctr"/>
            <a:r>
              <a:rPr lang="en-US" sz="900" b="1" dirty="0">
                <a:solidFill>
                  <a:srgbClr val="BA0361"/>
                </a:solidFill>
                <a:latin typeface="Arial" panose="020B0604020202020204" pitchFamily="34" charset="0"/>
                <a:cs typeface="Arial" panose="020B0604020202020204" pitchFamily="34" charset="0"/>
              </a:rPr>
              <a:t>24/7 Data </a:t>
            </a:r>
          </a:p>
          <a:p>
            <a:pPr algn="ctr"/>
            <a:r>
              <a:rPr lang="en-US" sz="900" b="1" dirty="0">
                <a:solidFill>
                  <a:srgbClr val="BA0361"/>
                </a:solidFill>
                <a:latin typeface="Arial" panose="020B0604020202020204" pitchFamily="34" charset="0"/>
                <a:cs typeface="Arial" panose="020B0604020202020204" pitchFamily="34" charset="0"/>
              </a:rPr>
              <a:t>Availability</a:t>
            </a:r>
          </a:p>
          <a:p>
            <a:pPr algn="ctr"/>
            <a:r>
              <a:rPr lang="en-US" sz="900" i="1" dirty="0">
                <a:solidFill>
                  <a:srgbClr val="BA0361"/>
                </a:solidFill>
                <a:latin typeface="Arial" panose="020B0604020202020204" pitchFamily="34" charset="0"/>
                <a:cs typeface="Arial" panose="020B0604020202020204" pitchFamily="34" charset="0"/>
              </a:rPr>
              <a:t>(Digital Front-end)</a:t>
            </a:r>
          </a:p>
        </p:txBody>
      </p:sp>
      <p:sp>
        <p:nvSpPr>
          <p:cNvPr id="132" name="TextBox 131">
            <a:extLst>
              <a:ext uri="{FF2B5EF4-FFF2-40B4-BE49-F238E27FC236}">
                <a16:creationId xmlns:a16="http://schemas.microsoft.com/office/drawing/2014/main" id="{17239913-AE57-4543-969D-59C76A85AA13}"/>
              </a:ext>
            </a:extLst>
          </p:cNvPr>
          <p:cNvSpPr txBox="1"/>
          <p:nvPr/>
        </p:nvSpPr>
        <p:spPr>
          <a:xfrm>
            <a:off x="8794512" y="3009541"/>
            <a:ext cx="1000550" cy="415498"/>
          </a:xfrm>
          <a:prstGeom prst="rect">
            <a:avLst/>
          </a:prstGeom>
          <a:noFill/>
        </p:spPr>
        <p:txBody>
          <a:bodyPr wrap="square" rtlCol="0" anchor="ctr">
            <a:spAutoFit/>
          </a:bodyPr>
          <a:lstStyle/>
          <a:p>
            <a:pPr algn="ctr"/>
            <a:r>
              <a:rPr lang="en-US" sz="1050" b="1" dirty="0">
                <a:solidFill>
                  <a:srgbClr val="BA0361"/>
                </a:solidFill>
                <a:latin typeface="Arial" panose="020B0604020202020204" pitchFamily="34" charset="0"/>
                <a:cs typeface="Arial" panose="020B0604020202020204" pitchFamily="34" charset="0"/>
              </a:rPr>
              <a:t>Customer 360</a:t>
            </a:r>
          </a:p>
        </p:txBody>
      </p:sp>
      <p:sp>
        <p:nvSpPr>
          <p:cNvPr id="10" name="Rectangle 9">
            <a:extLst>
              <a:ext uri="{FF2B5EF4-FFF2-40B4-BE49-F238E27FC236}">
                <a16:creationId xmlns:a16="http://schemas.microsoft.com/office/drawing/2014/main" id="{31D4D329-0DA7-45C1-B821-8759E7DF60EA}"/>
              </a:ext>
            </a:extLst>
          </p:cNvPr>
          <p:cNvSpPr/>
          <p:nvPr/>
        </p:nvSpPr>
        <p:spPr>
          <a:xfrm>
            <a:off x="3370887" y="1409537"/>
            <a:ext cx="125170" cy="4748223"/>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FD9E6B58-E8EF-4619-BDEA-EA40ABA5EA76}"/>
              </a:ext>
            </a:extLst>
          </p:cNvPr>
          <p:cNvSpPr/>
          <p:nvPr/>
        </p:nvSpPr>
        <p:spPr>
          <a:xfrm>
            <a:off x="6065417" y="1409537"/>
            <a:ext cx="125170" cy="4748223"/>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7C8030A-0B45-44F6-8DF7-D5923FC8EBEC}"/>
              </a:ext>
            </a:extLst>
          </p:cNvPr>
          <p:cNvSpPr/>
          <p:nvPr/>
        </p:nvSpPr>
        <p:spPr>
          <a:xfrm>
            <a:off x="8684554" y="1409537"/>
            <a:ext cx="125170" cy="4748223"/>
          </a:xfrm>
          <a:prstGeom prst="rect">
            <a:avLst/>
          </a:prstGeom>
          <a:solidFill>
            <a:srgbClr val="BA0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79A019B-2CA9-4F1A-A522-9ACC3D3346FD}"/>
              </a:ext>
            </a:extLst>
          </p:cNvPr>
          <p:cNvSpPr/>
          <p:nvPr/>
        </p:nvSpPr>
        <p:spPr>
          <a:xfrm>
            <a:off x="9272299" y="26118"/>
            <a:ext cx="2774718" cy="395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Data not fed in the charts</a:t>
            </a:r>
          </a:p>
        </p:txBody>
      </p:sp>
    </p:spTree>
    <p:extLst>
      <p:ext uri="{BB962C8B-B14F-4D97-AF65-F5344CB8AC3E}">
        <p14:creationId xmlns:p14="http://schemas.microsoft.com/office/powerpoint/2010/main" val="496048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9</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(1/6)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nvGraphicFramePr>
        <p:xfrm>
          <a:off x="359999" y="1282594"/>
          <a:ext cx="11227490" cy="4723516"/>
        </p:xfrm>
        <a:graphic>
          <a:graphicData uri="http://schemas.openxmlformats.org/drawingml/2006/table">
            <a:tbl>
              <a:tblPr firstRow="1" bandRow="1">
                <a:tableStyleId>{21E4AEA4-8DFA-4A89-87EB-49C32662AFE0}</a:tableStyleId>
              </a:tblPr>
              <a:tblGrid>
                <a:gridCol w="1201474">
                  <a:extLst>
                    <a:ext uri="{9D8B030D-6E8A-4147-A177-3AD203B41FA5}">
                      <a16:colId xmlns:a16="http://schemas.microsoft.com/office/drawing/2014/main" val="3054653752"/>
                    </a:ext>
                  </a:extLst>
                </a:gridCol>
                <a:gridCol w="1593709">
                  <a:extLst>
                    <a:ext uri="{9D8B030D-6E8A-4147-A177-3AD203B41FA5}">
                      <a16:colId xmlns:a16="http://schemas.microsoft.com/office/drawing/2014/main" val="2822780509"/>
                    </a:ext>
                  </a:extLst>
                </a:gridCol>
                <a:gridCol w="2934119">
                  <a:extLst>
                    <a:ext uri="{9D8B030D-6E8A-4147-A177-3AD203B41FA5}">
                      <a16:colId xmlns:a16="http://schemas.microsoft.com/office/drawing/2014/main" val="155494599"/>
                    </a:ext>
                  </a:extLst>
                </a:gridCol>
                <a:gridCol w="2783394">
                  <a:extLst>
                    <a:ext uri="{9D8B030D-6E8A-4147-A177-3AD203B41FA5}">
                      <a16:colId xmlns:a16="http://schemas.microsoft.com/office/drawing/2014/main" val="3534131023"/>
                    </a:ext>
                  </a:extLst>
                </a:gridCol>
                <a:gridCol w="934496">
                  <a:extLst>
                    <a:ext uri="{9D8B030D-6E8A-4147-A177-3AD203B41FA5}">
                      <a16:colId xmlns:a16="http://schemas.microsoft.com/office/drawing/2014/main" val="1755862001"/>
                    </a:ext>
                  </a:extLst>
                </a:gridCol>
                <a:gridCol w="964642">
                  <a:extLst>
                    <a:ext uri="{9D8B030D-6E8A-4147-A177-3AD203B41FA5}">
                      <a16:colId xmlns:a16="http://schemas.microsoft.com/office/drawing/2014/main" val="1784801250"/>
                    </a:ext>
                  </a:extLst>
                </a:gridCol>
                <a:gridCol w="815656">
                  <a:extLst>
                    <a:ext uri="{9D8B030D-6E8A-4147-A177-3AD203B41FA5}">
                      <a16:colId xmlns:a16="http://schemas.microsoft.com/office/drawing/2014/main" val="1308932310"/>
                    </a:ext>
                  </a:extLst>
                </a:gridCol>
              </a:tblGrid>
              <a:tr h="314398">
                <a:tc>
                  <a:txBody>
                    <a:bodyPr/>
                    <a:lstStyle/>
                    <a:p>
                      <a:pPr algn="ctr" fontAlgn="ctr"/>
                      <a:r>
                        <a:rPr lang="en-US" sz="1100" b="1" i="0" u="none" strike="noStrike" dirty="0">
                          <a:solidFill>
                            <a:schemeClr val="bg1"/>
                          </a:solidFill>
                          <a:effectLst/>
                          <a:latin typeface="+mj-lt"/>
                        </a:rPr>
                        <a:t>KPI Category</a:t>
                      </a:r>
                    </a:p>
                  </a:txBody>
                  <a:tcPr marL="7620" marR="7620" marT="7620" marB="0" anchor="ctr">
                    <a:solidFill>
                      <a:schemeClr val="tx1"/>
                    </a:solidFill>
                  </a:tcPr>
                </a:tc>
                <a:tc>
                  <a:txBody>
                    <a:bodyPr/>
                    <a:lstStyle/>
                    <a:p>
                      <a:pPr algn="ctr" fontAlgn="ctr"/>
                      <a:r>
                        <a:rPr lang="en-US" sz="1100" b="1" i="0" u="none" strike="noStrike" dirty="0">
                          <a:solidFill>
                            <a:schemeClr val="bg1"/>
                          </a:solidFill>
                          <a:effectLst/>
                          <a:latin typeface="+mj-lt"/>
                        </a:rPr>
                        <a:t>KPI</a:t>
                      </a: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i="0" u="none" strike="noStrike" dirty="0">
                          <a:solidFill>
                            <a:schemeClr val="bg1"/>
                          </a:solidFill>
                          <a:effectLst/>
                          <a:latin typeface="+mj-lt"/>
                        </a:rPr>
                        <a:t>Definition</a:t>
                      </a: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i="0" u="none" strike="noStrike" dirty="0">
                          <a:solidFill>
                            <a:schemeClr val="bg1"/>
                          </a:solidFill>
                          <a:effectLst/>
                          <a:latin typeface="+mj-lt"/>
                        </a:rPr>
                        <a:t>Formula</a:t>
                      </a:r>
                    </a:p>
                  </a:txBody>
                  <a:tcPr marL="7620" marR="7620" marT="7620" marB="0" anchor="ctr"/>
                </a:tc>
                <a:tc>
                  <a:txBody>
                    <a:bodyPr/>
                    <a:lstStyle/>
                    <a:p>
                      <a:pPr algn="ctr" fontAlgn="ctr"/>
                      <a:r>
                        <a:rPr lang="en-US" sz="1100" b="1" i="0" u="none" strike="noStrike" dirty="0">
                          <a:solidFill>
                            <a:schemeClr val="bg1"/>
                          </a:solidFill>
                          <a:effectLst/>
                          <a:latin typeface="+mj-lt"/>
                        </a:rPr>
                        <a:t>Target</a:t>
                      </a:r>
                    </a:p>
                  </a:txBody>
                  <a:tcPr marL="7620" marR="7620" marT="7620" marB="0" anchor="ctr"/>
                </a:tc>
                <a:tc>
                  <a:txBody>
                    <a:bodyPr/>
                    <a:lstStyle/>
                    <a:p>
                      <a:pPr algn="ctr" fontAlgn="ctr"/>
                      <a:r>
                        <a:rPr lang="en-US" sz="1100" b="1" i="0" u="none" strike="noStrike" dirty="0">
                          <a:solidFill>
                            <a:schemeClr val="bg1"/>
                          </a:solidFill>
                          <a:effectLst/>
                          <a:latin typeface="+mj-lt"/>
                        </a:rPr>
                        <a:t>Measurement Evidence</a:t>
                      </a:r>
                    </a:p>
                  </a:txBody>
                  <a:tcPr marL="7620" marR="7620" marT="7620" marB="0" anchor="ctr"/>
                </a:tc>
                <a:tc>
                  <a:txBody>
                    <a:bodyPr/>
                    <a:lstStyle/>
                    <a:p>
                      <a:pPr algn="ctr"/>
                      <a:r>
                        <a:rPr lang="en-US" sz="1100" dirty="0">
                          <a:latin typeface="+mj-lt"/>
                        </a:rPr>
                        <a:t>Example</a:t>
                      </a:r>
                    </a:p>
                  </a:txBody>
                  <a:tcPr/>
                </a:tc>
                <a:extLst>
                  <a:ext uri="{0D108BD9-81ED-4DB2-BD59-A6C34878D82A}">
                    <a16:rowId xmlns:a16="http://schemas.microsoft.com/office/drawing/2014/main" val="828433729"/>
                  </a:ext>
                </a:extLst>
              </a:tr>
              <a:tr h="565917">
                <a:tc rowSpan="3">
                  <a:txBody>
                    <a:bodyPr/>
                    <a:lstStyle/>
                    <a:p>
                      <a:pPr algn="l" fontAlgn="ctr"/>
                      <a:r>
                        <a:rPr lang="en-US" sz="1000" b="1" i="0" u="none" strike="noStrike" dirty="0">
                          <a:solidFill>
                            <a:srgbClr val="000000"/>
                          </a:solidFill>
                          <a:effectLst/>
                          <a:latin typeface="+mn-lt"/>
                        </a:rPr>
                        <a:t>Data Ingestion</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Real-Time Data replication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data elements are ingested in the data platform from various data sources in real-time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 of tables replicated / # of required source tables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699218549"/>
                  </a:ext>
                </a:extLst>
              </a:tr>
              <a:tr h="845382">
                <a:tc vMerge="1">
                  <a:txBody>
                    <a:bodyPr/>
                    <a:lstStyle/>
                    <a:p>
                      <a:pPr algn="l" fontAlgn="ctr"/>
                      <a:r>
                        <a:rPr lang="en-US" sz="1000" b="1" i="0" u="none" strike="noStrike" dirty="0">
                          <a:solidFill>
                            <a:srgbClr val="000000"/>
                          </a:solidFill>
                          <a:effectLst/>
                          <a:latin typeface="+mn-lt"/>
                        </a:rPr>
                        <a:t>Data Ingestion</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Real-Time Data streaming</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data elements are streamed to downstream storage or application for further processing in the data platform from various streaming sources in real-time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 of sources streamed / total # of streaming sources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7470541"/>
                  </a:ext>
                </a:extLst>
              </a:tr>
              <a:tr h="845382">
                <a:tc vMerge="1">
                  <a:txBody>
                    <a:bodyPr/>
                    <a:lstStyle/>
                    <a:p>
                      <a:pPr algn="l" fontAlgn="ctr"/>
                      <a:r>
                        <a:rPr lang="en-US" sz="1000" b="1" i="0" u="none" strike="noStrike" dirty="0">
                          <a:solidFill>
                            <a:srgbClr val="000000"/>
                          </a:solidFill>
                          <a:effectLst/>
                          <a:latin typeface="+mn-lt"/>
                        </a:rPr>
                        <a:t>Data Ingestion</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Partner(External) Data Integration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partner data sources are integrated bi-directionally between AIA and external partners for analytics and reporting with minimum latency</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 of partner data sources integrated/ Total # of partner data sources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646623845"/>
                  </a:ext>
                </a:extLst>
              </a:tr>
              <a:tr h="565917">
                <a:tc rowSpan="2">
                  <a:txBody>
                    <a:bodyPr/>
                    <a:lstStyle/>
                    <a:p>
                      <a:pPr algn="l" fontAlgn="ctr"/>
                      <a:r>
                        <a:rPr lang="en-US" sz="1000" b="1" i="0" u="none" strike="noStrike" dirty="0">
                          <a:solidFill>
                            <a:srgbClr val="000000"/>
                          </a:solidFill>
                          <a:effectLst/>
                          <a:latin typeface="+mn-lt"/>
                        </a:rPr>
                        <a:t>Data Variety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Semi-structured data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semi-structured files are stored and ingested in the data platform from various semi-structured data sources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semi-structured files stored in native format in Raw zone/Total # of semi-structured source files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138046445"/>
                  </a:ext>
                </a:extLst>
              </a:tr>
              <a:tr h="565917">
                <a:tc vMerge="1">
                  <a:txBody>
                    <a:bodyPr/>
                    <a:lstStyle/>
                    <a:p>
                      <a:pPr algn="l" fontAlgn="ctr"/>
                      <a:r>
                        <a:rPr lang="en-US" sz="1000" b="1" i="0" u="none" strike="noStrike" dirty="0">
                          <a:solidFill>
                            <a:srgbClr val="000000"/>
                          </a:solidFill>
                          <a:effectLst/>
                          <a:latin typeface="+mn-lt"/>
                        </a:rPr>
                        <a:t>Data Variety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Un-structured data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un-structured files are stored and ingested in the data platform from various un-structured data sources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un-structured files stored in native format in Raw zone/Total # of un-structured source files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583268517"/>
                  </a:ext>
                </a:extLst>
              </a:tr>
              <a:tr h="565917">
                <a:tc rowSpan="2">
                  <a:txBody>
                    <a:bodyPr/>
                    <a:lstStyle/>
                    <a:p>
                      <a:pPr algn="l" fontAlgn="ctr"/>
                      <a:r>
                        <a:rPr lang="en-US" sz="1000" b="1" i="0" u="none" strike="noStrike" dirty="0">
                          <a:solidFill>
                            <a:srgbClr val="000000"/>
                          </a:solidFill>
                          <a:effectLst/>
                          <a:latin typeface="+mn-lt"/>
                        </a:rPr>
                        <a:t>Data Latency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Digital Front-end Data Freshness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fast is the data made available for the digital front end consumption from OLTP system (Raw, C360/ODS)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Average(Timestamp(Record created in Curated Zone) - Timestamp(Record created in source system))</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&lt;=15 mins</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16714620"/>
                  </a:ext>
                </a:extLst>
              </a:tr>
              <a:tr h="426184">
                <a:tc vMerge="1">
                  <a:txBody>
                    <a:bodyPr/>
                    <a:lstStyle/>
                    <a:p>
                      <a:pPr algn="l" fontAlgn="ctr"/>
                      <a:r>
                        <a:rPr lang="en-US" sz="1000" b="1" i="0" u="none" strike="noStrike" dirty="0">
                          <a:solidFill>
                            <a:srgbClr val="000000"/>
                          </a:solidFill>
                          <a:effectLst/>
                          <a:latin typeface="+mn-lt"/>
                        </a:rPr>
                        <a:t>Data Latency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BI Data Freshness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tabLst>
                          <a:tab pos="111125" algn="l"/>
                        </a:tabLst>
                      </a:pPr>
                      <a:r>
                        <a:rPr lang="en-US" sz="1000" b="0" i="0" u="none" strike="noStrike" dirty="0">
                          <a:solidFill>
                            <a:srgbClr val="000000"/>
                          </a:solidFill>
                          <a:effectLst/>
                          <a:latin typeface="+mn-lt"/>
                        </a:rPr>
                        <a:t>How fresh the data in the BI reports when consumed from Curated layer (EDW/DM)</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Average(Current Timestamp - Timestamp(Record created in Curated Layer))</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&lt;=30 mins</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3607422253"/>
                  </a:ext>
                </a:extLst>
              </a:tr>
            </a:tbl>
          </a:graphicData>
        </a:graphic>
      </p:graphicFrame>
    </p:spTree>
    <p:extLst>
      <p:ext uri="{BB962C8B-B14F-4D97-AF65-F5344CB8AC3E}">
        <p14:creationId xmlns:p14="http://schemas.microsoft.com/office/powerpoint/2010/main" val="868670663"/>
      </p:ext>
    </p:extLst>
  </p:cSld>
  <p:clrMapOvr>
    <a:masterClrMapping/>
  </p:clrMapOvr>
</p:sld>
</file>

<file path=ppt/theme/theme1.xml><?xml version="1.0" encoding="utf-8"?>
<a:theme xmlns:a="http://schemas.openxmlformats.org/drawingml/2006/main" name="AIA_2020">
  <a:themeElements>
    <a:clrScheme name="AIA_2020">
      <a:dk1>
        <a:srgbClr val="303D48"/>
      </a:dk1>
      <a:lt1>
        <a:srgbClr val="FFFFFF"/>
      </a:lt1>
      <a:dk2>
        <a:srgbClr val="1F78AD"/>
      </a:dk2>
      <a:lt2>
        <a:srgbClr val="D3CAC3"/>
      </a:lt2>
      <a:accent1>
        <a:srgbClr val="D31145"/>
      </a:accent1>
      <a:accent2>
        <a:srgbClr val="BA0361"/>
      </a:accent2>
      <a:accent3>
        <a:srgbClr val="FF754D"/>
      </a:accent3>
      <a:accent4>
        <a:srgbClr val="F7C926"/>
      </a:accent4>
      <a:accent5>
        <a:srgbClr val="A199BA"/>
      </a:accent5>
      <a:accent6>
        <a:srgbClr val="4C4793"/>
      </a:accent6>
      <a:hlink>
        <a:srgbClr val="4C4793"/>
      </a:hlink>
      <a:folHlink>
        <a:srgbClr val="0845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AIA_BrandStandardsTemplate" id="{5AF2ED8B-C0A5-B948-AD9F-81ABAEE3189E}" vid="{8A611575-83FE-0949-8772-6D19CBAAB6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4AF0E614E06AA4AB1A89AC2F2AAD97D" ma:contentTypeVersion="12" ma:contentTypeDescription="Create a new document." ma:contentTypeScope="" ma:versionID="fa74e8c3e39b3d2a3ab0514590110e1c">
  <xsd:schema xmlns:xsd="http://www.w3.org/2001/XMLSchema" xmlns:xs="http://www.w3.org/2001/XMLSchema" xmlns:p="http://schemas.microsoft.com/office/2006/metadata/properties" xmlns:ns2="2a23a5c2-5189-4bee-affc-c411b0fb0042" xmlns:ns3="0ef341e1-02d9-485b-b52e-74119f20b8d4" targetNamespace="http://schemas.microsoft.com/office/2006/metadata/properties" ma:root="true" ma:fieldsID="a1cd03d952842b49a16915ba1a4acb35" ns2:_="" ns3:_="">
    <xsd:import namespace="2a23a5c2-5189-4bee-affc-c411b0fb0042"/>
    <xsd:import namespace="0ef341e1-02d9-485b-b52e-74119f20b8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3a5c2-5189-4bee-affc-c411b0fb0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ef341e1-02d9-485b-b52e-74119f20b8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1C7778A-55D3-4432-AFCD-31C1DEE53F1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2542512-30B9-46DB-BA64-7299A0A596BD}">
  <ds:schemaRefs>
    <ds:schemaRef ds:uri="http://schemas.microsoft.com/sharepoint/v3/contenttype/forms"/>
  </ds:schemaRefs>
</ds:datastoreItem>
</file>

<file path=customXml/itemProps3.xml><?xml version="1.0" encoding="utf-8"?>
<ds:datastoreItem xmlns:ds="http://schemas.openxmlformats.org/officeDocument/2006/customXml" ds:itemID="{E00F9C8D-B78E-47FA-9D89-89E6C0DEF72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a23a5c2-5189-4bee-affc-c411b0fb0042"/>
    <ds:schemaRef ds:uri="0ef341e1-02d9-485b-b52e-74119f20b8d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AIA_BrandStandardsTemplate</Template>
  <TotalTime>480</TotalTime>
  <Words>4587</Words>
  <Application>Microsoft Office PowerPoint</Application>
  <PresentationFormat>Widescreen</PresentationFormat>
  <Paragraphs>631</Paragraphs>
  <Slides>28</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EYInterstate Light</vt:lpstr>
      <vt:lpstr>Helvetica Neue</vt:lpstr>
      <vt:lpstr>Arial</vt:lpstr>
      <vt:lpstr>Calibri</vt:lpstr>
      <vt:lpstr>Courier New</vt:lpstr>
      <vt:lpstr>Segoe UI</vt:lpstr>
      <vt:lpstr>Wingdings</vt:lpstr>
      <vt:lpstr>AIA_2020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Definition of Key Terms</vt:lpstr>
      <vt:lpstr>Executive Summary</vt:lpstr>
      <vt:lpstr>An integrated experience aligns with our Ascend growth expectations</vt:lpstr>
      <vt:lpstr>PowerPoint Presentation</vt:lpstr>
      <vt:lpstr>PowerPoint Presentation</vt:lpstr>
      <vt:lpstr>PowerPoint Presentation</vt:lpstr>
      <vt:lpstr>PowerPoint Presentation</vt:lpstr>
      <vt:lpstr>Minimum standards as a baseline, which sets the foundation for our target state</vt:lpstr>
      <vt:lpstr>Success factors of leading integrated apps</vt:lpstr>
      <vt:lpstr>Learning from what didn’t go so well</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Acharjee, Soumyadeep</dc:creator>
  <cp:lastModifiedBy>Yip, Michael-CC</cp:lastModifiedBy>
  <cp:revision>25</cp:revision>
  <cp:lastPrinted>2020-05-18T12:18:52Z</cp:lastPrinted>
  <dcterms:created xsi:type="dcterms:W3CDTF">2021-02-08T04:06:25Z</dcterms:created>
  <dcterms:modified xsi:type="dcterms:W3CDTF">2022-06-01T06:19:14Z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0x01010074AF0E614E06AA4AB1A89AC2F2AAD97D</vt:lpwstr>
  </property>
</Properties>
</file>